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9"/>
  </p:notesMasterIdLst>
  <p:handoutMasterIdLst>
    <p:handoutMasterId r:id="rId30"/>
  </p:handoutMasterIdLst>
  <p:sldIdLst>
    <p:sldId id="256" r:id="rId2"/>
    <p:sldId id="257" r:id="rId3"/>
    <p:sldId id="282" r:id="rId4"/>
    <p:sldId id="283" r:id="rId5"/>
    <p:sldId id="284" r:id="rId6"/>
    <p:sldId id="327" r:id="rId7"/>
    <p:sldId id="287" r:id="rId8"/>
    <p:sldId id="288" r:id="rId9"/>
    <p:sldId id="290" r:id="rId10"/>
    <p:sldId id="331" r:id="rId11"/>
    <p:sldId id="291" r:id="rId12"/>
    <p:sldId id="293" r:id="rId13"/>
    <p:sldId id="353" r:id="rId14"/>
    <p:sldId id="295" r:id="rId15"/>
    <p:sldId id="311" r:id="rId16"/>
    <p:sldId id="335" r:id="rId17"/>
    <p:sldId id="337" r:id="rId18"/>
    <p:sldId id="338" r:id="rId19"/>
    <p:sldId id="340" r:id="rId20"/>
    <p:sldId id="341" r:id="rId21"/>
    <p:sldId id="349" r:id="rId22"/>
    <p:sldId id="350" r:id="rId23"/>
    <p:sldId id="351" r:id="rId24"/>
    <p:sldId id="348" r:id="rId25"/>
    <p:sldId id="342" r:id="rId26"/>
    <p:sldId id="300" r:id="rId27"/>
    <p:sldId id="306" r:id="rId28"/>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42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99" d="100"/>
          <a:sy n="99" d="100"/>
        </p:scale>
        <p:origin x="-2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B40C384A-A3B8-4619-B64C-F6B7DB0D115A}" type="datetimeFigureOut">
              <a:rPr lang="en-US" smtClean="0"/>
              <a:pPr/>
              <a:t>3/6/2014</a:t>
            </a:fld>
            <a:endParaRPr lang="en-US"/>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F339E6FB-8461-4461-83B8-F30C708044F8}" type="slidenum">
              <a:rPr lang="en-US" smtClean="0"/>
              <a:pPr/>
              <a:t>‹#›</a:t>
            </a:fld>
            <a:endParaRPr lang="en-US"/>
          </a:p>
        </p:txBody>
      </p:sp>
    </p:spTree>
    <p:extLst>
      <p:ext uri="{BB962C8B-B14F-4D97-AF65-F5344CB8AC3E}">
        <p14:creationId xmlns="" xmlns:p14="http://schemas.microsoft.com/office/powerpoint/2010/main" val="2719372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2C4355A5-9228-44B2-AFBF-0E07919E6AD4}" type="datetimeFigureOut">
              <a:rPr lang="en-US" smtClean="0"/>
              <a:pPr/>
              <a:t>3/6/2014</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6236D1D3-581E-48A9-A32A-A96E56E6603F}" type="slidenum">
              <a:rPr lang="en-US" smtClean="0"/>
              <a:pPr/>
              <a:t>‹#›</a:t>
            </a:fld>
            <a:endParaRPr lang="en-US"/>
          </a:p>
        </p:txBody>
      </p:sp>
    </p:spTree>
    <p:extLst>
      <p:ext uri="{BB962C8B-B14F-4D97-AF65-F5344CB8AC3E}">
        <p14:creationId xmlns="" xmlns:p14="http://schemas.microsoft.com/office/powerpoint/2010/main" val="413780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3/6/2014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FDB1428-3A8C-4C2D-9E3F-71FE4CCA147F}" type="datetime1">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3/6/2014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C7FA23-3B75-470C-AC07-B90D37E8A7BB}" type="datetime1">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3/6/2014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21D722-EF83-4F16-87E8-B4BC6EB3F78B}" type="datetime1">
              <a:rPr lang="en-US" smtClean="0"/>
              <a:pPr/>
              <a:t>3/6/2014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3/6/2014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3/6/2014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Architecture and Design Methodology</a:t>
            </a:r>
            <a:endParaRPr lang="en-US" dirty="0"/>
          </a:p>
        </p:txBody>
      </p:sp>
      <p:sp>
        <p:nvSpPr>
          <p:cNvPr id="3" name="Subtitle 2"/>
          <p:cNvSpPr>
            <a:spLocks noGrp="1"/>
          </p:cNvSpPr>
          <p:nvPr>
            <p:ph type="subTitle" idx="1"/>
          </p:nvPr>
        </p:nvSpPr>
        <p:spPr/>
        <p:txBody>
          <a:bodyPr/>
          <a:lstStyle/>
          <a:p>
            <a:r>
              <a:rPr lang="en-US" dirty="0" smtClean="0"/>
              <a:t>COMP323 Chapter 2</a:t>
            </a:r>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Structure DW</a:t>
            </a:r>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10</a:t>
            </a:fld>
            <a:endParaRPr lang="en-US" dirty="0"/>
          </a:p>
        </p:txBody>
      </p:sp>
      <p:sp>
        <p:nvSpPr>
          <p:cNvPr id="5" name="Flowchart: Magnetic Disk 4"/>
          <p:cNvSpPr/>
          <p:nvPr/>
        </p:nvSpPr>
        <p:spPr>
          <a:xfrm>
            <a:off x="990600" y="1752600"/>
            <a:ext cx="1828800" cy="609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Data warehouse</a:t>
            </a:r>
            <a:endParaRPr lang="en-US" sz="1600" dirty="0"/>
          </a:p>
        </p:txBody>
      </p:sp>
      <p:sp>
        <p:nvSpPr>
          <p:cNvPr id="6" name="Flowchart: Magnetic Disk 5"/>
          <p:cNvSpPr/>
          <p:nvPr/>
        </p:nvSpPr>
        <p:spPr>
          <a:xfrm>
            <a:off x="685800" y="2773180"/>
            <a:ext cx="838200" cy="5796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7" name="Right Arrow 6"/>
          <p:cNvSpPr/>
          <p:nvPr/>
        </p:nvSpPr>
        <p:spPr>
          <a:xfrm rot="5400000">
            <a:off x="1135405" y="2507005"/>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Box 7"/>
          <p:cNvSpPr txBox="1"/>
          <p:nvPr/>
        </p:nvSpPr>
        <p:spPr>
          <a:xfrm>
            <a:off x="609600" y="3429000"/>
            <a:ext cx="2743200" cy="1200329"/>
          </a:xfrm>
          <a:prstGeom prst="rect">
            <a:avLst/>
          </a:prstGeom>
          <a:noFill/>
        </p:spPr>
        <p:txBody>
          <a:bodyPr wrap="square" rtlCol="0">
            <a:spAutoFit/>
          </a:bodyPr>
          <a:lstStyle/>
          <a:p>
            <a:r>
              <a:rPr lang="en-US" u="sng" dirty="0" smtClean="0"/>
              <a:t>Hub-and-spoke</a:t>
            </a:r>
          </a:p>
          <a:p>
            <a:r>
              <a:rPr lang="en-US" dirty="0" smtClean="0"/>
              <a:t>Extract required data into a data mart for running analysis</a:t>
            </a:r>
            <a:endParaRPr lang="en-US" dirty="0"/>
          </a:p>
        </p:txBody>
      </p:sp>
      <p:sp>
        <p:nvSpPr>
          <p:cNvPr id="9" name="Flowchart: Magnetic Disk 8"/>
          <p:cNvSpPr/>
          <p:nvPr/>
        </p:nvSpPr>
        <p:spPr>
          <a:xfrm>
            <a:off x="4800600" y="212467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10" name="Flowchart: Magnetic Disk 9"/>
          <p:cNvSpPr/>
          <p:nvPr/>
        </p:nvSpPr>
        <p:spPr>
          <a:xfrm>
            <a:off x="5638800" y="212467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11" name="Flowchart: Magnetic Disk 10"/>
          <p:cNvSpPr/>
          <p:nvPr/>
        </p:nvSpPr>
        <p:spPr>
          <a:xfrm>
            <a:off x="4800600" y="284045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12" name="Flowchart: Magnetic Disk 11"/>
          <p:cNvSpPr/>
          <p:nvPr/>
        </p:nvSpPr>
        <p:spPr>
          <a:xfrm>
            <a:off x="5638800" y="284045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13" name="Cross 12"/>
          <p:cNvSpPr/>
          <p:nvPr/>
        </p:nvSpPr>
        <p:spPr>
          <a:xfrm>
            <a:off x="5381325" y="2543370"/>
            <a:ext cx="304800" cy="304800"/>
          </a:xfrm>
          <a:prstGeom prst="plus">
            <a:avLst>
              <a:gd name="adj" fmla="val 3763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Equal 13"/>
          <p:cNvSpPr/>
          <p:nvPr/>
        </p:nvSpPr>
        <p:spPr>
          <a:xfrm>
            <a:off x="6400800" y="2505670"/>
            <a:ext cx="457200" cy="381000"/>
          </a:xfrm>
          <a:prstGeom prst="mathEqual">
            <a:avLst>
              <a:gd name="adj1" fmla="val 15187"/>
              <a:gd name="adj2" fmla="val 217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 name="Flowchart: Magnetic Disk 14"/>
          <p:cNvSpPr/>
          <p:nvPr/>
        </p:nvSpPr>
        <p:spPr>
          <a:xfrm>
            <a:off x="6934200" y="2353270"/>
            <a:ext cx="1828800" cy="609600"/>
          </a:xfrm>
          <a:prstGeom prst="flowChartMagneticDisk">
            <a:avLst/>
          </a:prstGeom>
          <a:solidFill>
            <a:schemeClr val="accent3">
              <a:lumMod val="20000"/>
              <a:lumOff val="80000"/>
            </a:schemeClr>
          </a:solidFill>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solidFill>
                  <a:schemeClr val="tx1"/>
                </a:solidFill>
              </a:rPr>
              <a:t>Data warehouse</a:t>
            </a:r>
            <a:endParaRPr lang="en-US" sz="1600" dirty="0">
              <a:solidFill>
                <a:schemeClr val="tx1"/>
              </a:solidFill>
            </a:endParaRPr>
          </a:p>
        </p:txBody>
      </p:sp>
      <p:sp>
        <p:nvSpPr>
          <p:cNvPr id="16" name="TextBox 15"/>
          <p:cNvSpPr txBox="1"/>
          <p:nvPr/>
        </p:nvSpPr>
        <p:spPr>
          <a:xfrm>
            <a:off x="4572000" y="3420070"/>
            <a:ext cx="3810000" cy="923330"/>
          </a:xfrm>
          <a:prstGeom prst="rect">
            <a:avLst/>
          </a:prstGeom>
          <a:noFill/>
        </p:spPr>
        <p:txBody>
          <a:bodyPr wrap="square" rtlCol="0">
            <a:spAutoFit/>
          </a:bodyPr>
          <a:lstStyle/>
          <a:p>
            <a:r>
              <a:rPr lang="en-US" u="sng" dirty="0" smtClean="0"/>
              <a:t>Bus</a:t>
            </a:r>
          </a:p>
          <a:p>
            <a:r>
              <a:rPr lang="en-US" dirty="0" smtClean="0"/>
              <a:t>Data warehouse as a collection of data marts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Hub-and-Spoke Architecture</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11</a:t>
            </a:fld>
            <a:endParaRPr lang="en-US" dirty="0"/>
          </a:p>
        </p:txBody>
      </p:sp>
      <p:sp>
        <p:nvSpPr>
          <p:cNvPr id="4" name="Content Placeholder 3"/>
          <p:cNvSpPr>
            <a:spLocks noGrp="1"/>
          </p:cNvSpPr>
          <p:nvPr>
            <p:ph sz="quarter" idx="1"/>
          </p:nvPr>
        </p:nvSpPr>
        <p:spPr>
          <a:xfrm>
            <a:off x="457200" y="1219200"/>
            <a:ext cx="5334000" cy="4937760"/>
          </a:xfrm>
        </p:spPr>
        <p:txBody>
          <a:bodyPr>
            <a:normAutofit fontScale="92500"/>
          </a:bodyPr>
          <a:lstStyle/>
          <a:p>
            <a:r>
              <a:rPr lang="en-US" dirty="0" smtClean="0"/>
              <a:t>Top-down approach. Recommended by </a:t>
            </a:r>
            <a:r>
              <a:rPr lang="en-US" dirty="0" smtClean="0">
                <a:solidFill>
                  <a:srgbClr val="FF6600"/>
                </a:solidFill>
              </a:rPr>
              <a:t>Bill </a:t>
            </a:r>
            <a:r>
              <a:rPr lang="en-US" dirty="0" err="1" smtClean="0">
                <a:solidFill>
                  <a:srgbClr val="FF6600"/>
                </a:solidFill>
              </a:rPr>
              <a:t>Inmon</a:t>
            </a:r>
            <a:r>
              <a:rPr lang="en-US" dirty="0" smtClean="0"/>
              <a:t>.</a:t>
            </a:r>
          </a:p>
          <a:p>
            <a:r>
              <a:rPr lang="en-US" dirty="0" smtClean="0"/>
              <a:t>A data warehouse as a centralized repository for the entire enterprise</a:t>
            </a:r>
          </a:p>
          <a:p>
            <a:pPr lvl="1"/>
            <a:r>
              <a:rPr lang="en-US" dirty="0" smtClean="0"/>
              <a:t>stores data at the lowest level of detail. Usually relational model.</a:t>
            </a:r>
          </a:p>
          <a:p>
            <a:r>
              <a:rPr lang="en-US" dirty="0" smtClean="0"/>
              <a:t>Data marts are created on demand for departmental analytical needs</a:t>
            </a:r>
          </a:p>
          <a:p>
            <a:pPr lvl="1"/>
            <a:r>
              <a:rPr lang="en-US" dirty="0" smtClean="0"/>
              <a:t>May filter and aggregate DW data</a:t>
            </a:r>
          </a:p>
          <a:p>
            <a:pPr lvl="1"/>
            <a:r>
              <a:rPr lang="en-US" dirty="0" smtClean="0"/>
              <a:t>Better performance than running query directly on DW</a:t>
            </a:r>
          </a:p>
          <a:p>
            <a:r>
              <a:rPr lang="en-US" dirty="0" smtClean="0"/>
              <a:t>May also run analysis directly on DW</a:t>
            </a:r>
          </a:p>
        </p:txBody>
      </p:sp>
      <p:sp>
        <p:nvSpPr>
          <p:cNvPr id="5" name="Flowchart: Magnetic Disk 4"/>
          <p:cNvSpPr/>
          <p:nvPr/>
        </p:nvSpPr>
        <p:spPr>
          <a:xfrm>
            <a:off x="6172200" y="2428875"/>
            <a:ext cx="18288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warehouse</a:t>
            </a:r>
            <a:endParaRPr lang="en-US" dirty="0"/>
          </a:p>
        </p:txBody>
      </p:sp>
      <p:sp>
        <p:nvSpPr>
          <p:cNvPr id="7" name="TextBox 6"/>
          <p:cNvSpPr txBox="1"/>
          <p:nvPr/>
        </p:nvSpPr>
        <p:spPr>
          <a:xfrm>
            <a:off x="7467600" y="1752600"/>
            <a:ext cx="1524000" cy="369332"/>
          </a:xfrm>
          <a:prstGeom prst="rect">
            <a:avLst/>
          </a:prstGeom>
          <a:noFill/>
        </p:spPr>
        <p:txBody>
          <a:bodyPr wrap="square" rtlCol="0">
            <a:spAutoFit/>
          </a:bodyPr>
          <a:lstStyle/>
          <a:p>
            <a:r>
              <a:rPr lang="en-US" dirty="0" smtClean="0"/>
              <a:t>Data staging</a:t>
            </a:r>
            <a:endParaRPr lang="en-US" dirty="0"/>
          </a:p>
        </p:txBody>
      </p:sp>
      <p:pic>
        <p:nvPicPr>
          <p:cNvPr id="8" name="Picture 2" descr="C:\Users\philip\Downloads\MC900356045.WMF"/>
          <p:cNvPicPr>
            <a:picLocks noChangeAspect="1" noChangeArrowheads="1"/>
          </p:cNvPicPr>
          <p:nvPr/>
        </p:nvPicPr>
        <p:blipFill>
          <a:blip r:embed="rId2" cstate="print"/>
          <a:srcRect/>
          <a:stretch>
            <a:fillRect/>
          </a:stretch>
        </p:blipFill>
        <p:spPr bwMode="auto">
          <a:xfrm>
            <a:off x="6629400" y="1447800"/>
            <a:ext cx="847725" cy="904875"/>
          </a:xfrm>
          <a:prstGeom prst="rect">
            <a:avLst/>
          </a:prstGeom>
          <a:noFill/>
        </p:spPr>
      </p:pic>
      <p:sp>
        <p:nvSpPr>
          <p:cNvPr id="9" name="Right Arrow 8"/>
          <p:cNvSpPr/>
          <p:nvPr/>
        </p:nvSpPr>
        <p:spPr>
          <a:xfrm rot="6707881">
            <a:off x="6397561" y="3385206"/>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TextBox 15"/>
          <p:cNvSpPr txBox="1"/>
          <p:nvPr/>
        </p:nvSpPr>
        <p:spPr>
          <a:xfrm>
            <a:off x="6629400" y="5629275"/>
            <a:ext cx="1524000" cy="369332"/>
          </a:xfrm>
          <a:prstGeom prst="rect">
            <a:avLst/>
          </a:prstGeom>
          <a:noFill/>
        </p:spPr>
        <p:txBody>
          <a:bodyPr wrap="square" rtlCol="0">
            <a:spAutoFit/>
          </a:bodyPr>
          <a:lstStyle/>
          <a:p>
            <a:r>
              <a:rPr lang="en-US" dirty="0" smtClean="0"/>
              <a:t>Analysis</a:t>
            </a:r>
            <a:endParaRPr lang="en-US" dirty="0"/>
          </a:p>
        </p:txBody>
      </p:sp>
      <p:grpSp>
        <p:nvGrpSpPr>
          <p:cNvPr id="20" name="Group 19"/>
          <p:cNvGrpSpPr/>
          <p:nvPr/>
        </p:nvGrpSpPr>
        <p:grpSpPr>
          <a:xfrm>
            <a:off x="5715000" y="3800475"/>
            <a:ext cx="838200" cy="1905000"/>
            <a:chOff x="5334000" y="3800475"/>
            <a:chExt cx="838200" cy="1905000"/>
          </a:xfrm>
        </p:grpSpPr>
        <p:pic>
          <p:nvPicPr>
            <p:cNvPr id="6" name="Picture 4"/>
            <p:cNvPicPr>
              <a:picLocks noChangeAspect="1" noChangeArrowheads="1"/>
            </p:cNvPicPr>
            <p:nvPr/>
          </p:nvPicPr>
          <p:blipFill>
            <a:blip r:embed="rId3" cstate="print"/>
            <a:srcRect/>
            <a:stretch>
              <a:fillRect/>
            </a:stretch>
          </p:blipFill>
          <p:spPr bwMode="auto">
            <a:xfrm>
              <a:off x="5410200" y="5019675"/>
              <a:ext cx="685800" cy="685800"/>
            </a:xfrm>
            <a:prstGeom prst="rect">
              <a:avLst/>
            </a:prstGeom>
            <a:noFill/>
            <a:ln w="9525">
              <a:noFill/>
              <a:miter lim="800000"/>
              <a:headEnd/>
              <a:tailEnd/>
            </a:ln>
          </p:spPr>
        </p:pic>
        <p:sp>
          <p:nvSpPr>
            <p:cNvPr id="12" name="Flowchart: Magnetic Disk 11"/>
            <p:cNvSpPr/>
            <p:nvPr/>
          </p:nvSpPr>
          <p:spPr>
            <a:xfrm>
              <a:off x="5334000" y="3800475"/>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sp>
          <p:nvSpPr>
            <p:cNvPr id="17" name="Right Arrow 16"/>
            <p:cNvSpPr/>
            <p:nvPr/>
          </p:nvSpPr>
          <p:spPr>
            <a:xfrm rot="5400000">
              <a:off x="5631204" y="4707280"/>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1" name="Group 20"/>
          <p:cNvGrpSpPr/>
          <p:nvPr/>
        </p:nvGrpSpPr>
        <p:grpSpPr>
          <a:xfrm>
            <a:off x="6781800" y="3256708"/>
            <a:ext cx="1828800" cy="2448767"/>
            <a:chOff x="6400800" y="3256708"/>
            <a:chExt cx="1828800" cy="2448767"/>
          </a:xfrm>
        </p:grpSpPr>
        <p:sp>
          <p:nvSpPr>
            <p:cNvPr id="10" name="Right Arrow 9"/>
            <p:cNvSpPr/>
            <p:nvPr/>
          </p:nvSpPr>
          <p:spPr>
            <a:xfrm rot="3924686">
              <a:off x="6998389" y="3409108"/>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1" name="Picture 4"/>
            <p:cNvPicPr>
              <a:picLocks noChangeAspect="1" noChangeArrowheads="1"/>
            </p:cNvPicPr>
            <p:nvPr/>
          </p:nvPicPr>
          <p:blipFill>
            <a:blip r:embed="rId3" cstate="print"/>
            <a:srcRect/>
            <a:stretch>
              <a:fillRect/>
            </a:stretch>
          </p:blipFill>
          <p:spPr bwMode="auto">
            <a:xfrm>
              <a:off x="7543800" y="5019675"/>
              <a:ext cx="685800" cy="685800"/>
            </a:xfrm>
            <a:prstGeom prst="rect">
              <a:avLst/>
            </a:prstGeom>
            <a:noFill/>
            <a:ln w="9525">
              <a:noFill/>
              <a:miter lim="800000"/>
              <a:headEnd/>
              <a:tailEnd/>
            </a:ln>
          </p:spPr>
        </p:pic>
        <p:sp>
          <p:nvSpPr>
            <p:cNvPr id="13" name="Flowchart: Magnetic Disk 12"/>
            <p:cNvSpPr/>
            <p:nvPr/>
          </p:nvSpPr>
          <p:spPr>
            <a:xfrm>
              <a:off x="6400800" y="3800475"/>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sp>
          <p:nvSpPr>
            <p:cNvPr id="14" name="Flowchart: Magnetic Disk 13"/>
            <p:cNvSpPr/>
            <p:nvPr/>
          </p:nvSpPr>
          <p:spPr>
            <a:xfrm>
              <a:off x="7391400" y="3800475"/>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pic>
          <p:nvPicPr>
            <p:cNvPr id="15" name="Picture 4"/>
            <p:cNvPicPr>
              <a:picLocks noChangeAspect="1" noChangeArrowheads="1"/>
            </p:cNvPicPr>
            <p:nvPr/>
          </p:nvPicPr>
          <p:blipFill>
            <a:blip r:embed="rId3" cstate="print"/>
            <a:srcRect/>
            <a:stretch>
              <a:fillRect/>
            </a:stretch>
          </p:blipFill>
          <p:spPr bwMode="auto">
            <a:xfrm>
              <a:off x="6477000" y="5019675"/>
              <a:ext cx="685800" cy="685800"/>
            </a:xfrm>
            <a:prstGeom prst="rect">
              <a:avLst/>
            </a:prstGeom>
            <a:noFill/>
            <a:ln w="9525">
              <a:noFill/>
              <a:miter lim="800000"/>
              <a:headEnd/>
              <a:tailEnd/>
            </a:ln>
          </p:spPr>
        </p:pic>
        <p:sp>
          <p:nvSpPr>
            <p:cNvPr id="18" name="Right Arrow 17"/>
            <p:cNvSpPr/>
            <p:nvPr/>
          </p:nvSpPr>
          <p:spPr>
            <a:xfrm rot="5400000">
              <a:off x="6621805" y="4707280"/>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ight Arrow 18"/>
            <p:cNvSpPr/>
            <p:nvPr/>
          </p:nvSpPr>
          <p:spPr>
            <a:xfrm rot="5400000">
              <a:off x="7612404" y="4719231"/>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pic>
        <p:nvPicPr>
          <p:cNvPr id="22" name="Picture 4"/>
          <p:cNvPicPr>
            <a:picLocks noChangeAspect="1" noChangeArrowheads="1"/>
          </p:cNvPicPr>
          <p:nvPr/>
        </p:nvPicPr>
        <p:blipFill>
          <a:blip r:embed="rId3" cstate="print"/>
          <a:srcRect/>
          <a:stretch>
            <a:fillRect/>
          </a:stretch>
        </p:blipFill>
        <p:spPr bwMode="auto">
          <a:xfrm>
            <a:off x="8458200" y="2971800"/>
            <a:ext cx="685800" cy="685800"/>
          </a:xfrm>
          <a:prstGeom prst="rect">
            <a:avLst/>
          </a:prstGeom>
          <a:noFill/>
          <a:ln w="9525">
            <a:noFill/>
            <a:miter lim="800000"/>
            <a:headEnd/>
            <a:tailEnd/>
          </a:ln>
        </p:spPr>
      </p:pic>
      <p:sp>
        <p:nvSpPr>
          <p:cNvPr id="23" name="Right Arrow 22"/>
          <p:cNvSpPr/>
          <p:nvPr/>
        </p:nvSpPr>
        <p:spPr>
          <a:xfrm rot="2298173">
            <a:off x="8079177" y="2792289"/>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Architecture</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12</a:t>
            </a:fld>
            <a:endParaRPr lang="en-US"/>
          </a:p>
        </p:txBody>
      </p:sp>
      <p:sp>
        <p:nvSpPr>
          <p:cNvPr id="4" name="Content Placeholder 3"/>
          <p:cNvSpPr>
            <a:spLocks noGrp="1"/>
          </p:cNvSpPr>
          <p:nvPr>
            <p:ph sz="quarter" idx="1"/>
          </p:nvPr>
        </p:nvSpPr>
        <p:spPr>
          <a:xfrm>
            <a:off x="457200" y="1219200"/>
            <a:ext cx="5029200" cy="4937760"/>
          </a:xfrm>
        </p:spPr>
        <p:txBody>
          <a:bodyPr>
            <a:normAutofit fontScale="92500" lnSpcReduction="10000"/>
          </a:bodyPr>
          <a:lstStyle/>
          <a:p>
            <a:r>
              <a:rPr lang="en-US" dirty="0" smtClean="0"/>
              <a:t>Bottom-up approach. Recommended by </a:t>
            </a:r>
            <a:r>
              <a:rPr lang="en-US" dirty="0" smtClean="0">
                <a:solidFill>
                  <a:srgbClr val="FF6600"/>
                </a:solidFill>
              </a:rPr>
              <a:t>Ralph Kimball</a:t>
            </a:r>
            <a:r>
              <a:rPr lang="en-US" dirty="0" smtClean="0"/>
              <a:t> </a:t>
            </a:r>
          </a:p>
          <a:p>
            <a:r>
              <a:rPr lang="en-US" dirty="0" smtClean="0"/>
              <a:t>A data warehouse as a collection of data marts with </a:t>
            </a:r>
            <a:r>
              <a:rPr lang="en-US" i="1" dirty="0" smtClean="0">
                <a:solidFill>
                  <a:srgbClr val="00B050"/>
                </a:solidFill>
              </a:rPr>
              <a:t>conformed</a:t>
            </a:r>
            <a:r>
              <a:rPr lang="en-US" dirty="0" smtClean="0">
                <a:solidFill>
                  <a:srgbClr val="00B050"/>
                </a:solidFill>
              </a:rPr>
              <a:t> </a:t>
            </a:r>
            <a:r>
              <a:rPr lang="en-US" i="1" dirty="0" smtClean="0">
                <a:solidFill>
                  <a:srgbClr val="00B050"/>
                </a:solidFill>
              </a:rPr>
              <a:t>analysis dimensions</a:t>
            </a:r>
            <a:r>
              <a:rPr lang="en-US" dirty="0" smtClean="0"/>
              <a:t>.</a:t>
            </a:r>
          </a:p>
          <a:p>
            <a:r>
              <a:rPr lang="en-US" dirty="0" smtClean="0"/>
              <a:t>Data marts are independent, and used as building blocks while incrementally developing DW</a:t>
            </a:r>
          </a:p>
          <a:p>
            <a:pPr lvl="1"/>
            <a:r>
              <a:rPr lang="en-US" dirty="0" smtClean="0"/>
              <a:t>store data at the lowest level of detail and also as summaries. Dimensional model.</a:t>
            </a:r>
          </a:p>
          <a:p>
            <a:r>
              <a:rPr lang="en-US" dirty="0" smtClean="0"/>
              <a:t>Data marts are joined or '</a:t>
            </a:r>
            <a:r>
              <a:rPr lang="en-US" dirty="0" err="1" smtClean="0"/>
              <a:t>unioned</a:t>
            </a:r>
            <a:r>
              <a:rPr lang="en-US" dirty="0" smtClean="0"/>
              <a:t>' together by dimensions</a:t>
            </a:r>
          </a:p>
        </p:txBody>
      </p:sp>
      <p:sp>
        <p:nvSpPr>
          <p:cNvPr id="5" name="Rectangle 4"/>
          <p:cNvSpPr/>
          <p:nvPr/>
        </p:nvSpPr>
        <p:spPr>
          <a:xfrm>
            <a:off x="5486400" y="2667000"/>
            <a:ext cx="35052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smtClean="0"/>
              <a:t>Conformed data marts</a:t>
            </a:r>
          </a:p>
        </p:txBody>
      </p:sp>
      <p:pic>
        <p:nvPicPr>
          <p:cNvPr id="6" name="Picture 4"/>
          <p:cNvPicPr>
            <a:picLocks noChangeAspect="1" noChangeArrowheads="1"/>
          </p:cNvPicPr>
          <p:nvPr/>
        </p:nvPicPr>
        <p:blipFill>
          <a:blip r:embed="rId2" cstate="print"/>
          <a:srcRect/>
          <a:stretch>
            <a:fillRect/>
          </a:stretch>
        </p:blipFill>
        <p:spPr bwMode="auto">
          <a:xfrm>
            <a:off x="5791200" y="4572000"/>
            <a:ext cx="685800" cy="685800"/>
          </a:xfrm>
          <a:prstGeom prst="rect">
            <a:avLst/>
          </a:prstGeom>
          <a:noFill/>
          <a:ln w="9525">
            <a:noFill/>
            <a:miter lim="800000"/>
            <a:headEnd/>
            <a:tailEnd/>
          </a:ln>
        </p:spPr>
      </p:pic>
      <p:pic>
        <p:nvPicPr>
          <p:cNvPr id="7" name="Picture 2" descr="C:\Users\philip\Downloads\MC900356045.WMF"/>
          <p:cNvPicPr>
            <a:picLocks noChangeAspect="1" noChangeArrowheads="1"/>
          </p:cNvPicPr>
          <p:nvPr/>
        </p:nvPicPr>
        <p:blipFill>
          <a:blip r:embed="rId3" cstate="print"/>
          <a:srcRect/>
          <a:stretch>
            <a:fillRect/>
          </a:stretch>
        </p:blipFill>
        <p:spPr bwMode="auto">
          <a:xfrm>
            <a:off x="5705475" y="1685925"/>
            <a:ext cx="847725" cy="904875"/>
          </a:xfrm>
          <a:prstGeom prst="rect">
            <a:avLst/>
          </a:prstGeom>
          <a:noFill/>
        </p:spPr>
      </p:pic>
      <p:sp>
        <p:nvSpPr>
          <p:cNvPr id="8" name="Right Arrow 7"/>
          <p:cNvSpPr/>
          <p:nvPr/>
        </p:nvSpPr>
        <p:spPr>
          <a:xfrm rot="6707881">
            <a:off x="6556440" y="4126751"/>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Flowchart: Magnetic Disk 10"/>
          <p:cNvSpPr/>
          <p:nvPr/>
        </p:nvSpPr>
        <p:spPr>
          <a:xfrm>
            <a:off x="5715000" y="3124200"/>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sp>
        <p:nvSpPr>
          <p:cNvPr id="12" name="Flowchart: Magnetic Disk 11"/>
          <p:cNvSpPr/>
          <p:nvPr/>
        </p:nvSpPr>
        <p:spPr>
          <a:xfrm>
            <a:off x="6781800" y="3124200"/>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sp>
        <p:nvSpPr>
          <p:cNvPr id="14" name="TextBox 13"/>
          <p:cNvSpPr txBox="1"/>
          <p:nvPr/>
        </p:nvSpPr>
        <p:spPr>
          <a:xfrm>
            <a:off x="6629400" y="5334000"/>
            <a:ext cx="1524000" cy="369332"/>
          </a:xfrm>
          <a:prstGeom prst="rect">
            <a:avLst/>
          </a:prstGeom>
          <a:noFill/>
        </p:spPr>
        <p:txBody>
          <a:bodyPr wrap="square" rtlCol="0">
            <a:spAutoFit/>
          </a:bodyPr>
          <a:lstStyle/>
          <a:p>
            <a:r>
              <a:rPr lang="en-US" dirty="0" smtClean="0"/>
              <a:t>Analysis</a:t>
            </a:r>
            <a:endParaRPr lang="en-US" dirty="0"/>
          </a:p>
        </p:txBody>
      </p:sp>
      <p:pic>
        <p:nvPicPr>
          <p:cNvPr id="16" name="Picture 2" descr="C:\Users\philip\Downloads\MC900356045.WMF"/>
          <p:cNvPicPr>
            <a:picLocks noChangeAspect="1" noChangeArrowheads="1"/>
          </p:cNvPicPr>
          <p:nvPr/>
        </p:nvPicPr>
        <p:blipFill>
          <a:blip r:embed="rId3" cstate="print"/>
          <a:srcRect/>
          <a:stretch>
            <a:fillRect/>
          </a:stretch>
        </p:blipFill>
        <p:spPr bwMode="auto">
          <a:xfrm>
            <a:off x="6696075" y="1676400"/>
            <a:ext cx="847725" cy="904875"/>
          </a:xfrm>
          <a:prstGeom prst="rect">
            <a:avLst/>
          </a:prstGeom>
          <a:noFill/>
        </p:spPr>
      </p:pic>
      <p:grpSp>
        <p:nvGrpSpPr>
          <p:cNvPr id="19" name="Group 18"/>
          <p:cNvGrpSpPr/>
          <p:nvPr/>
        </p:nvGrpSpPr>
        <p:grpSpPr>
          <a:xfrm>
            <a:off x="7479611" y="1676400"/>
            <a:ext cx="1130989" cy="3581400"/>
            <a:chOff x="7327211" y="1676400"/>
            <a:chExt cx="1130989" cy="3581400"/>
          </a:xfrm>
        </p:grpSpPr>
        <p:sp>
          <p:nvSpPr>
            <p:cNvPr id="9" name="Right Arrow 8"/>
            <p:cNvSpPr/>
            <p:nvPr/>
          </p:nvSpPr>
          <p:spPr>
            <a:xfrm rot="3924686">
              <a:off x="7174811" y="4125777"/>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4"/>
            <p:cNvPicPr>
              <a:picLocks noChangeAspect="1" noChangeArrowheads="1"/>
            </p:cNvPicPr>
            <p:nvPr/>
          </p:nvPicPr>
          <p:blipFill>
            <a:blip r:embed="rId2" cstate="print"/>
            <a:srcRect/>
            <a:stretch>
              <a:fillRect/>
            </a:stretch>
          </p:blipFill>
          <p:spPr bwMode="auto">
            <a:xfrm>
              <a:off x="7467600" y="4572000"/>
              <a:ext cx="685800" cy="685800"/>
            </a:xfrm>
            <a:prstGeom prst="rect">
              <a:avLst/>
            </a:prstGeom>
            <a:noFill/>
            <a:ln w="9525">
              <a:noFill/>
              <a:miter lim="800000"/>
              <a:headEnd/>
              <a:tailEnd/>
            </a:ln>
          </p:spPr>
        </p:pic>
        <p:sp>
          <p:nvSpPr>
            <p:cNvPr id="13" name="Flowchart: Magnetic Disk 12"/>
            <p:cNvSpPr/>
            <p:nvPr/>
          </p:nvSpPr>
          <p:spPr>
            <a:xfrm>
              <a:off x="7620000" y="3124200"/>
              <a:ext cx="8382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sp>
          <p:nvSpPr>
            <p:cNvPr id="15" name="Right Arrow 14"/>
            <p:cNvSpPr/>
            <p:nvPr/>
          </p:nvSpPr>
          <p:spPr>
            <a:xfrm rot="5400000">
              <a:off x="7770779" y="4113180"/>
              <a:ext cx="457200" cy="1556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7" name="Picture 2" descr="C:\Users\philip\Downloads\MC900356045.WMF"/>
            <p:cNvPicPr>
              <a:picLocks noChangeAspect="1" noChangeArrowheads="1"/>
            </p:cNvPicPr>
            <p:nvPr/>
          </p:nvPicPr>
          <p:blipFill>
            <a:blip r:embed="rId3" cstate="print"/>
            <a:srcRect/>
            <a:stretch>
              <a:fillRect/>
            </a:stretch>
          </p:blipFill>
          <p:spPr bwMode="auto">
            <a:xfrm>
              <a:off x="7534275" y="1676400"/>
              <a:ext cx="847725" cy="904875"/>
            </a:xfrm>
            <a:prstGeom prst="rect">
              <a:avLst/>
            </a:prstGeom>
            <a:noFill/>
          </p:spPr>
        </p:pic>
      </p:grpSp>
      <p:sp>
        <p:nvSpPr>
          <p:cNvPr id="18" name="Right Arrow 17"/>
          <p:cNvSpPr/>
          <p:nvPr/>
        </p:nvSpPr>
        <p:spPr>
          <a:xfrm rot="5400000">
            <a:off x="5865780" y="4113180"/>
            <a:ext cx="457200" cy="1556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approach</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13</a:t>
            </a:fld>
            <a:endParaRPr lang="en-US"/>
          </a:p>
        </p:txBody>
      </p:sp>
      <p:sp>
        <p:nvSpPr>
          <p:cNvPr id="4" name="Content Placeholder 3"/>
          <p:cNvSpPr>
            <a:spLocks noGrp="1"/>
          </p:cNvSpPr>
          <p:nvPr>
            <p:ph sz="quarter" idx="1"/>
          </p:nvPr>
        </p:nvSpPr>
        <p:spPr>
          <a:xfrm>
            <a:off x="457200" y="1219200"/>
            <a:ext cx="5334000" cy="4937760"/>
          </a:xfrm>
        </p:spPr>
        <p:txBody>
          <a:bodyPr>
            <a:normAutofit fontScale="85000" lnSpcReduction="20000"/>
          </a:bodyPr>
          <a:lstStyle/>
          <a:p>
            <a:pPr>
              <a:lnSpc>
                <a:spcPct val="120000"/>
              </a:lnSpc>
            </a:pPr>
            <a:r>
              <a:rPr lang="en-US" dirty="0" smtClean="0"/>
              <a:t>To handle the complexity of ETL process from operational data to data mart, some designer adds a </a:t>
            </a:r>
            <a:r>
              <a:rPr lang="en-US" dirty="0" smtClean="0">
                <a:solidFill>
                  <a:srgbClr val="00B0F0"/>
                </a:solidFill>
              </a:rPr>
              <a:t>reconciled data layer</a:t>
            </a:r>
          </a:p>
          <a:p>
            <a:pPr lvl="1">
              <a:lnSpc>
                <a:spcPct val="120000"/>
              </a:lnSpc>
            </a:pPr>
            <a:r>
              <a:rPr lang="en-US" dirty="0" smtClean="0"/>
              <a:t>Usually uses relational data model</a:t>
            </a:r>
          </a:p>
          <a:p>
            <a:pPr lvl="1">
              <a:lnSpc>
                <a:spcPct val="120000"/>
              </a:lnSpc>
            </a:pPr>
            <a:r>
              <a:rPr lang="en-US" dirty="0" smtClean="0"/>
              <a:t>Operational data are </a:t>
            </a:r>
            <a:r>
              <a:rPr lang="en-US" dirty="0" smtClean="0">
                <a:solidFill>
                  <a:srgbClr val="00B0F0"/>
                </a:solidFill>
              </a:rPr>
              <a:t>integrated</a:t>
            </a:r>
            <a:r>
              <a:rPr lang="en-US" dirty="0" smtClean="0"/>
              <a:t> and </a:t>
            </a:r>
            <a:r>
              <a:rPr lang="en-US" dirty="0" smtClean="0">
                <a:solidFill>
                  <a:srgbClr val="00B0F0"/>
                </a:solidFill>
              </a:rPr>
              <a:t>cleansed</a:t>
            </a:r>
            <a:r>
              <a:rPr lang="en-US" dirty="0" smtClean="0"/>
              <a:t> and the obtained data are saved in reconciled data layer</a:t>
            </a:r>
          </a:p>
          <a:p>
            <a:pPr lvl="1">
              <a:lnSpc>
                <a:spcPct val="120000"/>
              </a:lnSpc>
            </a:pPr>
            <a:r>
              <a:rPr lang="en-US" dirty="0" smtClean="0"/>
              <a:t>i.e. reconciled data layer is a consistent model of all corporate data, but its data model may not be suitable for data analysis</a:t>
            </a:r>
          </a:p>
          <a:p>
            <a:pPr>
              <a:lnSpc>
                <a:spcPct val="120000"/>
              </a:lnSpc>
            </a:pPr>
            <a:r>
              <a:rPr lang="en-US" dirty="0" smtClean="0"/>
              <a:t>Some </a:t>
            </a:r>
            <a:r>
              <a:rPr lang="en-US" sz="2800" dirty="0" smtClean="0"/>
              <a:t>ETL tool handles differences in data models when it loads data from reconciled data layer to data marts</a:t>
            </a:r>
            <a:endParaRPr lang="en-US" dirty="0"/>
          </a:p>
        </p:txBody>
      </p:sp>
      <p:sp>
        <p:nvSpPr>
          <p:cNvPr id="5" name="Flowchart: Magnetic Disk 4"/>
          <p:cNvSpPr/>
          <p:nvPr/>
        </p:nvSpPr>
        <p:spPr>
          <a:xfrm>
            <a:off x="6324600" y="2743200"/>
            <a:ext cx="1267691" cy="609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Reconciled data</a:t>
            </a:r>
            <a:endParaRPr lang="en-US" dirty="0"/>
          </a:p>
        </p:txBody>
      </p:sp>
      <p:sp>
        <p:nvSpPr>
          <p:cNvPr id="6" name="Flowchart: Magnetic Disk 5"/>
          <p:cNvSpPr/>
          <p:nvPr/>
        </p:nvSpPr>
        <p:spPr>
          <a:xfrm>
            <a:off x="5715000" y="13964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5867400" y="16250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extBox 7"/>
          <p:cNvSpPr txBox="1"/>
          <p:nvPr/>
        </p:nvSpPr>
        <p:spPr>
          <a:xfrm>
            <a:off x="7162800" y="3581400"/>
            <a:ext cx="1219200" cy="369332"/>
          </a:xfrm>
          <a:prstGeom prst="rect">
            <a:avLst/>
          </a:prstGeom>
          <a:noFill/>
        </p:spPr>
        <p:txBody>
          <a:bodyPr wrap="square" rtlCol="0">
            <a:spAutoFit/>
          </a:bodyPr>
          <a:lstStyle/>
          <a:p>
            <a:r>
              <a:rPr lang="en-US" dirty="0" smtClean="0"/>
              <a:t>ETL tools</a:t>
            </a:r>
            <a:endParaRPr lang="en-US" dirty="0"/>
          </a:p>
        </p:txBody>
      </p:sp>
      <p:pic>
        <p:nvPicPr>
          <p:cNvPr id="9" name="Picture 2" descr="C:\Users\philip\Downloads\MC900356045.WMF"/>
          <p:cNvPicPr>
            <a:picLocks noChangeAspect="1" noChangeArrowheads="1"/>
          </p:cNvPicPr>
          <p:nvPr/>
        </p:nvPicPr>
        <p:blipFill>
          <a:blip r:embed="rId2" cstate="print"/>
          <a:srcRect/>
          <a:stretch>
            <a:fillRect/>
          </a:stretch>
        </p:blipFill>
        <p:spPr bwMode="auto">
          <a:xfrm>
            <a:off x="6705600" y="2209801"/>
            <a:ext cx="571099" cy="609600"/>
          </a:xfrm>
          <a:prstGeom prst="rect">
            <a:avLst/>
          </a:prstGeom>
          <a:noFill/>
        </p:spPr>
      </p:pic>
      <p:sp>
        <p:nvSpPr>
          <p:cNvPr id="10" name="Flowchart: Magnetic Disk 9"/>
          <p:cNvSpPr/>
          <p:nvPr/>
        </p:nvSpPr>
        <p:spPr>
          <a:xfrm>
            <a:off x="7467600" y="13716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Flowchart: Magnetic Disk 10"/>
          <p:cNvSpPr/>
          <p:nvPr/>
        </p:nvSpPr>
        <p:spPr>
          <a:xfrm>
            <a:off x="7620000" y="16002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7772400" y="1828800"/>
            <a:ext cx="1219200" cy="307777"/>
          </a:xfrm>
          <a:prstGeom prst="rect">
            <a:avLst/>
          </a:prstGeom>
          <a:noFill/>
        </p:spPr>
        <p:txBody>
          <a:bodyPr wrap="square" rtlCol="0">
            <a:spAutoFit/>
          </a:bodyPr>
          <a:lstStyle/>
          <a:p>
            <a:r>
              <a:rPr lang="en-US" sz="1400" dirty="0" smtClean="0"/>
              <a:t>External data</a:t>
            </a:r>
            <a:endParaRPr lang="en-US" sz="1400" dirty="0"/>
          </a:p>
        </p:txBody>
      </p:sp>
      <p:sp>
        <p:nvSpPr>
          <p:cNvPr id="13" name="Bent-Up Arrow 12"/>
          <p:cNvSpPr/>
          <p:nvPr/>
        </p:nvSpPr>
        <p:spPr>
          <a:xfrm rot="10800000">
            <a:off x="7086600" y="1752600"/>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Bent-Up Arrow 13"/>
          <p:cNvSpPr/>
          <p:nvPr/>
        </p:nvSpPr>
        <p:spPr>
          <a:xfrm rot="10800000" flipH="1">
            <a:off x="6553200" y="1752601"/>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ight Arrow 14"/>
          <p:cNvSpPr/>
          <p:nvPr/>
        </p:nvSpPr>
        <p:spPr>
          <a:xfrm rot="6707881">
            <a:off x="6321361" y="5041151"/>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ight Arrow 15"/>
          <p:cNvSpPr/>
          <p:nvPr/>
        </p:nvSpPr>
        <p:spPr>
          <a:xfrm rot="3924686">
            <a:off x="7303189" y="5065053"/>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7" name="Picture 4"/>
          <p:cNvPicPr>
            <a:picLocks noChangeAspect="1" noChangeArrowheads="1"/>
          </p:cNvPicPr>
          <p:nvPr/>
        </p:nvPicPr>
        <p:blipFill>
          <a:blip r:embed="rId3" cstate="print"/>
          <a:srcRect/>
          <a:stretch>
            <a:fillRect/>
          </a:stretch>
        </p:blipFill>
        <p:spPr bwMode="auto">
          <a:xfrm>
            <a:off x="6324600" y="5357902"/>
            <a:ext cx="685800" cy="685800"/>
          </a:xfrm>
          <a:prstGeom prst="rect">
            <a:avLst/>
          </a:prstGeom>
          <a:noFill/>
          <a:ln w="9525">
            <a:noFill/>
            <a:miter lim="800000"/>
            <a:headEnd/>
            <a:tailEnd/>
          </a:ln>
        </p:spPr>
      </p:pic>
      <p:pic>
        <p:nvPicPr>
          <p:cNvPr id="18" name="Picture 4"/>
          <p:cNvPicPr>
            <a:picLocks noChangeAspect="1" noChangeArrowheads="1"/>
          </p:cNvPicPr>
          <p:nvPr/>
        </p:nvPicPr>
        <p:blipFill>
          <a:blip r:embed="rId3" cstate="print"/>
          <a:srcRect/>
          <a:stretch>
            <a:fillRect/>
          </a:stretch>
        </p:blipFill>
        <p:spPr bwMode="auto">
          <a:xfrm>
            <a:off x="7239000" y="5357902"/>
            <a:ext cx="685800" cy="685800"/>
          </a:xfrm>
          <a:prstGeom prst="rect">
            <a:avLst/>
          </a:prstGeom>
          <a:noFill/>
          <a:ln w="9525">
            <a:noFill/>
            <a:miter lim="800000"/>
            <a:headEnd/>
            <a:tailEnd/>
          </a:ln>
        </p:spPr>
      </p:pic>
      <p:sp>
        <p:nvSpPr>
          <p:cNvPr id="19" name="Flowchart: Magnetic Disk 18"/>
          <p:cNvSpPr/>
          <p:nvPr/>
        </p:nvSpPr>
        <p:spPr>
          <a:xfrm>
            <a:off x="8057676" y="2895600"/>
            <a:ext cx="629124" cy="57962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0" name="Picture 2" descr="C:\Users\philip\Downloads\MC900356045.WMF"/>
          <p:cNvPicPr>
            <a:picLocks noChangeAspect="1" noChangeArrowheads="1"/>
          </p:cNvPicPr>
          <p:nvPr/>
        </p:nvPicPr>
        <p:blipFill>
          <a:blip r:embed="rId2" cstate="print"/>
          <a:srcRect/>
          <a:stretch>
            <a:fillRect/>
          </a:stretch>
        </p:blipFill>
        <p:spPr bwMode="auto">
          <a:xfrm>
            <a:off x="6781800" y="3453936"/>
            <a:ext cx="476350" cy="508464"/>
          </a:xfrm>
          <a:prstGeom prst="rect">
            <a:avLst/>
          </a:prstGeom>
          <a:noFill/>
        </p:spPr>
      </p:pic>
      <p:sp>
        <p:nvSpPr>
          <p:cNvPr id="21" name="TextBox 20"/>
          <p:cNvSpPr txBox="1"/>
          <p:nvPr/>
        </p:nvSpPr>
        <p:spPr>
          <a:xfrm>
            <a:off x="8077200" y="3124200"/>
            <a:ext cx="914400" cy="307777"/>
          </a:xfrm>
          <a:prstGeom prst="rect">
            <a:avLst/>
          </a:prstGeom>
          <a:noFill/>
        </p:spPr>
        <p:txBody>
          <a:bodyPr wrap="square" rtlCol="0">
            <a:spAutoFit/>
          </a:bodyPr>
          <a:lstStyle/>
          <a:p>
            <a:r>
              <a:rPr lang="en-US" sz="1400" dirty="0" smtClean="0"/>
              <a:t>Metadata</a:t>
            </a:r>
            <a:endParaRPr lang="en-US" sz="1400" dirty="0"/>
          </a:p>
        </p:txBody>
      </p:sp>
      <p:cxnSp>
        <p:nvCxnSpPr>
          <p:cNvPr id="22" name="Straight Arrow Connector 21"/>
          <p:cNvCxnSpPr/>
          <p:nvPr/>
        </p:nvCxnSpPr>
        <p:spPr>
          <a:xfrm>
            <a:off x="7467600" y="2667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V="1">
            <a:off x="7543800" y="3429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7696200" y="3200400"/>
            <a:ext cx="304800" cy="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5791200" y="4038600"/>
            <a:ext cx="2590800" cy="83820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smtClean="0"/>
              <a:t>Data warehouse</a:t>
            </a:r>
          </a:p>
        </p:txBody>
      </p:sp>
      <p:sp>
        <p:nvSpPr>
          <p:cNvPr id="26" name="Flowchart: Magnetic Disk 25"/>
          <p:cNvSpPr/>
          <p:nvPr/>
        </p:nvSpPr>
        <p:spPr>
          <a:xfrm>
            <a:off x="6096000" y="437338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27" name="Flowchart: Magnetic Disk 26"/>
          <p:cNvSpPr/>
          <p:nvPr/>
        </p:nvSpPr>
        <p:spPr>
          <a:xfrm>
            <a:off x="6781800" y="437338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28" name="Flowchart: Magnetic Disk 27"/>
          <p:cNvSpPr/>
          <p:nvPr/>
        </p:nvSpPr>
        <p:spPr>
          <a:xfrm>
            <a:off x="7467600" y="4373380"/>
            <a:ext cx="609600" cy="4272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300"/>
              </a:lnSpc>
            </a:pPr>
            <a:r>
              <a:rPr lang="en-US" sz="1600" dirty="0" smtClean="0"/>
              <a:t>Data mart</a:t>
            </a:r>
            <a:endParaRPr lang="en-US" sz="1600" dirty="0"/>
          </a:p>
        </p:txBody>
      </p:sp>
      <p:sp>
        <p:nvSpPr>
          <p:cNvPr id="29" name="TextBox 28"/>
          <p:cNvSpPr txBox="1"/>
          <p:nvPr/>
        </p:nvSpPr>
        <p:spPr>
          <a:xfrm>
            <a:off x="7162800" y="2286000"/>
            <a:ext cx="1219200" cy="369332"/>
          </a:xfrm>
          <a:prstGeom prst="rect">
            <a:avLst/>
          </a:prstGeom>
          <a:noFill/>
        </p:spPr>
        <p:txBody>
          <a:bodyPr wrap="square" rtlCol="0">
            <a:spAutoFit/>
          </a:bodyPr>
          <a:lstStyle/>
          <a:p>
            <a:r>
              <a:rPr lang="en-US" dirty="0" smtClean="0"/>
              <a:t>ETL tools</a:t>
            </a:r>
            <a:endParaRPr lang="en-US" dirty="0"/>
          </a:p>
        </p:txBody>
      </p:sp>
    </p:spTree>
    <p:extLst>
      <p:ext uri="{BB962C8B-B14F-4D97-AF65-F5344CB8AC3E}">
        <p14:creationId xmlns="" xmlns:p14="http://schemas.microsoft.com/office/powerpoint/2010/main" val="3731426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14</a:t>
            </a:fld>
            <a:endParaRPr lang="en-US"/>
          </a:p>
        </p:txBody>
      </p:sp>
      <p:sp>
        <p:nvSpPr>
          <p:cNvPr id="4" name="Content Placeholder 3"/>
          <p:cNvSpPr>
            <a:spLocks noGrp="1"/>
          </p:cNvSpPr>
          <p:nvPr>
            <p:ph sz="quarter" idx="1"/>
          </p:nvPr>
        </p:nvSpPr>
        <p:spPr/>
        <p:txBody>
          <a:bodyPr>
            <a:normAutofit lnSpcReduction="10000"/>
          </a:bodyPr>
          <a:lstStyle/>
          <a:p>
            <a:r>
              <a:rPr lang="en-US" dirty="0" smtClean="0"/>
              <a:t>Describe the Two-layer architecture of data warehouse. </a:t>
            </a:r>
          </a:p>
          <a:p>
            <a:r>
              <a:rPr lang="en-US" dirty="0" smtClean="0"/>
              <a:t>What are the benefits of this architecture?</a:t>
            </a:r>
          </a:p>
          <a:p>
            <a:pPr lvl="1"/>
            <a:r>
              <a:rPr lang="en-US" dirty="0" smtClean="0"/>
              <a:t>Describe the difference in data model between the data warehouse and operational databases.</a:t>
            </a:r>
          </a:p>
          <a:p>
            <a:pPr lvl="1"/>
            <a:r>
              <a:rPr lang="en-US" dirty="0" smtClean="0"/>
              <a:t>Explain the different requirements in concurrency control and access method in OLAP and OLTP. </a:t>
            </a:r>
          </a:p>
          <a:p>
            <a:r>
              <a:rPr lang="en-US" dirty="0" smtClean="0"/>
              <a:t>Trace the flow of data through the data warehouse from beginning (source data) to end (analysis result).</a:t>
            </a:r>
          </a:p>
          <a:p>
            <a:r>
              <a:rPr lang="en-US" dirty="0" smtClean="0"/>
              <a:t>What are the functions of data staging?</a:t>
            </a:r>
          </a:p>
          <a:p>
            <a:r>
              <a:rPr lang="en-US" dirty="0" smtClean="0"/>
              <a:t>Compare data warehouses with data marts.</a:t>
            </a:r>
          </a:p>
          <a:p>
            <a:r>
              <a:rPr lang="en-US" dirty="0" smtClean="0"/>
              <a:t>Describe the bus architecture and the hub-and-spoke architecture.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B. Design Methodology</a:t>
            </a:r>
            <a:endParaRPr lang="en-US" dirty="0"/>
          </a:p>
        </p:txBody>
      </p:sp>
      <p:sp>
        <p:nvSpPr>
          <p:cNvPr id="3" name="Content Placeholder 2"/>
          <p:cNvSpPr>
            <a:spLocks noGrp="1"/>
          </p:cNvSpPr>
          <p:nvPr>
            <p:ph sz="quarter" idx="1"/>
          </p:nvPr>
        </p:nvSpPr>
        <p:spPr/>
        <p:txBody>
          <a:bodyPr/>
          <a:lstStyle/>
          <a:p>
            <a:r>
              <a:rPr lang="en-US" dirty="0" smtClean="0"/>
              <a:t>We will use the Bus architecture and design data marts with conformed analysis dimensions in this course.</a:t>
            </a:r>
          </a:p>
          <a:p>
            <a:endParaRPr lang="en-US" dirty="0" smtClean="0"/>
          </a:p>
          <a:p>
            <a:r>
              <a:rPr lang="en-US" dirty="0" smtClean="0"/>
              <a:t>Goals of data mart design</a:t>
            </a:r>
          </a:p>
          <a:p>
            <a:r>
              <a:rPr lang="en-US" dirty="0" smtClean="0"/>
              <a:t>The reconciled data layer</a:t>
            </a:r>
          </a:p>
          <a:p>
            <a:pPr lvl="1"/>
            <a:r>
              <a:rPr lang="en-US" dirty="0" smtClean="0"/>
              <a:t>How to design</a:t>
            </a:r>
          </a:p>
          <a:p>
            <a:pPr lvl="1"/>
            <a:r>
              <a:rPr lang="en-US" dirty="0" smtClean="0"/>
              <a:t>How to populate</a:t>
            </a:r>
          </a:p>
          <a:p>
            <a:r>
              <a:rPr lang="en-US" dirty="0" smtClean="0"/>
              <a:t>Seven phases in the Design Methodology</a:t>
            </a:r>
          </a:p>
        </p:txBody>
      </p:sp>
      <p:sp>
        <p:nvSpPr>
          <p:cNvPr id="4" name="Slide Number Placeholder 3"/>
          <p:cNvSpPr>
            <a:spLocks noGrp="1"/>
          </p:cNvSpPr>
          <p:nvPr>
            <p:ph type="sldNum" sz="quarter" idx="12"/>
          </p:nvPr>
        </p:nvSpPr>
        <p:spPr/>
        <p:txBody>
          <a:bodyPr/>
          <a:lstStyle/>
          <a:p>
            <a:fld id="{4995B41A-9D18-48EF-B739-FD37193D25C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Mart Design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16</a:t>
            </a:fld>
            <a:endParaRPr lang="en-US"/>
          </a:p>
        </p:txBody>
      </p:sp>
      <p:sp>
        <p:nvSpPr>
          <p:cNvPr id="4" name="Content Placeholder 3"/>
          <p:cNvSpPr>
            <a:spLocks noGrp="1"/>
          </p:cNvSpPr>
          <p:nvPr>
            <p:ph sz="quarter" idx="1"/>
          </p:nvPr>
        </p:nvSpPr>
        <p:spPr>
          <a:xfrm>
            <a:off x="457200" y="1219200"/>
            <a:ext cx="5715000" cy="4937760"/>
          </a:xfrm>
        </p:spPr>
        <p:txBody>
          <a:bodyPr>
            <a:normAutofit/>
          </a:bodyPr>
          <a:lstStyle/>
          <a:p>
            <a:r>
              <a:rPr lang="en-US" dirty="0" smtClean="0"/>
              <a:t>Given user requirements of strategic information and existing operational data, the goals of data mart design are</a:t>
            </a:r>
          </a:p>
          <a:p>
            <a:pPr lvl="1"/>
            <a:r>
              <a:rPr lang="en-US" dirty="0" smtClean="0"/>
              <a:t>To design a logical / physical schema that is suitable to answer users' analysis requirements</a:t>
            </a:r>
          </a:p>
          <a:p>
            <a:pPr lvl="1"/>
            <a:r>
              <a:rPr lang="en-US" dirty="0" smtClean="0"/>
              <a:t>To design an ETL procedure which loads the data mart from operational data</a:t>
            </a:r>
            <a:endParaRPr lang="en-US" dirty="0"/>
          </a:p>
        </p:txBody>
      </p:sp>
      <p:sp>
        <p:nvSpPr>
          <p:cNvPr id="6" name="Flowchart: Magnetic Disk 5"/>
          <p:cNvSpPr/>
          <p:nvPr/>
        </p:nvSpPr>
        <p:spPr>
          <a:xfrm>
            <a:off x="6934200" y="13202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7086600" y="15488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6400800" y="1777425"/>
            <a:ext cx="1219200" cy="584775"/>
          </a:xfrm>
          <a:prstGeom prst="rect">
            <a:avLst/>
          </a:prstGeom>
          <a:noFill/>
        </p:spPr>
        <p:txBody>
          <a:bodyPr wrap="square" rtlCol="0">
            <a:spAutoFit/>
          </a:bodyPr>
          <a:lstStyle/>
          <a:p>
            <a:r>
              <a:rPr lang="en-US" sz="1600" dirty="0" smtClean="0"/>
              <a:t>Operational data</a:t>
            </a:r>
            <a:endParaRPr lang="en-US" sz="1600" dirty="0"/>
          </a:p>
        </p:txBody>
      </p:sp>
      <p:sp>
        <p:nvSpPr>
          <p:cNvPr id="16" name="Flowchart: Magnetic Disk 15"/>
          <p:cNvSpPr/>
          <p:nvPr/>
        </p:nvSpPr>
        <p:spPr>
          <a:xfrm>
            <a:off x="6477000" y="3657600"/>
            <a:ext cx="838200" cy="6395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sp>
        <p:nvSpPr>
          <p:cNvPr id="17" name="Flowchart: Magnetic Disk 16"/>
          <p:cNvSpPr/>
          <p:nvPr/>
        </p:nvSpPr>
        <p:spPr>
          <a:xfrm>
            <a:off x="7543800" y="3657600"/>
            <a:ext cx="838200" cy="6395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mart</a:t>
            </a:r>
            <a:endParaRPr lang="en-US" dirty="0"/>
          </a:p>
        </p:txBody>
      </p:sp>
      <p:pic>
        <p:nvPicPr>
          <p:cNvPr id="22" name="Picture 4"/>
          <p:cNvPicPr>
            <a:picLocks noChangeAspect="1" noChangeArrowheads="1"/>
          </p:cNvPicPr>
          <p:nvPr/>
        </p:nvPicPr>
        <p:blipFill>
          <a:blip r:embed="rId2" cstate="print"/>
          <a:srcRect/>
          <a:stretch>
            <a:fillRect/>
          </a:stretch>
        </p:blipFill>
        <p:spPr bwMode="auto">
          <a:xfrm>
            <a:off x="7696200" y="4678180"/>
            <a:ext cx="685800" cy="685800"/>
          </a:xfrm>
          <a:prstGeom prst="rect">
            <a:avLst/>
          </a:prstGeom>
          <a:noFill/>
          <a:ln w="9525">
            <a:noFill/>
            <a:miter lim="800000"/>
            <a:headEnd/>
            <a:tailEnd/>
          </a:ln>
        </p:spPr>
      </p:pic>
      <p:sp>
        <p:nvSpPr>
          <p:cNvPr id="24" name="Right Arrow 23"/>
          <p:cNvSpPr/>
          <p:nvPr/>
        </p:nvSpPr>
        <p:spPr>
          <a:xfrm rot="5400000">
            <a:off x="7764804" y="4518185"/>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TextBox 24"/>
          <p:cNvSpPr txBox="1"/>
          <p:nvPr/>
        </p:nvSpPr>
        <p:spPr>
          <a:xfrm>
            <a:off x="7391400" y="5334000"/>
            <a:ext cx="1600200" cy="830997"/>
          </a:xfrm>
          <a:prstGeom prst="rect">
            <a:avLst/>
          </a:prstGeom>
          <a:noFill/>
        </p:spPr>
        <p:txBody>
          <a:bodyPr wrap="square" rtlCol="0">
            <a:spAutoFit/>
          </a:bodyPr>
          <a:lstStyle/>
          <a:p>
            <a:r>
              <a:rPr lang="en-US" sz="1600" dirty="0" smtClean="0"/>
              <a:t>Requests for strategic info in Analysis services</a:t>
            </a:r>
            <a:endParaRPr lang="en-US" sz="1600" dirty="0"/>
          </a:p>
        </p:txBody>
      </p:sp>
      <p:grpSp>
        <p:nvGrpSpPr>
          <p:cNvPr id="5" name="Group 26"/>
          <p:cNvGrpSpPr/>
          <p:nvPr/>
        </p:nvGrpSpPr>
        <p:grpSpPr>
          <a:xfrm>
            <a:off x="5105400" y="4673025"/>
            <a:ext cx="1676400" cy="1270575"/>
            <a:chOff x="4876800" y="4953000"/>
            <a:chExt cx="1676400" cy="1270575"/>
          </a:xfrm>
        </p:grpSpPr>
        <p:sp>
          <p:nvSpPr>
            <p:cNvPr id="18" name="Flowchart: Internal Storage 17"/>
            <p:cNvSpPr/>
            <p:nvPr/>
          </p:nvSpPr>
          <p:spPr>
            <a:xfrm>
              <a:off x="4876800" y="4953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Flowchart: Internal Storage 18"/>
            <p:cNvSpPr/>
            <p:nvPr/>
          </p:nvSpPr>
          <p:spPr>
            <a:xfrm>
              <a:off x="5105400" y="51054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Flowchart: Internal Storage 19"/>
            <p:cNvSpPr/>
            <p:nvPr/>
          </p:nvSpPr>
          <p:spPr>
            <a:xfrm>
              <a:off x="5791200" y="4953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4876800" y="5638800"/>
              <a:ext cx="1676400" cy="584775"/>
            </a:xfrm>
            <a:prstGeom prst="rect">
              <a:avLst/>
            </a:prstGeom>
            <a:noFill/>
          </p:spPr>
          <p:txBody>
            <a:bodyPr wrap="square" rtlCol="0">
              <a:spAutoFit/>
            </a:bodyPr>
            <a:lstStyle/>
            <a:p>
              <a:r>
                <a:rPr lang="en-US" sz="1600" dirty="0" smtClean="0"/>
                <a:t>Logical schema of data marts</a:t>
              </a:r>
              <a:endParaRPr lang="en-US" sz="1600" dirty="0"/>
            </a:p>
          </p:txBody>
        </p:sp>
      </p:grpSp>
      <p:grpSp>
        <p:nvGrpSpPr>
          <p:cNvPr id="8" name="Group 28"/>
          <p:cNvGrpSpPr/>
          <p:nvPr/>
        </p:nvGrpSpPr>
        <p:grpSpPr>
          <a:xfrm>
            <a:off x="7010401" y="2209800"/>
            <a:ext cx="1904999" cy="1341635"/>
            <a:chOff x="7010401" y="2209800"/>
            <a:chExt cx="1904999" cy="1341635"/>
          </a:xfrm>
        </p:grpSpPr>
        <p:pic>
          <p:nvPicPr>
            <p:cNvPr id="10" name="Picture 2" descr="C:\Users\philip\Downloads\MC900356045.WMF"/>
            <p:cNvPicPr>
              <a:picLocks noChangeAspect="1" noChangeArrowheads="1"/>
            </p:cNvPicPr>
            <p:nvPr/>
          </p:nvPicPr>
          <p:blipFill>
            <a:blip r:embed="rId3" cstate="print"/>
            <a:srcRect/>
            <a:stretch>
              <a:fillRect/>
            </a:stretch>
          </p:blipFill>
          <p:spPr bwMode="auto">
            <a:xfrm>
              <a:off x="7010401" y="2819401"/>
              <a:ext cx="685800" cy="732034"/>
            </a:xfrm>
            <a:prstGeom prst="rect">
              <a:avLst/>
            </a:prstGeom>
            <a:noFill/>
          </p:spPr>
        </p:pic>
        <p:sp>
          <p:nvSpPr>
            <p:cNvPr id="21" name="Right Arrow 20"/>
            <p:cNvSpPr/>
            <p:nvPr/>
          </p:nvSpPr>
          <p:spPr>
            <a:xfrm rot="5400000">
              <a:off x="7124700" y="23241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7696200" y="2844225"/>
              <a:ext cx="1219200" cy="584775"/>
            </a:xfrm>
            <a:prstGeom prst="rect">
              <a:avLst/>
            </a:prstGeom>
            <a:noFill/>
          </p:spPr>
          <p:txBody>
            <a:bodyPr wrap="square" rtlCol="0">
              <a:spAutoFit/>
            </a:bodyPr>
            <a:lstStyle/>
            <a:p>
              <a:r>
                <a:rPr lang="en-US" sz="1600" dirty="0" smtClean="0"/>
                <a:t>ETL procedure</a:t>
              </a:r>
              <a:endParaRPr lang="en-U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and populating the reconciled layer</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17</a:t>
            </a:fld>
            <a:endParaRPr lang="en-US"/>
          </a:p>
        </p:txBody>
      </p:sp>
      <p:sp>
        <p:nvSpPr>
          <p:cNvPr id="5" name="Flowchart: Alternate Process 4"/>
          <p:cNvSpPr/>
          <p:nvPr/>
        </p:nvSpPr>
        <p:spPr>
          <a:xfrm>
            <a:off x="1295400" y="29718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 and Reconciliation</a:t>
            </a:r>
            <a:endParaRPr lang="en-US" dirty="0"/>
          </a:p>
        </p:txBody>
      </p:sp>
      <p:sp>
        <p:nvSpPr>
          <p:cNvPr id="6" name="TextBox 5"/>
          <p:cNvSpPr txBox="1"/>
          <p:nvPr/>
        </p:nvSpPr>
        <p:spPr>
          <a:xfrm>
            <a:off x="2286000" y="1981200"/>
            <a:ext cx="1524000" cy="528927"/>
          </a:xfrm>
          <a:prstGeom prst="rect">
            <a:avLst/>
          </a:prstGeom>
          <a:noFill/>
        </p:spPr>
        <p:txBody>
          <a:bodyPr wrap="square" rtlCol="0">
            <a:spAutoFit/>
          </a:bodyPr>
          <a:lstStyle/>
          <a:p>
            <a:pPr>
              <a:lnSpc>
                <a:spcPts val="1700"/>
              </a:lnSpc>
            </a:pPr>
            <a:r>
              <a:rPr lang="en-US" dirty="0" smtClean="0"/>
              <a:t>Source data schemata</a:t>
            </a:r>
            <a:endParaRPr lang="en-US" dirty="0"/>
          </a:p>
        </p:txBody>
      </p:sp>
      <p:sp>
        <p:nvSpPr>
          <p:cNvPr id="7" name="TextBox 6"/>
          <p:cNvSpPr txBox="1"/>
          <p:nvPr/>
        </p:nvSpPr>
        <p:spPr>
          <a:xfrm>
            <a:off x="1371600" y="3742730"/>
            <a:ext cx="1981200" cy="746936"/>
          </a:xfrm>
          <a:prstGeom prst="rect">
            <a:avLst/>
          </a:prstGeom>
          <a:noFill/>
        </p:spPr>
        <p:txBody>
          <a:bodyPr wrap="square" rtlCol="0">
            <a:spAutoFit/>
          </a:bodyPr>
          <a:lstStyle/>
          <a:p>
            <a:pPr>
              <a:lnSpc>
                <a:spcPts val="1700"/>
              </a:lnSpc>
            </a:pPr>
            <a:r>
              <a:rPr lang="en-US" dirty="0" smtClean="0">
                <a:solidFill>
                  <a:schemeClr val="accent2"/>
                </a:solidFill>
              </a:rPr>
              <a:t>Reconciled schema</a:t>
            </a:r>
            <a:r>
              <a:rPr lang="en-US" dirty="0" smtClean="0"/>
              <a:t>, mapping with data sources</a:t>
            </a:r>
            <a:endParaRPr lang="en-US" dirty="0"/>
          </a:p>
        </p:txBody>
      </p:sp>
      <p:sp>
        <p:nvSpPr>
          <p:cNvPr id="8" name="Flowchart: Alternate Process 7"/>
          <p:cNvSpPr/>
          <p:nvPr/>
        </p:nvSpPr>
        <p:spPr>
          <a:xfrm>
            <a:off x="4191000" y="3666530"/>
            <a:ext cx="18288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smtClean="0"/>
              <a:t>Staging Design</a:t>
            </a:r>
            <a:endParaRPr lang="en-US" dirty="0"/>
          </a:p>
        </p:txBody>
      </p:sp>
      <p:sp>
        <p:nvSpPr>
          <p:cNvPr id="9" name="Flowchart: Magnetic Disk 8"/>
          <p:cNvSpPr/>
          <p:nvPr/>
        </p:nvSpPr>
        <p:spPr>
          <a:xfrm>
            <a:off x="3886200" y="19050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Flowchart: Magnetic Disk 10"/>
          <p:cNvSpPr/>
          <p:nvPr/>
        </p:nvSpPr>
        <p:spPr>
          <a:xfrm>
            <a:off x="4800600" y="18288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ight Arrow 11"/>
          <p:cNvSpPr/>
          <p:nvPr/>
        </p:nvSpPr>
        <p:spPr>
          <a:xfrm rot="8271364">
            <a:off x="3178318" y="2543946"/>
            <a:ext cx="606387" cy="16782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ight Arrow 12"/>
          <p:cNvSpPr/>
          <p:nvPr/>
        </p:nvSpPr>
        <p:spPr>
          <a:xfrm rot="5400000">
            <a:off x="4419600" y="3056930"/>
            <a:ext cx="838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6096000" y="3312445"/>
            <a:ext cx="1447800" cy="506485"/>
          </a:xfrm>
          <a:prstGeom prst="rect">
            <a:avLst/>
          </a:prstGeom>
          <a:noFill/>
        </p:spPr>
        <p:txBody>
          <a:bodyPr wrap="square" rtlCol="0">
            <a:spAutoFit/>
          </a:bodyPr>
          <a:lstStyle/>
          <a:p>
            <a:pPr>
              <a:lnSpc>
                <a:spcPts val="1600"/>
              </a:lnSpc>
            </a:pPr>
            <a:r>
              <a:rPr lang="en-US" dirty="0" smtClean="0"/>
              <a:t>ETL procedures</a:t>
            </a:r>
            <a:endParaRPr lang="en-US" dirty="0"/>
          </a:p>
        </p:txBody>
      </p:sp>
      <p:sp>
        <p:nvSpPr>
          <p:cNvPr id="16" name="Flowchart: Magnetic Disk 15"/>
          <p:cNvSpPr/>
          <p:nvPr/>
        </p:nvSpPr>
        <p:spPr>
          <a:xfrm>
            <a:off x="762000" y="3895130"/>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381000" y="4123730"/>
            <a:ext cx="1219200" cy="338554"/>
          </a:xfrm>
          <a:prstGeom prst="rect">
            <a:avLst/>
          </a:prstGeom>
          <a:noFill/>
        </p:spPr>
        <p:txBody>
          <a:bodyPr wrap="square" rtlCol="0">
            <a:spAutoFit/>
          </a:bodyPr>
          <a:lstStyle/>
          <a:p>
            <a:r>
              <a:rPr lang="en-US" sz="1600" dirty="0" smtClean="0"/>
              <a:t>metadata</a:t>
            </a:r>
            <a:endParaRPr lang="en-US" sz="1600" dirty="0"/>
          </a:p>
        </p:txBody>
      </p:sp>
      <p:pic>
        <p:nvPicPr>
          <p:cNvPr id="20" name="Picture 2" descr="C:\Users\philip\Downloads\MC900356045.WMF"/>
          <p:cNvPicPr>
            <a:picLocks noChangeAspect="1" noChangeArrowheads="1"/>
          </p:cNvPicPr>
          <p:nvPr/>
        </p:nvPicPr>
        <p:blipFill>
          <a:blip r:embed="rId2" cstate="print"/>
          <a:srcRect/>
          <a:stretch>
            <a:fillRect/>
          </a:stretch>
        </p:blipFill>
        <p:spPr bwMode="auto">
          <a:xfrm>
            <a:off x="7467600" y="4343400"/>
            <a:ext cx="847725" cy="904875"/>
          </a:xfrm>
          <a:prstGeom prst="rect">
            <a:avLst/>
          </a:prstGeom>
          <a:noFill/>
        </p:spPr>
      </p:pic>
      <p:sp>
        <p:nvSpPr>
          <p:cNvPr id="24" name="TextBox 23"/>
          <p:cNvSpPr txBox="1"/>
          <p:nvPr/>
        </p:nvSpPr>
        <p:spPr>
          <a:xfrm>
            <a:off x="3657600" y="1447800"/>
            <a:ext cx="1828800" cy="369332"/>
          </a:xfrm>
          <a:prstGeom prst="rect">
            <a:avLst/>
          </a:prstGeom>
          <a:noFill/>
        </p:spPr>
        <p:txBody>
          <a:bodyPr wrap="square" rtlCol="0">
            <a:spAutoFit/>
          </a:bodyPr>
          <a:lstStyle/>
          <a:p>
            <a:r>
              <a:rPr lang="en-US" dirty="0" smtClean="0"/>
              <a:t>Operational data</a:t>
            </a:r>
            <a:endParaRPr lang="en-US" dirty="0"/>
          </a:p>
        </p:txBody>
      </p:sp>
      <p:sp>
        <p:nvSpPr>
          <p:cNvPr id="25" name="Right Arrow 24"/>
          <p:cNvSpPr/>
          <p:nvPr/>
        </p:nvSpPr>
        <p:spPr>
          <a:xfrm rot="1699982">
            <a:off x="3289769" y="3739377"/>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Flowchart: Magnetic Disk 9"/>
          <p:cNvSpPr/>
          <p:nvPr/>
        </p:nvSpPr>
        <p:spPr>
          <a:xfrm>
            <a:off x="4572000" y="2133600"/>
            <a:ext cx="533400" cy="53340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Bent-Up Arrow 30"/>
          <p:cNvSpPr/>
          <p:nvPr/>
        </p:nvSpPr>
        <p:spPr>
          <a:xfrm rot="10800000" flipH="1">
            <a:off x="6172200" y="3810000"/>
            <a:ext cx="1600200" cy="533400"/>
          </a:xfrm>
          <a:prstGeom prst="bentUpArrow">
            <a:avLst>
              <a:gd name="adj1" fmla="val 21770"/>
              <a:gd name="adj2" fmla="val 24130"/>
              <a:gd name="adj3" fmla="val 19659"/>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Flowchart: Magnetic Disk 31"/>
          <p:cNvSpPr/>
          <p:nvPr/>
        </p:nvSpPr>
        <p:spPr>
          <a:xfrm>
            <a:off x="7266709" y="5334000"/>
            <a:ext cx="1267691" cy="6096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Reconciled data</a:t>
            </a:r>
            <a:endParaRPr lang="en-US" dirty="0"/>
          </a:p>
        </p:txBody>
      </p:sp>
      <p:sp>
        <p:nvSpPr>
          <p:cNvPr id="33" name="Bent-Up Arrow 32"/>
          <p:cNvSpPr/>
          <p:nvPr/>
        </p:nvSpPr>
        <p:spPr>
          <a:xfrm rot="10800000" flipH="1">
            <a:off x="5638800" y="2057399"/>
            <a:ext cx="2667001" cy="2209797"/>
          </a:xfrm>
          <a:prstGeom prst="bentUpArrow">
            <a:avLst>
              <a:gd name="adj1" fmla="val 6330"/>
              <a:gd name="adj2" fmla="val 7929"/>
              <a:gd name="adj3" fmla="val 730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p:cNvSpPr txBox="1"/>
          <p:nvPr/>
        </p:nvSpPr>
        <p:spPr>
          <a:xfrm>
            <a:off x="8305800" y="2362200"/>
            <a:ext cx="685800" cy="369332"/>
          </a:xfrm>
          <a:prstGeom prst="rect">
            <a:avLst/>
          </a:prstGeom>
          <a:noFill/>
        </p:spPr>
        <p:txBody>
          <a:bodyPr wrap="square" rtlCol="0">
            <a:spAutoFit/>
          </a:bodyPr>
          <a:lstStyle/>
          <a:p>
            <a:r>
              <a:rPr lang="en-US" dirty="0" smtClean="0"/>
              <a:t>data</a:t>
            </a:r>
            <a:endParaRPr lang="en-US" dirty="0"/>
          </a:p>
        </p:txBody>
      </p:sp>
      <p:sp>
        <p:nvSpPr>
          <p:cNvPr id="27" name="Flowchart: Alternate Process 26"/>
          <p:cNvSpPr/>
          <p:nvPr/>
        </p:nvSpPr>
        <p:spPr>
          <a:xfrm>
            <a:off x="2286000" y="4809530"/>
            <a:ext cx="1981200" cy="914400"/>
          </a:xfrm>
          <a:prstGeom prst="flowChartAlternateProcess">
            <a:avLst/>
          </a:prstGeom>
          <a:solidFill>
            <a:srgbClr val="50742F">
              <a:alpha val="3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Other phases in Data mart design </a:t>
            </a:r>
            <a:endParaRPr lang="en-US" sz="1600" dirty="0">
              <a:solidFill>
                <a:schemeClr val="tx1"/>
              </a:solidFill>
            </a:endParaRPr>
          </a:p>
        </p:txBody>
      </p:sp>
      <p:sp>
        <p:nvSpPr>
          <p:cNvPr id="30" name="Right Arrow 29"/>
          <p:cNvSpPr/>
          <p:nvPr/>
        </p:nvSpPr>
        <p:spPr>
          <a:xfrm rot="18173154">
            <a:off x="4206467" y="4588042"/>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TextBox 34"/>
          <p:cNvSpPr txBox="1"/>
          <p:nvPr/>
        </p:nvSpPr>
        <p:spPr>
          <a:xfrm>
            <a:off x="4572000" y="4657130"/>
            <a:ext cx="1905000" cy="528350"/>
          </a:xfrm>
          <a:prstGeom prst="rect">
            <a:avLst/>
          </a:prstGeom>
          <a:noFill/>
        </p:spPr>
        <p:txBody>
          <a:bodyPr wrap="square" rtlCol="0">
            <a:spAutoFit/>
          </a:bodyPr>
          <a:lstStyle/>
          <a:p>
            <a:pPr>
              <a:lnSpc>
                <a:spcPts val="1700"/>
              </a:lnSpc>
            </a:pPr>
            <a:r>
              <a:rPr lang="en-US" dirty="0" smtClean="0"/>
              <a:t>Logical schema of data marts</a:t>
            </a:r>
            <a:endParaRPr lang="en-US" dirty="0"/>
          </a:p>
        </p:txBody>
      </p:sp>
      <p:sp>
        <p:nvSpPr>
          <p:cNvPr id="36" name="TextBox 35"/>
          <p:cNvSpPr txBox="1"/>
          <p:nvPr/>
        </p:nvSpPr>
        <p:spPr>
          <a:xfrm>
            <a:off x="4876800" y="2752130"/>
            <a:ext cx="1066800" cy="528927"/>
          </a:xfrm>
          <a:prstGeom prst="rect">
            <a:avLst/>
          </a:prstGeom>
          <a:noFill/>
        </p:spPr>
        <p:txBody>
          <a:bodyPr wrap="square" rtlCol="0">
            <a:spAutoFit/>
          </a:bodyPr>
          <a:lstStyle/>
          <a:p>
            <a:pPr>
              <a:lnSpc>
                <a:spcPts val="1700"/>
              </a:lnSpc>
            </a:pPr>
            <a:r>
              <a:rPr lang="en-US" dirty="0" smtClean="0"/>
              <a:t>Data samples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Reconciliation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18</a:t>
            </a:fld>
            <a:endParaRPr lang="en-US"/>
          </a:p>
        </p:txBody>
      </p:sp>
      <p:sp>
        <p:nvSpPr>
          <p:cNvPr id="4" name="Content Placeholder 3"/>
          <p:cNvSpPr>
            <a:spLocks noGrp="1"/>
          </p:cNvSpPr>
          <p:nvPr>
            <p:ph sz="quarter" idx="1"/>
          </p:nvPr>
        </p:nvSpPr>
        <p:spPr/>
        <p:txBody>
          <a:bodyPr>
            <a:normAutofit fontScale="92500"/>
          </a:bodyPr>
          <a:lstStyle/>
          <a:p>
            <a:r>
              <a:rPr lang="en-US" dirty="0" smtClean="0"/>
              <a:t>This phase defines and documents the reconciled schema</a:t>
            </a:r>
          </a:p>
          <a:p>
            <a:r>
              <a:rPr lang="en-US" dirty="0" smtClean="0"/>
              <a:t>(Analysis) Understand the meaning and structure of source data</a:t>
            </a:r>
          </a:p>
          <a:p>
            <a:pPr lvl="1"/>
            <a:r>
              <a:rPr lang="en-US" dirty="0" smtClean="0"/>
              <a:t>Analyze and understand available source schemata</a:t>
            </a:r>
          </a:p>
          <a:p>
            <a:pPr lvl="1"/>
            <a:r>
              <a:rPr lang="en-US" dirty="0" smtClean="0"/>
              <a:t>Select which groups of data can be useful for the purposes of decision-making for the data mart</a:t>
            </a:r>
          </a:p>
          <a:p>
            <a:pPr lvl="1"/>
            <a:r>
              <a:rPr lang="en-US" dirty="0" smtClean="0"/>
              <a:t>Assess data quality</a:t>
            </a:r>
          </a:p>
          <a:p>
            <a:r>
              <a:rPr lang="en-US" dirty="0" smtClean="0"/>
              <a:t>(Reconciliation) remove inconsistencies and integrate the data</a:t>
            </a:r>
          </a:p>
          <a:p>
            <a:pPr lvl="1"/>
            <a:r>
              <a:rPr lang="en-US" dirty="0" smtClean="0"/>
              <a:t>Cleansing</a:t>
            </a:r>
          </a:p>
          <a:p>
            <a:pPr lvl="1"/>
            <a:r>
              <a:rPr lang="en-US" dirty="0" smtClean="0"/>
              <a:t>Transformation</a:t>
            </a:r>
          </a:p>
          <a:p>
            <a:pPr lvl="1"/>
            <a:r>
              <a:rPr lang="en-US" dirty="0" smtClean="0"/>
              <a:t>If multiple data sources are to be used, integrate their schemata to determine common features and remove every inconsistency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Cleansing</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t>Improves data quality by rectifying data values</a:t>
            </a:r>
          </a:p>
          <a:p>
            <a:pPr lvl="1"/>
            <a:r>
              <a:rPr lang="en-US" dirty="0" smtClean="0"/>
              <a:t>Duplicate data </a:t>
            </a:r>
            <a:r>
              <a:rPr lang="en-US" dirty="0" smtClean="0">
                <a:solidFill>
                  <a:schemeClr val="bg1">
                    <a:lumMod val="65000"/>
                  </a:schemeClr>
                </a:solidFill>
              </a:rPr>
              <a:t>(e.g. a patient is recorded many times)</a:t>
            </a:r>
          </a:p>
          <a:p>
            <a:pPr lvl="1"/>
            <a:r>
              <a:rPr lang="en-US" dirty="0" smtClean="0"/>
              <a:t>Inconsistent values that are logically associated </a:t>
            </a:r>
            <a:r>
              <a:rPr lang="en-US" dirty="0" smtClean="0">
                <a:solidFill>
                  <a:schemeClr val="bg1">
                    <a:lumMod val="65000"/>
                  </a:schemeClr>
                </a:solidFill>
              </a:rPr>
              <a:t>(e.g. addresses and ZIP codes)</a:t>
            </a:r>
          </a:p>
          <a:p>
            <a:pPr lvl="1"/>
            <a:r>
              <a:rPr lang="en-US" dirty="0" smtClean="0"/>
              <a:t>Missing data</a:t>
            </a:r>
          </a:p>
          <a:p>
            <a:pPr lvl="1"/>
            <a:r>
              <a:rPr lang="en-US" dirty="0" smtClean="0"/>
              <a:t>Unexpected use of fields </a:t>
            </a:r>
            <a:r>
              <a:rPr lang="en-US" dirty="0" smtClean="0">
                <a:solidFill>
                  <a:schemeClr val="bg1">
                    <a:lumMod val="65000"/>
                  </a:schemeClr>
                </a:solidFill>
              </a:rPr>
              <a:t>(e.g. email field to store </a:t>
            </a:r>
            <a:r>
              <a:rPr lang="en-US" dirty="0" err="1" smtClean="0">
                <a:solidFill>
                  <a:schemeClr val="bg1">
                    <a:lumMod val="65000"/>
                  </a:schemeClr>
                </a:solidFill>
              </a:rPr>
              <a:t>tel</a:t>
            </a:r>
            <a:r>
              <a:rPr lang="en-US" dirty="0" smtClean="0">
                <a:solidFill>
                  <a:schemeClr val="bg1">
                    <a:lumMod val="65000"/>
                  </a:schemeClr>
                </a:solidFill>
              </a:rPr>
              <a:t> no.)</a:t>
            </a:r>
          </a:p>
          <a:p>
            <a:pPr lvl="1"/>
            <a:r>
              <a:rPr lang="en-US" dirty="0" smtClean="0"/>
              <a:t>Impossible or wrong values </a:t>
            </a:r>
            <a:r>
              <a:rPr lang="en-US" dirty="0" smtClean="0">
                <a:solidFill>
                  <a:schemeClr val="bg1">
                    <a:lumMod val="65000"/>
                  </a:schemeClr>
                </a:solidFill>
              </a:rPr>
              <a:t>(e.g. 2/30/2009)</a:t>
            </a:r>
          </a:p>
          <a:p>
            <a:pPr lvl="1"/>
            <a:r>
              <a:rPr lang="en-US" dirty="0" smtClean="0">
                <a:solidFill>
                  <a:schemeClr val="tx1"/>
                </a:solidFill>
              </a:rPr>
              <a:t>Inconsistent values for a single entity</a:t>
            </a:r>
            <a:r>
              <a:rPr lang="en-US" dirty="0" smtClean="0">
                <a:solidFill>
                  <a:schemeClr val="bg1">
                    <a:lumMod val="65000"/>
                  </a:schemeClr>
                </a:solidFill>
              </a:rPr>
              <a:t> (e.g. Macau vs. Macao, abbreviation)</a:t>
            </a:r>
          </a:p>
          <a:p>
            <a:pPr lvl="1"/>
            <a:r>
              <a:rPr lang="en-US" dirty="0" smtClean="0">
                <a:solidFill>
                  <a:schemeClr val="tx1"/>
                </a:solidFill>
              </a:rPr>
              <a:t>Typing mistakes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A. Architecture</a:t>
            </a:r>
          </a:p>
          <a:p>
            <a:pPr lvl="1"/>
            <a:r>
              <a:rPr lang="en-US" dirty="0" smtClean="0"/>
              <a:t>Two layers. "why don't run analysis on operational data?"</a:t>
            </a:r>
          </a:p>
          <a:p>
            <a:pPr lvl="1"/>
            <a:r>
              <a:rPr lang="en-US" dirty="0" smtClean="0"/>
              <a:t>Data warehouse vs. data mart</a:t>
            </a:r>
          </a:p>
          <a:p>
            <a:pPr lvl="1"/>
            <a:r>
              <a:rPr lang="en-US" dirty="0" smtClean="0"/>
              <a:t>Hub-and-spoke vs. Bus</a:t>
            </a:r>
          </a:p>
          <a:p>
            <a:pPr lvl="1"/>
            <a:r>
              <a:rPr lang="en-US" dirty="0" smtClean="0"/>
              <a:t>Reconciled data layer</a:t>
            </a:r>
          </a:p>
          <a:p>
            <a:r>
              <a:rPr lang="en-US" dirty="0" smtClean="0"/>
              <a:t>B. Design Methodology</a:t>
            </a:r>
          </a:p>
          <a:p>
            <a:pPr lvl="1"/>
            <a:r>
              <a:rPr lang="en-US" dirty="0" smtClean="0"/>
              <a:t>ETL procedures</a:t>
            </a:r>
          </a:p>
          <a:p>
            <a:pPr lvl="1"/>
            <a:r>
              <a:rPr lang="en-US" dirty="0" smtClean="0">
                <a:solidFill>
                  <a:schemeClr val="tx1"/>
                </a:solidFill>
              </a:rPr>
              <a:t>Seven phases in data mart design</a:t>
            </a:r>
          </a:p>
          <a:p>
            <a:pPr lvl="1"/>
            <a:r>
              <a:rPr lang="en-US" dirty="0" smtClean="0">
                <a:solidFill>
                  <a:schemeClr val="bg1">
                    <a:lumMod val="85000"/>
                  </a:schemeClr>
                </a:solidFill>
              </a:rPr>
              <a:t>Data mart design in future chapters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20</a:t>
            </a:fld>
            <a:endParaRPr lang="en-US"/>
          </a:p>
        </p:txBody>
      </p:sp>
      <p:sp>
        <p:nvSpPr>
          <p:cNvPr id="4" name="Content Placeholder 3"/>
          <p:cNvSpPr>
            <a:spLocks noGrp="1"/>
          </p:cNvSpPr>
          <p:nvPr>
            <p:ph sz="quarter" idx="1"/>
          </p:nvPr>
        </p:nvSpPr>
        <p:spPr/>
        <p:txBody>
          <a:bodyPr/>
          <a:lstStyle/>
          <a:p>
            <a:r>
              <a:rPr lang="en-US" dirty="0" smtClean="0"/>
              <a:t>Convert data from its source format into the DW format</a:t>
            </a:r>
          </a:p>
          <a:p>
            <a:pPr lvl="1"/>
            <a:r>
              <a:rPr lang="en-US" dirty="0" smtClean="0"/>
              <a:t>Unit of measures </a:t>
            </a:r>
            <a:r>
              <a:rPr lang="en-US" dirty="0" smtClean="0">
                <a:solidFill>
                  <a:schemeClr val="bg1">
                    <a:lumMod val="65000"/>
                  </a:schemeClr>
                </a:solidFill>
              </a:rPr>
              <a:t>(e.g. length in meter vs. feet)</a:t>
            </a:r>
          </a:p>
          <a:p>
            <a:pPr lvl="1"/>
            <a:r>
              <a:rPr lang="en-US" dirty="0" smtClean="0"/>
              <a:t>Different data format </a:t>
            </a:r>
            <a:r>
              <a:rPr lang="en-US" dirty="0" smtClean="0">
                <a:solidFill>
                  <a:schemeClr val="bg1">
                    <a:lumMod val="65000"/>
                  </a:schemeClr>
                </a:solidFill>
              </a:rPr>
              <a:t>(e.g. 1/2/2012, Feb 1, 2012)</a:t>
            </a:r>
          </a:p>
          <a:p>
            <a:pPr lvl="1"/>
            <a:r>
              <a:rPr lang="en-US" dirty="0" smtClean="0">
                <a:solidFill>
                  <a:schemeClr val="tx1"/>
                </a:solidFill>
              </a:rPr>
              <a:t>Separation</a:t>
            </a:r>
            <a:r>
              <a:rPr lang="en-US" dirty="0" smtClean="0">
                <a:solidFill>
                  <a:schemeClr val="bg1">
                    <a:lumMod val="65000"/>
                  </a:schemeClr>
                </a:solidFill>
              </a:rPr>
              <a:t> (e.g. split a name into first name and last name, split an address into building, street, zip code, city and country)</a:t>
            </a:r>
          </a:p>
          <a:p>
            <a:pPr lvl="1"/>
            <a:r>
              <a:rPr lang="en-US" dirty="0" smtClean="0"/>
              <a:t>Matching equivalent fields in different sources</a:t>
            </a:r>
          </a:p>
          <a:p>
            <a:pPr lvl="1"/>
            <a:r>
              <a:rPr lang="en-US" dirty="0" smtClean="0"/>
              <a:t>Different data model </a:t>
            </a:r>
            <a:r>
              <a:rPr lang="en-US" dirty="0" smtClean="0">
                <a:solidFill>
                  <a:schemeClr val="bg1">
                    <a:lumMod val="65000"/>
                  </a:schemeClr>
                </a:solidFill>
              </a:rPr>
              <a:t>(e.g. XML to relational)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21</a:t>
            </a:fld>
            <a:endParaRPr lang="en-US"/>
          </a:p>
        </p:txBody>
      </p:sp>
      <p:sp>
        <p:nvSpPr>
          <p:cNvPr id="5" name="TextBox 4"/>
          <p:cNvSpPr txBox="1"/>
          <p:nvPr/>
        </p:nvSpPr>
        <p:spPr>
          <a:xfrm>
            <a:off x="533400" y="1371600"/>
            <a:ext cx="8153400" cy="1477328"/>
          </a:xfrm>
          <a:prstGeom prst="rect">
            <a:avLst/>
          </a:prstGeom>
          <a:ln w="952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latin typeface="Tahoma" pitchFamily="34" charset="0"/>
                <a:ea typeface="Tahoma" pitchFamily="34" charset="0"/>
                <a:cs typeface="Tahoma" pitchFamily="34" charset="0"/>
              </a:rPr>
              <a:t>// DB1. Mobile service</a:t>
            </a:r>
          </a:p>
          <a:p>
            <a:r>
              <a:rPr lang="en-US" dirty="0" smtClean="0">
                <a:solidFill>
                  <a:schemeClr val="bg2">
                    <a:lumMod val="50000"/>
                  </a:schemeClr>
                </a:solidFill>
                <a:latin typeface="Tahoma" pitchFamily="34" charset="0"/>
                <a:ea typeface="Tahoma" pitchFamily="34" charset="0"/>
                <a:cs typeface="Tahoma" pitchFamily="34" charset="0"/>
              </a:rPr>
              <a:t>Customer </a:t>
            </a:r>
            <a:r>
              <a:rPr lang="en-US" dirty="0" smtClean="0">
                <a:latin typeface="Tahoma" pitchFamily="34" charset="0"/>
                <a:ea typeface="Tahoma" pitchFamily="34" charset="0"/>
                <a:cs typeface="Tahoma" pitchFamily="34" charset="0"/>
              </a:rPr>
              <a:t>(</a:t>
            </a:r>
            <a:r>
              <a:rPr lang="en-US" u="sng" dirty="0" err="1" smtClean="0">
                <a:solidFill>
                  <a:srgbClr val="00B050"/>
                </a:solidFill>
                <a:latin typeface="Tahoma" pitchFamily="34" charset="0"/>
                <a:ea typeface="Tahoma" pitchFamily="34" charset="0"/>
                <a:cs typeface="Tahoma" pitchFamily="34" charset="0"/>
              </a:rPr>
              <a:t>contractNo</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firstName</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lastName</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idcard</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mobileNum</a:t>
            </a:r>
            <a:r>
              <a:rPr lang="en-US" dirty="0" smtClean="0">
                <a:latin typeface="Tahoma" pitchFamily="34" charset="0"/>
                <a:ea typeface="Tahoma" pitchFamily="34" charset="0"/>
                <a:cs typeface="Tahoma" pitchFamily="34" charset="0"/>
              </a:rPr>
              <a:t>, address, </a:t>
            </a:r>
            <a:r>
              <a:rPr lang="en-US" dirty="0" err="1" smtClean="0">
                <a:latin typeface="Tahoma" pitchFamily="34" charset="0"/>
                <a:ea typeface="Tahoma" pitchFamily="34" charset="0"/>
                <a:cs typeface="Tahoma" pitchFamily="34" charset="0"/>
              </a:rPr>
              <a:t>contactTel</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emailAddr</a:t>
            </a:r>
            <a:r>
              <a:rPr lang="en-US" dirty="0" smtClean="0">
                <a:latin typeface="Tahoma" pitchFamily="34" charset="0"/>
                <a:ea typeface="Tahoma" pitchFamily="34" charset="0"/>
                <a:cs typeface="Tahoma" pitchFamily="34" charset="0"/>
              </a:rPr>
              <a:t>)</a:t>
            </a:r>
          </a:p>
          <a:p>
            <a:r>
              <a:rPr lang="en-US" dirty="0" err="1" smtClean="0">
                <a:solidFill>
                  <a:schemeClr val="bg2">
                    <a:lumMod val="50000"/>
                  </a:schemeClr>
                </a:solidFill>
                <a:latin typeface="Tahoma" pitchFamily="34" charset="0"/>
                <a:ea typeface="Tahoma" pitchFamily="34" charset="0"/>
                <a:cs typeface="Tahoma" pitchFamily="34" charset="0"/>
              </a:rPr>
              <a:t>VoiceUsage</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callerMobileNum</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calleeMobileNum</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startTime</a:t>
            </a:r>
            <a:r>
              <a:rPr lang="en-US" dirty="0" smtClean="0">
                <a:latin typeface="Tahoma" pitchFamily="34" charset="0"/>
                <a:ea typeface="Tahoma" pitchFamily="34" charset="0"/>
                <a:cs typeface="Tahoma" pitchFamily="34" charset="0"/>
              </a:rPr>
              <a:t>, duration)</a:t>
            </a:r>
          </a:p>
          <a:p>
            <a:r>
              <a:rPr lang="en-US" dirty="0" err="1" smtClean="0">
                <a:solidFill>
                  <a:schemeClr val="bg2">
                    <a:lumMod val="50000"/>
                  </a:schemeClr>
                </a:solidFill>
                <a:latin typeface="Tahoma" pitchFamily="34" charset="0"/>
                <a:ea typeface="Tahoma" pitchFamily="34" charset="0"/>
                <a:cs typeface="Tahoma" pitchFamily="34" charset="0"/>
              </a:rPr>
              <a:t>DataUsage</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mobileNum</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hourInDay</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kbyteSent</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kbyteReceived</a:t>
            </a:r>
            <a:r>
              <a:rPr lang="en-US" dirty="0" smtClean="0">
                <a:latin typeface="Tahoma" pitchFamily="34" charset="0"/>
                <a:ea typeface="Tahoma" pitchFamily="34" charset="0"/>
                <a:cs typeface="Tahoma" pitchFamily="34" charset="0"/>
              </a:rPr>
              <a:t>) </a:t>
            </a:r>
          </a:p>
        </p:txBody>
      </p:sp>
      <p:sp>
        <p:nvSpPr>
          <p:cNvPr id="7" name="TextBox 6"/>
          <p:cNvSpPr txBox="1"/>
          <p:nvPr/>
        </p:nvSpPr>
        <p:spPr>
          <a:xfrm>
            <a:off x="533400" y="3001328"/>
            <a:ext cx="8153400" cy="923330"/>
          </a:xfrm>
          <a:prstGeom prst="rect">
            <a:avLst/>
          </a:prstGeom>
          <a:ln w="952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latin typeface="Tahoma" pitchFamily="34" charset="0"/>
                <a:ea typeface="Tahoma" pitchFamily="34" charset="0"/>
                <a:cs typeface="Tahoma" pitchFamily="34" charset="0"/>
              </a:rPr>
              <a:t>// DB2. Broadband service</a:t>
            </a:r>
          </a:p>
          <a:p>
            <a:r>
              <a:rPr lang="en-US" dirty="0" smtClean="0">
                <a:solidFill>
                  <a:schemeClr val="bg2">
                    <a:lumMod val="50000"/>
                  </a:schemeClr>
                </a:solidFill>
                <a:latin typeface="Tahoma" pitchFamily="34" charset="0"/>
                <a:ea typeface="Tahoma" pitchFamily="34" charset="0"/>
                <a:cs typeface="Tahoma" pitchFamily="34" charset="0"/>
              </a:rPr>
              <a:t>Customer</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userid</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fullname</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idcard</a:t>
            </a:r>
            <a:r>
              <a:rPr lang="en-US" dirty="0" smtClean="0">
                <a:latin typeface="Tahoma" pitchFamily="34" charset="0"/>
                <a:ea typeface="Tahoma" pitchFamily="34" charset="0"/>
                <a:cs typeface="Tahoma" pitchFamily="34" charset="0"/>
              </a:rPr>
              <a:t>, telephone, address)</a:t>
            </a:r>
          </a:p>
          <a:p>
            <a:r>
              <a:rPr lang="en-US" dirty="0" smtClean="0">
                <a:solidFill>
                  <a:schemeClr val="bg2">
                    <a:lumMod val="50000"/>
                  </a:schemeClr>
                </a:solidFill>
                <a:latin typeface="Tahoma" pitchFamily="34" charset="0"/>
                <a:ea typeface="Tahoma" pitchFamily="34" charset="0"/>
                <a:cs typeface="Tahoma" pitchFamily="34" charset="0"/>
              </a:rPr>
              <a:t>Usage</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userid</a:t>
            </a:r>
            <a:r>
              <a:rPr lang="en-US" dirty="0" smtClean="0">
                <a:latin typeface="Tahoma" pitchFamily="34" charset="0"/>
                <a:ea typeface="Tahoma" pitchFamily="34" charset="0"/>
                <a:cs typeface="Tahoma" pitchFamily="34" charset="0"/>
              </a:rPr>
              <a:t>, </a:t>
            </a:r>
            <a:r>
              <a:rPr lang="en-US" u="sng" dirty="0" err="1" smtClean="0">
                <a:solidFill>
                  <a:srgbClr val="00B050"/>
                </a:solidFill>
                <a:latin typeface="Tahoma" pitchFamily="34" charset="0"/>
                <a:ea typeface="Tahoma" pitchFamily="34" charset="0"/>
                <a:cs typeface="Tahoma" pitchFamily="34" charset="0"/>
              </a:rPr>
              <a:t>hourInDay</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mbSent</a:t>
            </a:r>
            <a:r>
              <a:rPr lang="en-US" dirty="0" smtClean="0">
                <a:latin typeface="Tahoma" pitchFamily="34" charset="0"/>
                <a:ea typeface="Tahoma" pitchFamily="34" charset="0"/>
                <a:cs typeface="Tahoma" pitchFamily="34" charset="0"/>
              </a:rPr>
              <a:t>, </a:t>
            </a:r>
            <a:r>
              <a:rPr lang="en-US" dirty="0" err="1" smtClean="0">
                <a:latin typeface="Tahoma" pitchFamily="34" charset="0"/>
                <a:ea typeface="Tahoma" pitchFamily="34" charset="0"/>
                <a:cs typeface="Tahoma" pitchFamily="34" charset="0"/>
              </a:rPr>
              <a:t>mbReceived</a:t>
            </a:r>
            <a:r>
              <a:rPr lang="en-US" dirty="0" smtClean="0">
                <a:latin typeface="Tahoma" pitchFamily="34" charset="0"/>
                <a:ea typeface="Tahoma" pitchFamily="34" charset="0"/>
                <a:cs typeface="Tahoma" pitchFamily="34" charset="0"/>
              </a:rPr>
              <a:t>)</a:t>
            </a:r>
          </a:p>
        </p:txBody>
      </p:sp>
      <p:sp>
        <p:nvSpPr>
          <p:cNvPr id="8" name="TextBox 7"/>
          <p:cNvSpPr txBox="1"/>
          <p:nvPr/>
        </p:nvSpPr>
        <p:spPr>
          <a:xfrm>
            <a:off x="533400" y="4267200"/>
            <a:ext cx="8153400" cy="1477328"/>
          </a:xfrm>
          <a:prstGeom prst="rect">
            <a:avLst/>
          </a:prstGeom>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ea typeface="Tahoma" pitchFamily="34" charset="0"/>
                <a:cs typeface="Tahoma" pitchFamily="34" charset="0"/>
              </a:rPr>
              <a:t>A telecommunication company provides both mobile phone and broadband Internet services. There are separate operational databases for the two services. The management wants to analyze the data usage of customers in different hours in a day. You are requested to design a data mart to integrate the data usage data from both databases. Discuss various issues involved in the design of the reconciled data layer.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solution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22</a:t>
            </a:fld>
            <a:endParaRPr lang="en-US"/>
          </a:p>
        </p:txBody>
      </p:sp>
      <p:sp>
        <p:nvSpPr>
          <p:cNvPr id="4" name="Content Placeholder 3"/>
          <p:cNvSpPr>
            <a:spLocks noGrp="1"/>
          </p:cNvSpPr>
          <p:nvPr>
            <p:ph sz="quarter" idx="1"/>
          </p:nvPr>
        </p:nvSpPr>
        <p:spPr>
          <a:xfrm>
            <a:off x="457200" y="1295400"/>
            <a:ext cx="8229600" cy="4343400"/>
          </a:xfrm>
        </p:spPr>
        <p:txBody>
          <a:bodyPr>
            <a:noAutofit/>
          </a:bodyPr>
          <a:lstStyle/>
          <a:p>
            <a:r>
              <a:rPr lang="en-US" sz="2400" dirty="0" smtClean="0"/>
              <a:t>Integration: </a:t>
            </a:r>
          </a:p>
          <a:p>
            <a:pPr lvl="1"/>
            <a:r>
              <a:rPr lang="en-US" sz="2100" dirty="0" smtClean="0"/>
              <a:t>How to identify the same person who is a patron of both services?</a:t>
            </a:r>
          </a:p>
          <a:p>
            <a:pPr lvl="1"/>
            <a:r>
              <a:rPr lang="en-US" sz="2100" dirty="0" smtClean="0"/>
              <a:t>How to map the attribute of the two tables?</a:t>
            </a:r>
          </a:p>
          <a:p>
            <a:pPr lvl="1"/>
            <a:r>
              <a:rPr lang="en-US" sz="2100" dirty="0" smtClean="0"/>
              <a:t>Primary key of the customer table in the reconciled schema?</a:t>
            </a:r>
          </a:p>
          <a:p>
            <a:pPr lvl="1"/>
            <a:r>
              <a:rPr lang="en-US" sz="2100" dirty="0" smtClean="0"/>
              <a:t>How to merge the data usage in mobile and broadband networks?</a:t>
            </a:r>
          </a:p>
          <a:p>
            <a:r>
              <a:rPr lang="en-US" sz="2400" dirty="0" smtClean="0"/>
              <a:t>Cleansing and transforming:</a:t>
            </a:r>
          </a:p>
          <a:p>
            <a:pPr lvl="1"/>
            <a:r>
              <a:rPr lang="en-US" sz="2100" dirty="0" smtClean="0"/>
              <a:t>Different unit?</a:t>
            </a:r>
          </a:p>
          <a:p>
            <a:pPr lvl="1"/>
            <a:r>
              <a:rPr lang="en-US" sz="2100" dirty="0" smtClean="0"/>
              <a:t>Missing data? Separation</a:t>
            </a:r>
          </a:p>
          <a:p>
            <a:r>
              <a:rPr lang="en-US" sz="2400" dirty="0" smtClean="0"/>
              <a:t>Also try to write the schema for the reconciled data layer.</a:t>
            </a:r>
          </a:p>
          <a:p>
            <a:pPr lvl="1"/>
            <a:endParaRPr lang="en-US" sz="21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Magnetic Disk 22"/>
          <p:cNvSpPr/>
          <p:nvPr/>
        </p:nvSpPr>
        <p:spPr>
          <a:xfrm>
            <a:off x="6477000" y="2895600"/>
            <a:ext cx="13716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500"/>
              </a:lnSpc>
            </a:pPr>
            <a:r>
              <a:rPr lang="en-US" sz="1600" dirty="0" smtClean="0"/>
              <a:t>Reconciled data</a:t>
            </a:r>
            <a:endParaRPr lang="en-US" sz="1600" dirty="0"/>
          </a:p>
        </p:txBody>
      </p:sp>
      <p:sp>
        <p:nvSpPr>
          <p:cNvPr id="2" name="Title 1"/>
          <p:cNvSpPr>
            <a:spLocks noGrp="1"/>
          </p:cNvSpPr>
          <p:nvPr>
            <p:ph type="title"/>
          </p:nvPr>
        </p:nvSpPr>
        <p:spPr/>
        <p:txBody>
          <a:bodyPr/>
          <a:lstStyle/>
          <a:p>
            <a:r>
              <a:rPr lang="en-US" smtClean="0"/>
              <a:t>Staging Design</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23</a:t>
            </a:fld>
            <a:endParaRPr lang="en-US"/>
          </a:p>
        </p:txBody>
      </p:sp>
      <p:sp>
        <p:nvSpPr>
          <p:cNvPr id="4" name="Content Placeholder 3"/>
          <p:cNvSpPr>
            <a:spLocks noGrp="1"/>
          </p:cNvSpPr>
          <p:nvPr>
            <p:ph sz="quarter" idx="1"/>
          </p:nvPr>
        </p:nvSpPr>
        <p:spPr>
          <a:xfrm>
            <a:off x="457200" y="1219200"/>
            <a:ext cx="5943600" cy="4937760"/>
          </a:xfrm>
        </p:spPr>
        <p:txBody>
          <a:bodyPr>
            <a:normAutofit lnSpcReduction="10000"/>
          </a:bodyPr>
          <a:lstStyle/>
          <a:p>
            <a:r>
              <a:rPr lang="en-US" dirty="0" smtClean="0"/>
              <a:t>Define ETL procedures in order to load the data coming from operational sources into data marts</a:t>
            </a:r>
          </a:p>
          <a:p>
            <a:pPr lvl="1"/>
            <a:r>
              <a:rPr lang="en-US" dirty="0" smtClean="0"/>
              <a:t>Operational data </a:t>
            </a:r>
            <a:r>
              <a:rPr lang="en-US" dirty="0" smtClean="0">
                <a:sym typeface="Wingdings"/>
              </a:rPr>
              <a:t></a:t>
            </a:r>
            <a:r>
              <a:rPr lang="en-US" dirty="0" smtClean="0"/>
              <a:t> reconciled database: </a:t>
            </a:r>
          </a:p>
          <a:p>
            <a:pPr lvl="2"/>
            <a:r>
              <a:rPr lang="en-US" dirty="0" smtClean="0"/>
              <a:t>most complex</a:t>
            </a:r>
          </a:p>
          <a:p>
            <a:pPr lvl="2"/>
            <a:r>
              <a:rPr lang="en-US" dirty="0" smtClean="0"/>
              <a:t>handle cleansing, transformation and integration</a:t>
            </a:r>
          </a:p>
          <a:p>
            <a:pPr lvl="1"/>
            <a:r>
              <a:rPr lang="en-US" dirty="0" smtClean="0"/>
              <a:t>Reconciled database </a:t>
            </a:r>
            <a:r>
              <a:rPr lang="en-US" dirty="0" smtClean="0">
                <a:sym typeface="Wingdings"/>
              </a:rPr>
              <a:t> </a:t>
            </a:r>
            <a:r>
              <a:rPr lang="en-US" dirty="0" smtClean="0"/>
              <a:t>data marts: </a:t>
            </a:r>
          </a:p>
          <a:p>
            <a:pPr lvl="2"/>
            <a:r>
              <a:rPr lang="en-US" dirty="0" smtClean="0"/>
              <a:t>adjust the data in reconciled data to the star schema used for multidimensional analyses</a:t>
            </a:r>
          </a:p>
          <a:p>
            <a:pPr lvl="2"/>
            <a:r>
              <a:rPr lang="en-US" dirty="0" smtClean="0"/>
              <a:t>Calculation of derived data</a:t>
            </a:r>
          </a:p>
          <a:p>
            <a:pPr lvl="2"/>
            <a:r>
              <a:rPr lang="en-US" dirty="0" err="1" smtClean="0"/>
              <a:t>Denormalization</a:t>
            </a:r>
            <a:r>
              <a:rPr lang="en-US" dirty="0" smtClean="0"/>
              <a:t>, surrogate key, aggregate data</a:t>
            </a:r>
          </a:p>
          <a:p>
            <a:pPr lvl="1"/>
            <a:r>
              <a:rPr lang="en-US" dirty="0" smtClean="0"/>
              <a:t>Usually implemented in data integration tools, e.g. 'Microsoft SQL Server Integration Services'</a:t>
            </a:r>
          </a:p>
        </p:txBody>
      </p:sp>
      <p:sp>
        <p:nvSpPr>
          <p:cNvPr id="8" name="TextBox 7"/>
          <p:cNvSpPr txBox="1"/>
          <p:nvPr/>
        </p:nvSpPr>
        <p:spPr>
          <a:xfrm>
            <a:off x="7315200" y="3581400"/>
            <a:ext cx="1219200" cy="369332"/>
          </a:xfrm>
          <a:prstGeom prst="rect">
            <a:avLst/>
          </a:prstGeom>
          <a:noFill/>
        </p:spPr>
        <p:txBody>
          <a:bodyPr wrap="square" rtlCol="0">
            <a:spAutoFit/>
          </a:bodyPr>
          <a:lstStyle/>
          <a:p>
            <a:r>
              <a:rPr lang="en-US" dirty="0" smtClean="0"/>
              <a:t>ETL tools</a:t>
            </a:r>
            <a:endParaRPr lang="en-US" dirty="0"/>
          </a:p>
        </p:txBody>
      </p:sp>
      <p:sp>
        <p:nvSpPr>
          <p:cNvPr id="10" name="Flowchart: Magnetic Disk 9"/>
          <p:cNvSpPr/>
          <p:nvPr/>
        </p:nvSpPr>
        <p:spPr>
          <a:xfrm>
            <a:off x="6705600" y="1524000"/>
            <a:ext cx="609600" cy="381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Flowchart: Magnetic Disk 10"/>
          <p:cNvSpPr/>
          <p:nvPr/>
        </p:nvSpPr>
        <p:spPr>
          <a:xfrm>
            <a:off x="6858000" y="1752600"/>
            <a:ext cx="609600" cy="3810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7467600" y="1600200"/>
            <a:ext cx="1219200" cy="523220"/>
          </a:xfrm>
          <a:prstGeom prst="rect">
            <a:avLst/>
          </a:prstGeom>
          <a:noFill/>
        </p:spPr>
        <p:txBody>
          <a:bodyPr wrap="square" rtlCol="0">
            <a:spAutoFit/>
          </a:bodyPr>
          <a:lstStyle/>
          <a:p>
            <a:r>
              <a:rPr lang="en-US" sz="1400" dirty="0" smtClean="0"/>
              <a:t>Operational data</a:t>
            </a:r>
            <a:endParaRPr lang="en-US" sz="1400" dirty="0"/>
          </a:p>
        </p:txBody>
      </p:sp>
      <p:sp>
        <p:nvSpPr>
          <p:cNvPr id="15" name="Flowchart: Magnetic Disk 14"/>
          <p:cNvSpPr/>
          <p:nvPr/>
        </p:nvSpPr>
        <p:spPr>
          <a:xfrm>
            <a:off x="8210076" y="2895600"/>
            <a:ext cx="476724" cy="57962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6" name="Picture 2" descr="C:\Users\philip\Downloads\MC900356045.WMF"/>
          <p:cNvPicPr>
            <a:picLocks noChangeAspect="1" noChangeArrowheads="1"/>
          </p:cNvPicPr>
          <p:nvPr/>
        </p:nvPicPr>
        <p:blipFill>
          <a:blip r:embed="rId2" cstate="print"/>
          <a:srcRect/>
          <a:stretch>
            <a:fillRect/>
          </a:stretch>
        </p:blipFill>
        <p:spPr bwMode="auto">
          <a:xfrm>
            <a:off x="6934200" y="3453936"/>
            <a:ext cx="476350" cy="508464"/>
          </a:xfrm>
          <a:prstGeom prst="rect">
            <a:avLst/>
          </a:prstGeom>
          <a:noFill/>
        </p:spPr>
      </p:pic>
      <p:sp>
        <p:nvSpPr>
          <p:cNvPr id="17" name="TextBox 16"/>
          <p:cNvSpPr txBox="1"/>
          <p:nvPr/>
        </p:nvSpPr>
        <p:spPr>
          <a:xfrm>
            <a:off x="8001000" y="3124200"/>
            <a:ext cx="914400" cy="307777"/>
          </a:xfrm>
          <a:prstGeom prst="rect">
            <a:avLst/>
          </a:prstGeom>
          <a:noFill/>
        </p:spPr>
        <p:txBody>
          <a:bodyPr wrap="square" rtlCol="0">
            <a:spAutoFit/>
          </a:bodyPr>
          <a:lstStyle/>
          <a:p>
            <a:r>
              <a:rPr lang="en-US" sz="1400" dirty="0" smtClean="0"/>
              <a:t>Metadata</a:t>
            </a:r>
            <a:endParaRPr lang="en-US" sz="1400" dirty="0"/>
          </a:p>
        </p:txBody>
      </p:sp>
      <p:cxnSp>
        <p:nvCxnSpPr>
          <p:cNvPr id="18" name="Straight Arrow Connector 17"/>
          <p:cNvCxnSpPr/>
          <p:nvPr/>
        </p:nvCxnSpPr>
        <p:spPr>
          <a:xfrm>
            <a:off x="7620000" y="2667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7696200" y="3429000"/>
            <a:ext cx="457200" cy="2286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848600" y="3200400"/>
            <a:ext cx="304800" cy="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7315200" y="2286000"/>
            <a:ext cx="1219200" cy="369332"/>
          </a:xfrm>
          <a:prstGeom prst="rect">
            <a:avLst/>
          </a:prstGeom>
          <a:noFill/>
        </p:spPr>
        <p:txBody>
          <a:bodyPr wrap="square" rtlCol="0">
            <a:spAutoFit/>
          </a:bodyPr>
          <a:lstStyle/>
          <a:p>
            <a:r>
              <a:rPr lang="en-US" dirty="0" smtClean="0"/>
              <a:t>ETL tools</a:t>
            </a:r>
            <a:endParaRPr lang="en-US" dirty="0"/>
          </a:p>
        </p:txBody>
      </p:sp>
      <p:sp>
        <p:nvSpPr>
          <p:cNvPr id="26" name="Flowchart: Magnetic Disk 25"/>
          <p:cNvSpPr/>
          <p:nvPr/>
        </p:nvSpPr>
        <p:spPr>
          <a:xfrm>
            <a:off x="6477000" y="4038600"/>
            <a:ext cx="7620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500"/>
              </a:lnSpc>
            </a:pPr>
            <a:r>
              <a:rPr lang="en-US" sz="1600" dirty="0" smtClean="0"/>
              <a:t>Data mart</a:t>
            </a:r>
            <a:endParaRPr lang="en-US" sz="1600" dirty="0"/>
          </a:p>
        </p:txBody>
      </p:sp>
      <p:pic>
        <p:nvPicPr>
          <p:cNvPr id="27" name="Picture 2" descr="C:\Users\philip\Downloads\MC900356045.WMF"/>
          <p:cNvPicPr>
            <a:picLocks noChangeAspect="1" noChangeArrowheads="1"/>
          </p:cNvPicPr>
          <p:nvPr/>
        </p:nvPicPr>
        <p:blipFill>
          <a:blip r:embed="rId2" cstate="print"/>
          <a:srcRect/>
          <a:stretch>
            <a:fillRect/>
          </a:stretch>
        </p:blipFill>
        <p:spPr bwMode="auto">
          <a:xfrm>
            <a:off x="6934200" y="2234736"/>
            <a:ext cx="476350" cy="508464"/>
          </a:xfrm>
          <a:prstGeom prst="rect">
            <a:avLst/>
          </a:prstGeom>
          <a:noFill/>
        </p:spPr>
      </p:pic>
      <p:sp>
        <p:nvSpPr>
          <p:cNvPr id="28" name="Flowchart: Magnetic Disk 27"/>
          <p:cNvSpPr/>
          <p:nvPr/>
        </p:nvSpPr>
        <p:spPr>
          <a:xfrm>
            <a:off x="7315200" y="4038600"/>
            <a:ext cx="7620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500"/>
              </a:lnSpc>
            </a:pPr>
            <a:r>
              <a:rPr lang="en-US" sz="1600" dirty="0" smtClean="0"/>
              <a:t>Data mart</a:t>
            </a:r>
            <a:endParaRPr lang="en-US" sz="1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Methodology of Data Mart</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24</a:t>
            </a:fld>
            <a:endParaRPr lang="en-US"/>
          </a:p>
        </p:txBody>
      </p:sp>
      <p:sp>
        <p:nvSpPr>
          <p:cNvPr id="4" name="Content Placeholder 3"/>
          <p:cNvSpPr>
            <a:spLocks noGrp="1"/>
          </p:cNvSpPr>
          <p:nvPr>
            <p:ph sz="quarter" idx="1"/>
          </p:nvPr>
        </p:nvSpPr>
        <p:spPr>
          <a:xfrm>
            <a:off x="457200" y="1219200"/>
            <a:ext cx="8229600" cy="4800600"/>
          </a:xfrm>
        </p:spPr>
        <p:txBody>
          <a:bodyPr>
            <a:normAutofit fontScale="92500"/>
          </a:bodyPr>
          <a:lstStyle/>
          <a:p>
            <a:r>
              <a:rPr lang="en-US" sz="2400" dirty="0" smtClean="0"/>
              <a:t>We will use a seven phase methodology to design a data mart</a:t>
            </a:r>
          </a:p>
          <a:p>
            <a:pPr lvl="1"/>
            <a:r>
              <a:rPr lang="en-US" sz="2100" b="1" dirty="0" smtClean="0">
                <a:solidFill>
                  <a:srgbClr val="00B050"/>
                </a:solidFill>
              </a:rPr>
              <a:t>Analysis and reconciliation </a:t>
            </a:r>
            <a:r>
              <a:rPr lang="en-US" sz="2100" dirty="0" smtClean="0"/>
              <a:t>– design and document the reconciled schema</a:t>
            </a:r>
          </a:p>
          <a:p>
            <a:pPr lvl="1"/>
            <a:r>
              <a:rPr lang="en-US" sz="2100" b="1" dirty="0" smtClean="0">
                <a:solidFill>
                  <a:srgbClr val="00B050"/>
                </a:solidFill>
              </a:rPr>
              <a:t>Requirement analysis </a:t>
            </a:r>
            <a:r>
              <a:rPr lang="en-US" sz="2100" dirty="0" smtClean="0"/>
              <a:t>– designers collect, filter, and document end-user requirements to select relevant information to achieve strategic goals</a:t>
            </a:r>
          </a:p>
          <a:p>
            <a:pPr lvl="1"/>
            <a:r>
              <a:rPr lang="en-US" sz="2100" b="1" dirty="0" smtClean="0">
                <a:solidFill>
                  <a:srgbClr val="00B050"/>
                </a:solidFill>
              </a:rPr>
              <a:t>Conceptual design</a:t>
            </a:r>
            <a:r>
              <a:rPr lang="en-US" sz="2100" dirty="0" smtClean="0"/>
              <a:t> – create conceptual schema based on user requirements and reconciled schema</a:t>
            </a:r>
          </a:p>
          <a:p>
            <a:pPr lvl="1"/>
            <a:r>
              <a:rPr lang="en-US" sz="2100" b="1" dirty="0" smtClean="0">
                <a:solidFill>
                  <a:srgbClr val="00B050"/>
                </a:solidFill>
              </a:rPr>
              <a:t>Workload refinement </a:t>
            </a:r>
            <a:r>
              <a:rPr lang="en-US" sz="2100" dirty="0" smtClean="0"/>
              <a:t>– validate the conceptual schema by checking the query workload against the schema</a:t>
            </a:r>
          </a:p>
          <a:p>
            <a:pPr lvl="1"/>
            <a:r>
              <a:rPr lang="en-US" sz="2100" b="1" dirty="0" smtClean="0">
                <a:solidFill>
                  <a:srgbClr val="00B050"/>
                </a:solidFill>
              </a:rPr>
              <a:t>Logical design </a:t>
            </a:r>
            <a:r>
              <a:rPr lang="en-US" sz="2100" dirty="0" smtClean="0"/>
              <a:t>– select a logical model (e.g. ROLAP) and design logical schema</a:t>
            </a:r>
          </a:p>
          <a:p>
            <a:pPr lvl="1"/>
            <a:r>
              <a:rPr lang="en-US" sz="2100" b="1" dirty="0" smtClean="0">
                <a:solidFill>
                  <a:srgbClr val="00B050"/>
                </a:solidFill>
              </a:rPr>
              <a:t>Data staging design </a:t>
            </a:r>
            <a:r>
              <a:rPr lang="en-US" sz="2100" dirty="0" smtClean="0"/>
              <a:t>– design the population process (ETL)</a:t>
            </a:r>
          </a:p>
          <a:p>
            <a:pPr lvl="1"/>
            <a:r>
              <a:rPr lang="en-US" sz="2100" b="1" dirty="0" smtClean="0">
                <a:solidFill>
                  <a:srgbClr val="00B050"/>
                </a:solidFill>
              </a:rPr>
              <a:t>Physical design </a:t>
            </a:r>
            <a:r>
              <a:rPr lang="en-US" sz="2100" dirty="0" smtClean="0"/>
              <a:t>– select indexes to optimize performance.  Also select the specific DBMS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Methodology</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25</a:t>
            </a:fld>
            <a:endParaRPr lang="en-US"/>
          </a:p>
        </p:txBody>
      </p:sp>
      <p:sp>
        <p:nvSpPr>
          <p:cNvPr id="5" name="Flowchart: Alternate Process 4"/>
          <p:cNvSpPr/>
          <p:nvPr/>
        </p:nvSpPr>
        <p:spPr>
          <a:xfrm>
            <a:off x="4038600" y="13716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analysis</a:t>
            </a:r>
            <a:endParaRPr lang="en-US" dirty="0"/>
          </a:p>
        </p:txBody>
      </p:sp>
      <p:sp>
        <p:nvSpPr>
          <p:cNvPr id="8" name="Flowchart: Alternate Process 7"/>
          <p:cNvSpPr/>
          <p:nvPr/>
        </p:nvSpPr>
        <p:spPr>
          <a:xfrm>
            <a:off x="4038600" y="26670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Conceptual Design</a:t>
            </a:r>
            <a:endParaRPr lang="en-US" dirty="0"/>
          </a:p>
        </p:txBody>
      </p:sp>
      <p:sp>
        <p:nvSpPr>
          <p:cNvPr id="16" name="Flowchart: Magnetic Disk 15"/>
          <p:cNvSpPr/>
          <p:nvPr/>
        </p:nvSpPr>
        <p:spPr>
          <a:xfrm>
            <a:off x="1981200" y="2831068"/>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1295400" y="3059668"/>
            <a:ext cx="1143000" cy="369332"/>
          </a:xfrm>
          <a:prstGeom prst="rect">
            <a:avLst/>
          </a:prstGeom>
          <a:noFill/>
        </p:spPr>
        <p:txBody>
          <a:bodyPr wrap="square" rtlCol="0">
            <a:spAutoFit/>
          </a:bodyPr>
          <a:lstStyle/>
          <a:p>
            <a:pPr algn="r"/>
            <a:r>
              <a:rPr lang="en-US" dirty="0" smtClean="0"/>
              <a:t>metadata</a:t>
            </a:r>
            <a:endParaRPr lang="en-US" dirty="0"/>
          </a:p>
        </p:txBody>
      </p:sp>
      <p:sp>
        <p:nvSpPr>
          <p:cNvPr id="18" name="Right Arrow 17"/>
          <p:cNvSpPr/>
          <p:nvPr/>
        </p:nvSpPr>
        <p:spPr>
          <a:xfrm rot="5400000">
            <a:off x="4762500" y="21717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Box 18"/>
          <p:cNvSpPr txBox="1"/>
          <p:nvPr/>
        </p:nvSpPr>
        <p:spPr>
          <a:xfrm>
            <a:off x="5181600" y="3352800"/>
            <a:ext cx="1752600" cy="369332"/>
          </a:xfrm>
          <a:prstGeom prst="rect">
            <a:avLst/>
          </a:prstGeom>
          <a:noFill/>
        </p:spPr>
        <p:txBody>
          <a:bodyPr wrap="square" rtlCol="0">
            <a:spAutoFit/>
          </a:bodyPr>
          <a:lstStyle/>
          <a:p>
            <a:r>
              <a:rPr lang="en-US" dirty="0" smtClean="0"/>
              <a:t>Fact schema</a:t>
            </a:r>
            <a:endParaRPr lang="en-US" dirty="0"/>
          </a:p>
        </p:txBody>
      </p:sp>
      <p:sp>
        <p:nvSpPr>
          <p:cNvPr id="21" name="TextBox 20"/>
          <p:cNvSpPr txBox="1"/>
          <p:nvPr/>
        </p:nvSpPr>
        <p:spPr>
          <a:xfrm>
            <a:off x="6934200" y="5791200"/>
            <a:ext cx="1752600" cy="369332"/>
          </a:xfrm>
          <a:prstGeom prst="rect">
            <a:avLst/>
          </a:prstGeom>
          <a:noFill/>
        </p:spPr>
        <p:txBody>
          <a:bodyPr wrap="square" rtlCol="0">
            <a:spAutoFit/>
          </a:bodyPr>
          <a:lstStyle/>
          <a:p>
            <a:r>
              <a:rPr lang="en-US" dirty="0" smtClean="0"/>
              <a:t>Physical schema</a:t>
            </a:r>
            <a:endParaRPr lang="en-US" dirty="0"/>
          </a:p>
        </p:txBody>
      </p:sp>
      <p:sp>
        <p:nvSpPr>
          <p:cNvPr id="25" name="Flowchart: Alternate Process 24"/>
          <p:cNvSpPr/>
          <p:nvPr/>
        </p:nvSpPr>
        <p:spPr>
          <a:xfrm>
            <a:off x="6705600" y="26670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refinement</a:t>
            </a:r>
            <a:endParaRPr lang="en-US" dirty="0"/>
          </a:p>
        </p:txBody>
      </p:sp>
      <p:sp>
        <p:nvSpPr>
          <p:cNvPr id="26" name="Flowchart: Alternate Process 25"/>
          <p:cNvSpPr/>
          <p:nvPr/>
        </p:nvSpPr>
        <p:spPr>
          <a:xfrm>
            <a:off x="4038600" y="38862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 Design</a:t>
            </a:r>
            <a:endParaRPr lang="en-US" dirty="0"/>
          </a:p>
        </p:txBody>
      </p:sp>
      <p:sp>
        <p:nvSpPr>
          <p:cNvPr id="27" name="Flowchart: Alternate Process 26"/>
          <p:cNvSpPr/>
          <p:nvPr/>
        </p:nvSpPr>
        <p:spPr>
          <a:xfrm>
            <a:off x="4038600" y="51054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Design</a:t>
            </a:r>
            <a:endParaRPr lang="en-US" dirty="0"/>
          </a:p>
        </p:txBody>
      </p:sp>
      <p:sp>
        <p:nvSpPr>
          <p:cNvPr id="28" name="Right Arrow 27"/>
          <p:cNvSpPr/>
          <p:nvPr/>
        </p:nvSpPr>
        <p:spPr>
          <a:xfrm>
            <a:off x="2971800" y="25908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TextBox 28"/>
          <p:cNvSpPr txBox="1"/>
          <p:nvPr/>
        </p:nvSpPr>
        <p:spPr>
          <a:xfrm>
            <a:off x="2667000" y="2743200"/>
            <a:ext cx="1219200" cy="646331"/>
          </a:xfrm>
          <a:prstGeom prst="rect">
            <a:avLst/>
          </a:prstGeom>
          <a:noFill/>
        </p:spPr>
        <p:txBody>
          <a:bodyPr wrap="square" rtlCol="0">
            <a:spAutoFit/>
          </a:bodyPr>
          <a:lstStyle/>
          <a:p>
            <a:r>
              <a:rPr lang="en-US" dirty="0" smtClean="0"/>
              <a:t>Reconciled schema</a:t>
            </a:r>
            <a:endParaRPr lang="en-US" dirty="0"/>
          </a:p>
        </p:txBody>
      </p:sp>
      <p:sp>
        <p:nvSpPr>
          <p:cNvPr id="31" name="Right Arrow 30"/>
          <p:cNvSpPr/>
          <p:nvPr/>
        </p:nvSpPr>
        <p:spPr>
          <a:xfrm rot="5400000">
            <a:off x="4762500" y="34671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ight Arrow 31"/>
          <p:cNvSpPr/>
          <p:nvPr/>
        </p:nvSpPr>
        <p:spPr>
          <a:xfrm rot="5400000">
            <a:off x="4762500" y="46863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ight Arrow 32"/>
          <p:cNvSpPr/>
          <p:nvPr/>
        </p:nvSpPr>
        <p:spPr>
          <a:xfrm rot="2447448">
            <a:off x="6087382" y="2177453"/>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p:cNvSpPr txBox="1"/>
          <p:nvPr/>
        </p:nvSpPr>
        <p:spPr>
          <a:xfrm>
            <a:off x="5181600" y="4507468"/>
            <a:ext cx="1752600" cy="369332"/>
          </a:xfrm>
          <a:prstGeom prst="rect">
            <a:avLst/>
          </a:prstGeom>
          <a:noFill/>
        </p:spPr>
        <p:txBody>
          <a:bodyPr wrap="square" rtlCol="0">
            <a:spAutoFit/>
          </a:bodyPr>
          <a:lstStyle/>
          <a:p>
            <a:r>
              <a:rPr lang="en-US" dirty="0" smtClean="0"/>
              <a:t>Logical schema</a:t>
            </a:r>
            <a:endParaRPr lang="en-US" dirty="0"/>
          </a:p>
        </p:txBody>
      </p:sp>
      <p:sp>
        <p:nvSpPr>
          <p:cNvPr id="35" name="Right Arrow 34"/>
          <p:cNvSpPr/>
          <p:nvPr/>
        </p:nvSpPr>
        <p:spPr>
          <a:xfrm rot="7797062">
            <a:off x="6359691" y="3650961"/>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6858000" y="3593068"/>
            <a:ext cx="2209800" cy="646331"/>
          </a:xfrm>
          <a:prstGeom prst="rect">
            <a:avLst/>
          </a:prstGeom>
          <a:noFill/>
        </p:spPr>
        <p:txBody>
          <a:bodyPr wrap="square" rtlCol="0">
            <a:spAutoFit/>
          </a:bodyPr>
          <a:lstStyle/>
          <a:p>
            <a:r>
              <a:rPr lang="en-US" dirty="0" smtClean="0"/>
              <a:t>Workload, data volume</a:t>
            </a:r>
            <a:endParaRPr lang="en-US" dirty="0"/>
          </a:p>
        </p:txBody>
      </p:sp>
      <p:sp>
        <p:nvSpPr>
          <p:cNvPr id="38" name="Right Arrow 37"/>
          <p:cNvSpPr/>
          <p:nvPr/>
        </p:nvSpPr>
        <p:spPr>
          <a:xfrm rot="10071935">
            <a:off x="3140566" y="4412926"/>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TextBox 38"/>
          <p:cNvSpPr txBox="1"/>
          <p:nvPr/>
        </p:nvSpPr>
        <p:spPr>
          <a:xfrm>
            <a:off x="2895600" y="3733800"/>
            <a:ext cx="1066800" cy="646331"/>
          </a:xfrm>
          <a:prstGeom prst="rect">
            <a:avLst/>
          </a:prstGeom>
          <a:noFill/>
        </p:spPr>
        <p:txBody>
          <a:bodyPr wrap="square" rtlCol="0">
            <a:spAutoFit/>
          </a:bodyPr>
          <a:lstStyle/>
          <a:p>
            <a:r>
              <a:rPr lang="en-US" dirty="0" smtClean="0"/>
              <a:t>Logical schema</a:t>
            </a:r>
            <a:endParaRPr lang="en-US" dirty="0"/>
          </a:p>
        </p:txBody>
      </p:sp>
      <p:sp>
        <p:nvSpPr>
          <p:cNvPr id="43" name="Flowchart: Internal Storage 42"/>
          <p:cNvSpPr/>
          <p:nvPr/>
        </p:nvSpPr>
        <p:spPr>
          <a:xfrm>
            <a:off x="70104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Flowchart: Internal Storage 43"/>
          <p:cNvSpPr/>
          <p:nvPr/>
        </p:nvSpPr>
        <p:spPr>
          <a:xfrm>
            <a:off x="7239000" y="5334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Flowchart: Internal Storage 44"/>
          <p:cNvSpPr/>
          <p:nvPr/>
        </p:nvSpPr>
        <p:spPr>
          <a:xfrm>
            <a:off x="79248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ight Arrow 45"/>
          <p:cNvSpPr/>
          <p:nvPr/>
        </p:nvSpPr>
        <p:spPr>
          <a:xfrm>
            <a:off x="6172200" y="5334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5105400" y="2057400"/>
            <a:ext cx="2209800" cy="369332"/>
          </a:xfrm>
          <a:prstGeom prst="rect">
            <a:avLst/>
          </a:prstGeom>
          <a:noFill/>
        </p:spPr>
        <p:txBody>
          <a:bodyPr wrap="square" rtlCol="0">
            <a:spAutoFit/>
          </a:bodyPr>
          <a:lstStyle/>
          <a:p>
            <a:r>
              <a:rPr lang="en-US" dirty="0" smtClean="0"/>
              <a:t>User requirements</a:t>
            </a:r>
            <a:endParaRPr lang="en-US" dirty="0"/>
          </a:p>
        </p:txBody>
      </p:sp>
      <p:sp>
        <p:nvSpPr>
          <p:cNvPr id="30" name="Flowchart: Alternate Process 29"/>
          <p:cNvSpPr/>
          <p:nvPr/>
        </p:nvSpPr>
        <p:spPr>
          <a:xfrm>
            <a:off x="990600" y="43434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 Design</a:t>
            </a:r>
            <a:endParaRPr lang="en-US" dirty="0"/>
          </a:p>
        </p:txBody>
      </p:sp>
      <p:sp>
        <p:nvSpPr>
          <p:cNvPr id="37" name="Flowchart: Alternate Process 36"/>
          <p:cNvSpPr/>
          <p:nvPr/>
        </p:nvSpPr>
        <p:spPr>
          <a:xfrm>
            <a:off x="990600" y="13716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 and Reconciliation</a:t>
            </a:r>
            <a:endParaRPr lang="en-US" dirty="0"/>
          </a:p>
        </p:txBody>
      </p:sp>
      <p:sp>
        <p:nvSpPr>
          <p:cNvPr id="41" name="TextBox 40"/>
          <p:cNvSpPr txBox="1"/>
          <p:nvPr/>
        </p:nvSpPr>
        <p:spPr>
          <a:xfrm>
            <a:off x="152400" y="2048470"/>
            <a:ext cx="2286000" cy="923330"/>
          </a:xfrm>
          <a:prstGeom prst="rect">
            <a:avLst/>
          </a:prstGeom>
          <a:noFill/>
        </p:spPr>
        <p:txBody>
          <a:bodyPr wrap="square" rtlCol="0">
            <a:spAutoFit/>
          </a:bodyPr>
          <a:lstStyle/>
          <a:p>
            <a:r>
              <a:rPr lang="en-US" dirty="0" smtClean="0"/>
              <a:t>Reconciled schema, mapping with data sources</a:t>
            </a:r>
            <a:endParaRPr lang="en-US" dirty="0"/>
          </a:p>
        </p:txBody>
      </p:sp>
      <p:sp>
        <p:nvSpPr>
          <p:cNvPr id="42" name="Right Arrow 41"/>
          <p:cNvSpPr/>
          <p:nvPr/>
        </p:nvSpPr>
        <p:spPr>
          <a:xfrm rot="5400000">
            <a:off x="1905000" y="3733799"/>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TextBox 46"/>
          <p:cNvSpPr txBox="1"/>
          <p:nvPr/>
        </p:nvSpPr>
        <p:spPr>
          <a:xfrm>
            <a:off x="914400" y="3581400"/>
            <a:ext cx="1219200" cy="646331"/>
          </a:xfrm>
          <a:prstGeom prst="rect">
            <a:avLst/>
          </a:prstGeom>
          <a:noFill/>
        </p:spPr>
        <p:txBody>
          <a:bodyPr wrap="square" rtlCol="0">
            <a:spAutoFit/>
          </a:bodyPr>
          <a:lstStyle/>
          <a:p>
            <a:r>
              <a:rPr lang="en-US" dirty="0" smtClean="0"/>
              <a:t>Reconciled schema</a:t>
            </a:r>
            <a:endParaRPr lang="en-US" dirty="0"/>
          </a:p>
        </p:txBody>
      </p:sp>
      <p:sp>
        <p:nvSpPr>
          <p:cNvPr id="48" name="Right Arrow 47"/>
          <p:cNvSpPr/>
          <p:nvPr/>
        </p:nvSpPr>
        <p:spPr>
          <a:xfrm rot="5400000">
            <a:off x="2019300" y="51435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33400" y="5029200"/>
            <a:ext cx="1752600" cy="369332"/>
          </a:xfrm>
          <a:prstGeom prst="rect">
            <a:avLst/>
          </a:prstGeom>
          <a:noFill/>
        </p:spPr>
        <p:txBody>
          <a:bodyPr wrap="square" rtlCol="0">
            <a:spAutoFit/>
          </a:bodyPr>
          <a:lstStyle/>
          <a:p>
            <a:r>
              <a:rPr lang="en-US" dirty="0" smtClean="0"/>
              <a:t>ETL procedures</a:t>
            </a:r>
            <a:endParaRPr lang="en-US" dirty="0"/>
          </a:p>
        </p:txBody>
      </p:sp>
      <p:pic>
        <p:nvPicPr>
          <p:cNvPr id="50" name="Picture 2" descr="C:\Users\philip\Downloads\MC900356045.WMF"/>
          <p:cNvPicPr>
            <a:picLocks noChangeAspect="1" noChangeArrowheads="1"/>
          </p:cNvPicPr>
          <p:nvPr/>
        </p:nvPicPr>
        <p:blipFill>
          <a:blip r:embed="rId2" cstate="print"/>
          <a:srcRect/>
          <a:stretch>
            <a:fillRect/>
          </a:stretch>
        </p:blipFill>
        <p:spPr bwMode="auto">
          <a:xfrm>
            <a:off x="1828800" y="5562600"/>
            <a:ext cx="847725" cy="904875"/>
          </a:xfrm>
          <a:prstGeom prst="rect">
            <a:avLst/>
          </a:prstGeom>
          <a:noFill/>
        </p:spPr>
      </p:pic>
      <p:sp>
        <p:nvSpPr>
          <p:cNvPr id="51" name="Right Arrow 50"/>
          <p:cNvSpPr/>
          <p:nvPr/>
        </p:nvSpPr>
        <p:spPr>
          <a:xfrm rot="5400000">
            <a:off x="1905000" y="2286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ight Arrow 39"/>
          <p:cNvSpPr/>
          <p:nvPr/>
        </p:nvSpPr>
        <p:spPr>
          <a:xfrm rot="19733462">
            <a:off x="2905341" y="2218127"/>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5B41A-9D18-48EF-B739-FD37193D25C0}" type="slidenum">
              <a:rPr lang="en-US" smtClean="0"/>
              <a:pPr/>
              <a:t>26</a:t>
            </a:fld>
            <a:endParaRPr lang="en-US"/>
          </a:p>
        </p:txBody>
      </p:sp>
      <p:graphicFrame>
        <p:nvGraphicFramePr>
          <p:cNvPr id="3" name="Table 2"/>
          <p:cNvGraphicFramePr>
            <a:graphicFrameLocks noGrp="1"/>
          </p:cNvGraphicFramePr>
          <p:nvPr/>
        </p:nvGraphicFramePr>
        <p:xfrm>
          <a:off x="457200" y="609600"/>
          <a:ext cx="8229600" cy="5286104"/>
        </p:xfrm>
        <a:graphic>
          <a:graphicData uri="http://schemas.openxmlformats.org/drawingml/2006/table">
            <a:tbl>
              <a:tblPr firstRow="1" bandRow="1">
                <a:tableStyleId>{F2DE63D5-997A-4646-A377-4702673A728D}</a:tableStyleId>
              </a:tblPr>
              <a:tblGrid>
                <a:gridCol w="1524000"/>
                <a:gridCol w="2286000"/>
                <a:gridCol w="2644588"/>
                <a:gridCol w="1775012"/>
              </a:tblGrid>
              <a:tr h="228600">
                <a:tc>
                  <a:txBody>
                    <a:bodyPr/>
                    <a:lstStyle/>
                    <a:p>
                      <a:r>
                        <a:rPr lang="en-US" sz="1600" dirty="0" smtClean="0"/>
                        <a:t>Phases</a:t>
                      </a:r>
                      <a:endParaRPr lang="en-US" sz="1600" dirty="0"/>
                    </a:p>
                  </a:txBody>
                  <a:tcPr/>
                </a:tc>
                <a:tc>
                  <a:txBody>
                    <a:bodyPr/>
                    <a:lstStyle/>
                    <a:p>
                      <a:r>
                        <a:rPr lang="en-US" sz="1600" dirty="0" smtClean="0"/>
                        <a:t>Input</a:t>
                      </a:r>
                      <a:endParaRPr lang="en-US" sz="1600" dirty="0"/>
                    </a:p>
                  </a:txBody>
                  <a:tcPr/>
                </a:tc>
                <a:tc>
                  <a:txBody>
                    <a:bodyPr/>
                    <a:lstStyle/>
                    <a:p>
                      <a:r>
                        <a:rPr lang="en-US" sz="1600" dirty="0" smtClean="0"/>
                        <a:t>Output</a:t>
                      </a:r>
                      <a:endParaRPr lang="en-US" sz="1600" dirty="0"/>
                    </a:p>
                  </a:txBody>
                  <a:tcPr/>
                </a:tc>
                <a:tc>
                  <a:txBody>
                    <a:bodyPr/>
                    <a:lstStyle/>
                    <a:p>
                      <a:r>
                        <a:rPr lang="en-US" sz="1600" dirty="0" smtClean="0"/>
                        <a:t>People involved</a:t>
                      </a:r>
                      <a:endParaRPr lang="en-US" sz="1600" dirty="0"/>
                    </a:p>
                  </a:txBody>
                  <a:tcPr/>
                </a:tc>
              </a:tr>
              <a:tr h="620486">
                <a:tc>
                  <a:txBody>
                    <a:bodyPr/>
                    <a:lstStyle/>
                    <a:p>
                      <a:r>
                        <a:rPr lang="en-US" sz="1600" dirty="0" smtClean="0"/>
                        <a:t>Analysis and reconciliation</a:t>
                      </a:r>
                      <a:endParaRPr lang="en-US" sz="1600" dirty="0"/>
                    </a:p>
                  </a:txBody>
                  <a:tcPr/>
                </a:tc>
                <a:tc>
                  <a:txBody>
                    <a:bodyPr/>
                    <a:lstStyle/>
                    <a:p>
                      <a:r>
                        <a:rPr lang="en-US" sz="1600" dirty="0" smtClean="0"/>
                        <a:t>Operational</a:t>
                      </a:r>
                      <a:r>
                        <a:rPr lang="en-US" sz="1600" baseline="0" dirty="0" smtClean="0"/>
                        <a:t> source schemata</a:t>
                      </a:r>
                      <a:endParaRPr lang="en-US" sz="1600" dirty="0"/>
                    </a:p>
                  </a:txBody>
                  <a:tcPr/>
                </a:tc>
                <a:tc>
                  <a:txBody>
                    <a:bodyPr/>
                    <a:lstStyle/>
                    <a:p>
                      <a:r>
                        <a:rPr lang="en-US" sz="1600" dirty="0" smtClean="0"/>
                        <a:t>Reconciled schema</a:t>
                      </a:r>
                      <a:endParaRPr lang="en-US" sz="1600" dirty="0"/>
                    </a:p>
                  </a:txBody>
                  <a:tcPr/>
                </a:tc>
                <a:tc>
                  <a:txBody>
                    <a:bodyPr/>
                    <a:lstStyle/>
                    <a:p>
                      <a:r>
                        <a:rPr lang="en-US" sz="1600" dirty="0" smtClean="0"/>
                        <a:t>Designer,</a:t>
                      </a:r>
                      <a:r>
                        <a:rPr lang="en-US" sz="1600" baseline="0" dirty="0" smtClean="0"/>
                        <a:t> data processing center staff</a:t>
                      </a:r>
                      <a:endParaRPr lang="en-US" sz="1600" dirty="0"/>
                    </a:p>
                  </a:txBody>
                  <a:tcPr/>
                </a:tc>
              </a:tr>
              <a:tr h="620486">
                <a:tc>
                  <a:txBody>
                    <a:bodyPr/>
                    <a:lstStyle/>
                    <a:p>
                      <a:r>
                        <a:rPr lang="en-US" sz="1600" dirty="0" smtClean="0"/>
                        <a:t>Requirement</a:t>
                      </a:r>
                      <a:r>
                        <a:rPr lang="en-US" sz="1600" baseline="0" dirty="0" smtClean="0"/>
                        <a:t> analysis</a:t>
                      </a:r>
                      <a:endParaRPr lang="en-US" sz="1600" dirty="0"/>
                    </a:p>
                  </a:txBody>
                  <a:tcPr/>
                </a:tc>
                <a:tc>
                  <a:txBody>
                    <a:bodyPr/>
                    <a:lstStyle/>
                    <a:p>
                      <a:r>
                        <a:rPr lang="en-US" sz="1600" dirty="0" smtClean="0"/>
                        <a:t>Strategic</a:t>
                      </a:r>
                      <a:r>
                        <a:rPr lang="en-US" sz="1600" baseline="0" dirty="0" smtClean="0"/>
                        <a:t> goals</a:t>
                      </a:r>
                      <a:endParaRPr lang="en-US" sz="1600" dirty="0"/>
                    </a:p>
                  </a:txBody>
                  <a:tcPr/>
                </a:tc>
                <a:tc>
                  <a:txBody>
                    <a:bodyPr/>
                    <a:lstStyle/>
                    <a:p>
                      <a:r>
                        <a:rPr lang="en-US" sz="1600" dirty="0" smtClean="0"/>
                        <a:t>Requirement spec,</a:t>
                      </a:r>
                      <a:r>
                        <a:rPr lang="en-US" sz="1600" baseline="0" dirty="0" smtClean="0"/>
                        <a:t> preliminary workload</a:t>
                      </a:r>
                      <a:endParaRPr lang="en-US" sz="1600" dirty="0"/>
                    </a:p>
                  </a:txBody>
                  <a:tcPr/>
                </a:tc>
                <a:tc>
                  <a:txBody>
                    <a:bodyPr/>
                    <a:lstStyle/>
                    <a:p>
                      <a:r>
                        <a:rPr lang="en-US" sz="1600" dirty="0" smtClean="0"/>
                        <a:t>Designer, end users</a:t>
                      </a:r>
                      <a:endParaRPr lang="en-US" sz="1600" dirty="0"/>
                    </a:p>
                  </a:txBody>
                  <a:tcPr/>
                </a:tc>
              </a:tr>
              <a:tr h="620486">
                <a:tc>
                  <a:txBody>
                    <a:bodyPr/>
                    <a:lstStyle/>
                    <a:p>
                      <a:r>
                        <a:rPr lang="en-US" sz="1600" dirty="0" smtClean="0"/>
                        <a:t>Conceptual design</a:t>
                      </a:r>
                      <a:endParaRPr lang="en-US" sz="1600" dirty="0"/>
                    </a:p>
                  </a:txBody>
                  <a:tcPr/>
                </a:tc>
                <a:tc>
                  <a:txBody>
                    <a:bodyPr/>
                    <a:lstStyle/>
                    <a:p>
                      <a:r>
                        <a:rPr lang="en-US" sz="1600" dirty="0" smtClean="0"/>
                        <a:t>Reconciled schema, requirement spec</a:t>
                      </a:r>
                      <a:endParaRPr lang="en-US" sz="1600" dirty="0"/>
                    </a:p>
                  </a:txBody>
                  <a:tcPr/>
                </a:tc>
                <a:tc>
                  <a:txBody>
                    <a:bodyPr/>
                    <a:lstStyle/>
                    <a:p>
                      <a:r>
                        <a:rPr lang="en-US" sz="1600" dirty="0" smtClean="0"/>
                        <a:t>Fact schemata</a:t>
                      </a:r>
                      <a:endParaRPr lang="en-US" sz="1600" dirty="0"/>
                    </a:p>
                  </a:txBody>
                  <a:tcPr/>
                </a:tc>
                <a:tc>
                  <a:txBody>
                    <a:bodyPr/>
                    <a:lstStyle/>
                    <a:p>
                      <a:r>
                        <a:rPr lang="en-US" sz="1600" dirty="0" smtClean="0"/>
                        <a:t>Designer, end users</a:t>
                      </a:r>
                      <a:endParaRPr lang="en-US" sz="1600" dirty="0"/>
                    </a:p>
                  </a:txBody>
                  <a:tcPr/>
                </a:tc>
              </a:tr>
              <a:tr h="620486">
                <a:tc>
                  <a:txBody>
                    <a:bodyPr/>
                    <a:lstStyle/>
                    <a:p>
                      <a:r>
                        <a:rPr lang="en-US" sz="1600" dirty="0" smtClean="0"/>
                        <a:t>Workload refinement</a:t>
                      </a:r>
                      <a:endParaRPr lang="en-US" sz="1600" dirty="0"/>
                    </a:p>
                  </a:txBody>
                  <a:tcPr/>
                </a:tc>
                <a:tc>
                  <a:txBody>
                    <a:bodyPr/>
                    <a:lstStyle/>
                    <a:p>
                      <a:r>
                        <a:rPr lang="en-US" sz="1600" dirty="0" smtClean="0"/>
                        <a:t>Fact schemata, preliminary workload</a:t>
                      </a:r>
                      <a:endParaRPr lang="en-US" sz="1600" dirty="0"/>
                    </a:p>
                  </a:txBody>
                  <a:tcPr/>
                </a:tc>
                <a:tc>
                  <a:txBody>
                    <a:bodyPr/>
                    <a:lstStyle/>
                    <a:p>
                      <a:r>
                        <a:rPr lang="en-US" sz="1600" dirty="0" smtClean="0"/>
                        <a:t>Workload, data volume, validated fact schemata</a:t>
                      </a:r>
                      <a:endParaRPr lang="en-US" sz="1600" dirty="0"/>
                    </a:p>
                  </a:txBody>
                  <a:tcPr/>
                </a:tc>
                <a:tc>
                  <a:txBody>
                    <a:bodyPr/>
                    <a:lstStyle/>
                    <a:p>
                      <a:r>
                        <a:rPr lang="en-US" sz="1600" dirty="0" smtClean="0"/>
                        <a:t>Designer, end users</a:t>
                      </a:r>
                      <a:endParaRPr lang="en-US" sz="1600" dirty="0"/>
                    </a:p>
                  </a:txBody>
                  <a:tcPr/>
                </a:tc>
              </a:tr>
              <a:tr h="620486">
                <a:tc>
                  <a:txBody>
                    <a:bodyPr/>
                    <a:lstStyle/>
                    <a:p>
                      <a:r>
                        <a:rPr lang="en-US" sz="1600" dirty="0" smtClean="0"/>
                        <a:t>Logical design</a:t>
                      </a:r>
                      <a:endParaRPr lang="en-US" sz="1600" dirty="0"/>
                    </a:p>
                  </a:txBody>
                  <a:tcPr/>
                </a:tc>
                <a:tc>
                  <a:txBody>
                    <a:bodyPr/>
                    <a:lstStyle/>
                    <a:p>
                      <a:r>
                        <a:rPr lang="en-US" sz="1600" dirty="0" smtClean="0"/>
                        <a:t>Fact schemata, target logical model, workload</a:t>
                      </a:r>
                      <a:endParaRPr lang="en-US" sz="1600" dirty="0"/>
                    </a:p>
                  </a:txBody>
                  <a:tcPr/>
                </a:tc>
                <a:tc>
                  <a:txBody>
                    <a:bodyPr/>
                    <a:lstStyle/>
                    <a:p>
                      <a:r>
                        <a:rPr lang="en-US" sz="1600" dirty="0" smtClean="0"/>
                        <a:t>Logical data mart schema</a:t>
                      </a:r>
                      <a:endParaRPr lang="en-US" sz="1600" dirty="0"/>
                    </a:p>
                  </a:txBody>
                  <a:tcPr/>
                </a:tc>
                <a:tc>
                  <a:txBody>
                    <a:bodyPr/>
                    <a:lstStyle/>
                    <a:p>
                      <a:r>
                        <a:rPr lang="en-US" sz="1600" dirty="0" smtClean="0"/>
                        <a:t>Designer</a:t>
                      </a:r>
                      <a:endParaRPr lang="en-US" sz="1600" dirty="0"/>
                    </a:p>
                  </a:txBody>
                  <a:tcPr/>
                </a:tc>
              </a:tr>
              <a:tr h="620486">
                <a:tc>
                  <a:txBody>
                    <a:bodyPr/>
                    <a:lstStyle/>
                    <a:p>
                      <a:r>
                        <a:rPr lang="en-US" sz="1600" dirty="0" smtClean="0"/>
                        <a:t>Staging design</a:t>
                      </a:r>
                      <a:endParaRPr lang="en-US" sz="1600" dirty="0"/>
                    </a:p>
                  </a:txBody>
                  <a:tcPr/>
                </a:tc>
                <a:tc>
                  <a:txBody>
                    <a:bodyPr/>
                    <a:lstStyle/>
                    <a:p>
                      <a:r>
                        <a:rPr lang="en-US" sz="1600" dirty="0" smtClean="0"/>
                        <a:t>Source schemata, reconciled schema, logical data mart schema</a:t>
                      </a:r>
                      <a:endParaRPr lang="en-US" sz="1600" dirty="0"/>
                    </a:p>
                  </a:txBody>
                  <a:tcPr/>
                </a:tc>
                <a:tc>
                  <a:txBody>
                    <a:bodyPr/>
                    <a:lstStyle/>
                    <a:p>
                      <a:r>
                        <a:rPr lang="en-US" sz="1600" dirty="0" smtClean="0"/>
                        <a:t>ETL procedures</a:t>
                      </a:r>
                      <a:endParaRPr lang="en-US" sz="1600" dirty="0"/>
                    </a:p>
                  </a:txBody>
                  <a:tcPr/>
                </a:tc>
                <a:tc>
                  <a:txBody>
                    <a:bodyPr/>
                    <a:lstStyle/>
                    <a:p>
                      <a:r>
                        <a:rPr lang="en-US" sz="1600" dirty="0" smtClean="0"/>
                        <a:t>Designer, database administrators</a:t>
                      </a:r>
                      <a:endParaRPr lang="en-US" sz="1600" dirty="0"/>
                    </a:p>
                  </a:txBody>
                  <a:tcPr/>
                </a:tc>
              </a:tr>
              <a:tr h="620486">
                <a:tc>
                  <a:txBody>
                    <a:bodyPr/>
                    <a:lstStyle/>
                    <a:p>
                      <a:r>
                        <a:rPr lang="en-US" sz="1600" dirty="0" smtClean="0"/>
                        <a:t>Physical design</a:t>
                      </a:r>
                      <a:endParaRPr lang="en-US" sz="1600" dirty="0"/>
                    </a:p>
                  </a:txBody>
                  <a:tcPr/>
                </a:tc>
                <a:tc>
                  <a:txBody>
                    <a:bodyPr/>
                    <a:lstStyle/>
                    <a:p>
                      <a:r>
                        <a:rPr lang="en-US" sz="1600" dirty="0" smtClean="0"/>
                        <a:t>Logical data mart schema, target DBMS, workload</a:t>
                      </a:r>
                      <a:endParaRPr lang="en-US" sz="1600" dirty="0"/>
                    </a:p>
                  </a:txBody>
                  <a:tcPr/>
                </a:tc>
                <a:tc>
                  <a:txBody>
                    <a:bodyPr/>
                    <a:lstStyle/>
                    <a:p>
                      <a:r>
                        <a:rPr lang="en-US" sz="1600" dirty="0" smtClean="0"/>
                        <a:t>Physical data mart</a:t>
                      </a:r>
                      <a:r>
                        <a:rPr lang="en-US" sz="1600" baseline="0" dirty="0" smtClean="0"/>
                        <a:t> schema</a:t>
                      </a:r>
                      <a:endParaRPr lang="en-US" sz="1600" dirty="0"/>
                    </a:p>
                  </a:txBody>
                  <a:tcPr/>
                </a:tc>
                <a:tc>
                  <a:txBody>
                    <a:bodyPr/>
                    <a:lstStyle/>
                    <a:p>
                      <a:r>
                        <a:rPr lang="en-US" sz="1600" dirty="0" smtClean="0"/>
                        <a:t>Designer</a:t>
                      </a:r>
                      <a:endParaRPr lang="en-US" sz="1600" dirty="0"/>
                    </a:p>
                  </a:txBody>
                  <a:tcPr/>
                </a:tc>
              </a:tr>
            </a:tbl>
          </a:graphicData>
        </a:graphic>
      </p:graphicFrame>
      <p:sp>
        <p:nvSpPr>
          <p:cNvPr id="4" name="Flowchart: Alternate Process 3"/>
          <p:cNvSpPr/>
          <p:nvPr/>
        </p:nvSpPr>
        <p:spPr>
          <a:xfrm>
            <a:off x="8077200" y="21336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Chap 3</a:t>
            </a:r>
            <a:endParaRPr lang="en-US" sz="1400" dirty="0"/>
          </a:p>
        </p:txBody>
      </p:sp>
      <p:sp>
        <p:nvSpPr>
          <p:cNvPr id="5" name="Flowchart: Alternate Process 4"/>
          <p:cNvSpPr/>
          <p:nvPr/>
        </p:nvSpPr>
        <p:spPr>
          <a:xfrm>
            <a:off x="8077200" y="27432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Chap 3</a:t>
            </a:r>
            <a:endParaRPr lang="en-US" sz="1400" dirty="0"/>
          </a:p>
        </p:txBody>
      </p:sp>
      <p:sp>
        <p:nvSpPr>
          <p:cNvPr id="6" name="Flowchart: Alternate Process 5"/>
          <p:cNvSpPr/>
          <p:nvPr/>
        </p:nvSpPr>
        <p:spPr>
          <a:xfrm>
            <a:off x="8077200" y="33528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Chap 3</a:t>
            </a:r>
            <a:endParaRPr lang="en-US" sz="1400" dirty="0"/>
          </a:p>
        </p:txBody>
      </p:sp>
      <p:sp>
        <p:nvSpPr>
          <p:cNvPr id="7" name="Flowchart: Alternate Process 6"/>
          <p:cNvSpPr/>
          <p:nvPr/>
        </p:nvSpPr>
        <p:spPr>
          <a:xfrm>
            <a:off x="8077200" y="3962400"/>
            <a:ext cx="838200" cy="228600"/>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Chap 4</a:t>
            </a:r>
            <a:endParaRPr lang="en-US" sz="1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27</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t>What are the goals of data mart design?</a:t>
            </a:r>
          </a:p>
          <a:p>
            <a:r>
              <a:rPr lang="en-US" dirty="0" smtClean="0"/>
              <a:t>What are usually done in the 'Analysis and reconciliation' phase? </a:t>
            </a:r>
          </a:p>
          <a:p>
            <a:r>
              <a:rPr lang="en-US" dirty="0" smtClean="0"/>
              <a:t>List four examples of data cleansing and data transforming in data staging.</a:t>
            </a:r>
          </a:p>
          <a:p>
            <a:r>
              <a:rPr lang="en-US" dirty="0" smtClean="0"/>
              <a:t>Try to design the schema of the reconciled database in the telecommunication company example.</a:t>
            </a:r>
          </a:p>
          <a:p>
            <a:endParaRPr lang="en-US" dirty="0" smtClean="0"/>
          </a:p>
          <a:p>
            <a:r>
              <a:rPr lang="en-US" dirty="0" smtClean="0"/>
              <a:t>Describe the seven phases in the design methodology for data mart. Draw a diagram to illustrate the input and output of each phase.</a:t>
            </a:r>
          </a:p>
          <a:p>
            <a:r>
              <a:rPr lang="en-US" dirty="0" smtClean="0"/>
              <a:t>Compare the design methodology of data marts with the design methodology of operational databases.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A. Architecture</a:t>
            </a:r>
            <a:endParaRPr lang="en-US" dirty="0"/>
          </a:p>
        </p:txBody>
      </p:sp>
      <p:sp>
        <p:nvSpPr>
          <p:cNvPr id="3" name="Content Placeholder 2"/>
          <p:cNvSpPr>
            <a:spLocks noGrp="1"/>
          </p:cNvSpPr>
          <p:nvPr>
            <p:ph sz="quarter" idx="1"/>
          </p:nvPr>
        </p:nvSpPr>
        <p:spPr/>
        <p:txBody>
          <a:bodyPr/>
          <a:lstStyle/>
          <a:p>
            <a:r>
              <a:rPr lang="en-US" dirty="0" smtClean="0"/>
              <a:t>Layer architecture</a:t>
            </a:r>
          </a:p>
          <a:p>
            <a:pPr lvl="1"/>
            <a:r>
              <a:rPr lang="en-US" dirty="0" smtClean="0"/>
              <a:t>"Why do not run data analysis on operational database directly?"</a:t>
            </a:r>
          </a:p>
          <a:p>
            <a:pPr lvl="1"/>
            <a:r>
              <a:rPr lang="en-US" dirty="0" smtClean="0"/>
              <a:t>Data integration</a:t>
            </a:r>
          </a:p>
          <a:p>
            <a:r>
              <a:rPr lang="en-US" dirty="0" smtClean="0"/>
              <a:t>Inside the data warehouse layer</a:t>
            </a:r>
          </a:p>
          <a:p>
            <a:pPr lvl="1"/>
            <a:r>
              <a:rPr lang="en-US" dirty="0" smtClean="0"/>
              <a:t>Data marts vs. Data warehouses</a:t>
            </a:r>
          </a:p>
          <a:p>
            <a:pPr lvl="1"/>
            <a:r>
              <a:rPr lang="en-US" dirty="0" smtClean="0"/>
              <a:t>Metadata</a:t>
            </a:r>
          </a:p>
          <a:p>
            <a:r>
              <a:rPr lang="en-US" dirty="0" smtClean="0"/>
              <a:t>Data warehouse design approaches</a:t>
            </a:r>
          </a:p>
          <a:p>
            <a:pPr lvl="1"/>
            <a:r>
              <a:rPr lang="en-US" dirty="0" smtClean="0"/>
              <a:t>Hub-and-spoke</a:t>
            </a:r>
          </a:p>
          <a:p>
            <a:pPr lvl="1"/>
            <a:r>
              <a:rPr lang="en-US" dirty="0" smtClean="0"/>
              <a:t>Bus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Magnetic Disk 8"/>
          <p:cNvSpPr/>
          <p:nvPr/>
        </p:nvSpPr>
        <p:spPr>
          <a:xfrm>
            <a:off x="6096000" y="3352800"/>
            <a:ext cx="1828800" cy="8382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warehouse</a:t>
            </a:r>
            <a:endParaRPr lang="en-US" dirty="0"/>
          </a:p>
        </p:txBody>
      </p:sp>
      <p:sp>
        <p:nvSpPr>
          <p:cNvPr id="2" name="Title 1"/>
          <p:cNvSpPr>
            <a:spLocks noGrp="1"/>
          </p:cNvSpPr>
          <p:nvPr>
            <p:ph type="title"/>
          </p:nvPr>
        </p:nvSpPr>
        <p:spPr/>
        <p:txBody>
          <a:bodyPr/>
          <a:lstStyle/>
          <a:p>
            <a:r>
              <a:rPr lang="en-US" dirty="0" smtClean="0"/>
              <a:t>Two-Layer Architecture</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4</a:t>
            </a:fld>
            <a:endParaRPr lang="en-US"/>
          </a:p>
        </p:txBody>
      </p:sp>
      <p:sp>
        <p:nvSpPr>
          <p:cNvPr id="6" name="Flowchart: Magnetic Disk 5"/>
          <p:cNvSpPr/>
          <p:nvPr/>
        </p:nvSpPr>
        <p:spPr>
          <a:xfrm>
            <a:off x="5715000" y="13964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Flowchart: Magnetic Disk 6"/>
          <p:cNvSpPr/>
          <p:nvPr/>
        </p:nvSpPr>
        <p:spPr>
          <a:xfrm>
            <a:off x="5867400" y="1625025"/>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Picture 4"/>
          <p:cNvPicPr>
            <a:picLocks noChangeAspect="1" noChangeArrowheads="1"/>
          </p:cNvPicPr>
          <p:nvPr/>
        </p:nvPicPr>
        <p:blipFill>
          <a:blip r:embed="rId2" cstate="print"/>
          <a:srcRect/>
          <a:stretch>
            <a:fillRect/>
          </a:stretch>
        </p:blipFill>
        <p:spPr bwMode="auto">
          <a:xfrm>
            <a:off x="5486400" y="4748302"/>
            <a:ext cx="685800" cy="685800"/>
          </a:xfrm>
          <a:prstGeom prst="rect">
            <a:avLst/>
          </a:prstGeom>
          <a:noFill/>
          <a:ln w="9525">
            <a:noFill/>
            <a:miter lim="800000"/>
            <a:headEnd/>
            <a:tailEnd/>
          </a:ln>
        </p:spPr>
      </p:pic>
      <p:sp>
        <p:nvSpPr>
          <p:cNvPr id="20" name="TextBox 19"/>
          <p:cNvSpPr txBox="1"/>
          <p:nvPr/>
        </p:nvSpPr>
        <p:spPr>
          <a:xfrm>
            <a:off x="7391400" y="2590800"/>
            <a:ext cx="1524000" cy="369332"/>
          </a:xfrm>
          <a:prstGeom prst="rect">
            <a:avLst/>
          </a:prstGeom>
          <a:noFill/>
        </p:spPr>
        <p:txBody>
          <a:bodyPr wrap="square" rtlCol="0">
            <a:spAutoFit/>
          </a:bodyPr>
          <a:lstStyle/>
          <a:p>
            <a:r>
              <a:rPr lang="en-US" dirty="0" smtClean="0"/>
              <a:t>ETL tools</a:t>
            </a:r>
            <a:endParaRPr lang="en-US" dirty="0"/>
          </a:p>
        </p:txBody>
      </p:sp>
      <p:sp>
        <p:nvSpPr>
          <p:cNvPr id="21" name="TextBox 20"/>
          <p:cNvSpPr txBox="1"/>
          <p:nvPr/>
        </p:nvSpPr>
        <p:spPr>
          <a:xfrm>
            <a:off x="5105400" y="5382727"/>
            <a:ext cx="1066800" cy="584775"/>
          </a:xfrm>
          <a:prstGeom prst="rect">
            <a:avLst/>
          </a:prstGeom>
          <a:noFill/>
        </p:spPr>
        <p:txBody>
          <a:bodyPr wrap="square" rtlCol="0">
            <a:spAutoFit/>
          </a:bodyPr>
          <a:lstStyle/>
          <a:p>
            <a:r>
              <a:rPr lang="en-US" sz="1600" dirty="0" smtClean="0"/>
              <a:t>Reporting tools</a:t>
            </a:r>
            <a:endParaRPr lang="en-US" sz="1600" dirty="0"/>
          </a:p>
        </p:txBody>
      </p:sp>
      <p:sp>
        <p:nvSpPr>
          <p:cNvPr id="28" name="TextBox 27"/>
          <p:cNvSpPr txBox="1"/>
          <p:nvPr/>
        </p:nvSpPr>
        <p:spPr>
          <a:xfrm>
            <a:off x="5181600" y="1853625"/>
            <a:ext cx="1219200" cy="584775"/>
          </a:xfrm>
          <a:prstGeom prst="rect">
            <a:avLst/>
          </a:prstGeom>
          <a:noFill/>
        </p:spPr>
        <p:txBody>
          <a:bodyPr wrap="square" rtlCol="0">
            <a:spAutoFit/>
          </a:bodyPr>
          <a:lstStyle/>
          <a:p>
            <a:r>
              <a:rPr lang="en-US" sz="1600" dirty="0" smtClean="0"/>
              <a:t>Operational data</a:t>
            </a:r>
            <a:endParaRPr lang="en-US" sz="1600" dirty="0"/>
          </a:p>
        </p:txBody>
      </p:sp>
      <p:pic>
        <p:nvPicPr>
          <p:cNvPr id="1026" name="Picture 2" descr="C:\Users\philip\Downloads\MC900356045.WMF"/>
          <p:cNvPicPr>
            <a:picLocks noChangeAspect="1" noChangeArrowheads="1"/>
          </p:cNvPicPr>
          <p:nvPr/>
        </p:nvPicPr>
        <p:blipFill>
          <a:blip r:embed="rId3" cstate="print"/>
          <a:srcRect/>
          <a:stretch>
            <a:fillRect/>
          </a:stretch>
        </p:blipFill>
        <p:spPr bwMode="auto">
          <a:xfrm>
            <a:off x="6553200" y="2286000"/>
            <a:ext cx="847725" cy="904875"/>
          </a:xfrm>
          <a:prstGeom prst="rect">
            <a:avLst/>
          </a:prstGeom>
          <a:noFill/>
        </p:spPr>
      </p:pic>
      <p:sp>
        <p:nvSpPr>
          <p:cNvPr id="29" name="Flowchart: Magnetic Disk 28"/>
          <p:cNvSpPr/>
          <p:nvPr/>
        </p:nvSpPr>
        <p:spPr>
          <a:xfrm>
            <a:off x="7467600" y="13716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0" name="Flowchart: Magnetic Disk 29"/>
          <p:cNvSpPr/>
          <p:nvPr/>
        </p:nvSpPr>
        <p:spPr>
          <a:xfrm>
            <a:off x="7620000" y="1600200"/>
            <a:ext cx="609600" cy="5334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1" name="TextBox 30"/>
          <p:cNvSpPr txBox="1"/>
          <p:nvPr/>
        </p:nvSpPr>
        <p:spPr>
          <a:xfrm>
            <a:off x="7772400" y="1828800"/>
            <a:ext cx="1219200" cy="584775"/>
          </a:xfrm>
          <a:prstGeom prst="rect">
            <a:avLst/>
          </a:prstGeom>
          <a:noFill/>
        </p:spPr>
        <p:txBody>
          <a:bodyPr wrap="square" rtlCol="0">
            <a:spAutoFit/>
          </a:bodyPr>
          <a:lstStyle/>
          <a:p>
            <a:r>
              <a:rPr lang="en-US" sz="1600" dirty="0" smtClean="0"/>
              <a:t>External data</a:t>
            </a:r>
            <a:endParaRPr lang="en-US" sz="1600" dirty="0"/>
          </a:p>
        </p:txBody>
      </p:sp>
      <p:sp>
        <p:nvSpPr>
          <p:cNvPr id="32" name="Bent-Up Arrow 31"/>
          <p:cNvSpPr/>
          <p:nvPr/>
        </p:nvSpPr>
        <p:spPr>
          <a:xfrm rot="10800000">
            <a:off x="7086600" y="1752600"/>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Bent-Up Arrow 32"/>
          <p:cNvSpPr/>
          <p:nvPr/>
        </p:nvSpPr>
        <p:spPr>
          <a:xfrm rot="10800000" flipH="1">
            <a:off x="6553200" y="1752601"/>
            <a:ext cx="304800" cy="457200"/>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Right Arrow 33"/>
          <p:cNvSpPr/>
          <p:nvPr/>
        </p:nvSpPr>
        <p:spPr>
          <a:xfrm rot="6707881">
            <a:off x="6321361" y="4431551"/>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Right Arrow 34"/>
          <p:cNvSpPr/>
          <p:nvPr/>
        </p:nvSpPr>
        <p:spPr>
          <a:xfrm rot="3924686">
            <a:off x="7303189" y="4455453"/>
            <a:ext cx="457200" cy="1524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6" name="Picture 4"/>
          <p:cNvPicPr>
            <a:picLocks noChangeAspect="1" noChangeArrowheads="1"/>
          </p:cNvPicPr>
          <p:nvPr/>
        </p:nvPicPr>
        <p:blipFill>
          <a:blip r:embed="rId2" cstate="print"/>
          <a:srcRect/>
          <a:stretch>
            <a:fillRect/>
          </a:stretch>
        </p:blipFill>
        <p:spPr bwMode="auto">
          <a:xfrm>
            <a:off x="6324600" y="4748302"/>
            <a:ext cx="685800" cy="685800"/>
          </a:xfrm>
          <a:prstGeom prst="rect">
            <a:avLst/>
          </a:prstGeom>
          <a:noFill/>
          <a:ln w="9525">
            <a:noFill/>
            <a:miter lim="800000"/>
            <a:headEnd/>
            <a:tailEnd/>
          </a:ln>
        </p:spPr>
      </p:pic>
      <p:pic>
        <p:nvPicPr>
          <p:cNvPr id="37" name="Picture 4"/>
          <p:cNvPicPr>
            <a:picLocks noChangeAspect="1" noChangeArrowheads="1"/>
          </p:cNvPicPr>
          <p:nvPr/>
        </p:nvPicPr>
        <p:blipFill>
          <a:blip r:embed="rId2" cstate="print"/>
          <a:srcRect/>
          <a:stretch>
            <a:fillRect/>
          </a:stretch>
        </p:blipFill>
        <p:spPr bwMode="auto">
          <a:xfrm>
            <a:off x="7239000" y="4748302"/>
            <a:ext cx="685800" cy="685800"/>
          </a:xfrm>
          <a:prstGeom prst="rect">
            <a:avLst/>
          </a:prstGeom>
          <a:noFill/>
          <a:ln w="9525">
            <a:noFill/>
            <a:miter lim="800000"/>
            <a:headEnd/>
            <a:tailEnd/>
          </a:ln>
        </p:spPr>
      </p:pic>
      <p:sp>
        <p:nvSpPr>
          <p:cNvPr id="38" name="TextBox 37"/>
          <p:cNvSpPr txBox="1"/>
          <p:nvPr/>
        </p:nvSpPr>
        <p:spPr>
          <a:xfrm>
            <a:off x="6324600" y="5382727"/>
            <a:ext cx="838200" cy="584775"/>
          </a:xfrm>
          <a:prstGeom prst="rect">
            <a:avLst/>
          </a:prstGeom>
          <a:noFill/>
        </p:spPr>
        <p:txBody>
          <a:bodyPr wrap="square" rtlCol="0">
            <a:spAutoFit/>
          </a:bodyPr>
          <a:lstStyle/>
          <a:p>
            <a:r>
              <a:rPr lang="en-US" sz="1600" dirty="0" smtClean="0"/>
              <a:t>OLAP tools</a:t>
            </a:r>
            <a:endParaRPr lang="en-US" sz="1600" dirty="0"/>
          </a:p>
        </p:txBody>
      </p:sp>
      <p:sp>
        <p:nvSpPr>
          <p:cNvPr id="39" name="TextBox 38"/>
          <p:cNvSpPr txBox="1"/>
          <p:nvPr/>
        </p:nvSpPr>
        <p:spPr>
          <a:xfrm>
            <a:off x="7239000" y="5382727"/>
            <a:ext cx="914400" cy="830997"/>
          </a:xfrm>
          <a:prstGeom prst="rect">
            <a:avLst/>
          </a:prstGeom>
          <a:noFill/>
        </p:spPr>
        <p:txBody>
          <a:bodyPr wrap="square" rtlCol="0">
            <a:spAutoFit/>
          </a:bodyPr>
          <a:lstStyle/>
          <a:p>
            <a:r>
              <a:rPr lang="en-US" sz="1600" dirty="0" smtClean="0"/>
              <a:t>Data mining tools</a:t>
            </a:r>
            <a:endParaRPr lang="en-US" sz="1600" dirty="0"/>
          </a:p>
        </p:txBody>
      </p:sp>
      <p:sp>
        <p:nvSpPr>
          <p:cNvPr id="40" name="Pentagon 39"/>
          <p:cNvSpPr/>
          <p:nvPr/>
        </p:nvSpPr>
        <p:spPr>
          <a:xfrm>
            <a:off x="3200400" y="1524000"/>
            <a:ext cx="1828800" cy="6096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Source layer</a:t>
            </a:r>
            <a:endParaRPr lang="en-US" dirty="0"/>
          </a:p>
        </p:txBody>
      </p:sp>
      <p:sp>
        <p:nvSpPr>
          <p:cNvPr id="41" name="Pentagon 40"/>
          <p:cNvSpPr/>
          <p:nvPr/>
        </p:nvSpPr>
        <p:spPr>
          <a:xfrm>
            <a:off x="3255818" y="3429000"/>
            <a:ext cx="1773382" cy="7620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ts val="1800"/>
              </a:lnSpc>
            </a:pPr>
            <a:r>
              <a:rPr lang="en-US" dirty="0" smtClean="0"/>
              <a:t>Data warehouse layer</a:t>
            </a:r>
            <a:endParaRPr lang="en-US" dirty="0"/>
          </a:p>
        </p:txBody>
      </p:sp>
      <p:sp>
        <p:nvSpPr>
          <p:cNvPr id="42" name="Pentagon 41"/>
          <p:cNvSpPr/>
          <p:nvPr/>
        </p:nvSpPr>
        <p:spPr>
          <a:xfrm>
            <a:off x="3255818" y="4953000"/>
            <a:ext cx="1773382" cy="609600"/>
          </a:xfrm>
          <a:prstGeom prst="homePlate">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Analysis</a:t>
            </a:r>
            <a:endParaRPr lang="en-US" dirty="0"/>
          </a:p>
        </p:txBody>
      </p:sp>
      <p:sp>
        <p:nvSpPr>
          <p:cNvPr id="43" name="Pentagon 42"/>
          <p:cNvSpPr/>
          <p:nvPr/>
        </p:nvSpPr>
        <p:spPr>
          <a:xfrm>
            <a:off x="3255818" y="2438400"/>
            <a:ext cx="1773382" cy="609600"/>
          </a:xfrm>
          <a:prstGeom prst="homePlate">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staging</a:t>
            </a:r>
            <a:endParaRPr lang="en-US" dirty="0"/>
          </a:p>
        </p:txBody>
      </p:sp>
      <p:pic>
        <p:nvPicPr>
          <p:cNvPr id="44" name="Picture 4"/>
          <p:cNvPicPr>
            <a:picLocks noChangeAspect="1" noChangeArrowheads="1"/>
          </p:cNvPicPr>
          <p:nvPr/>
        </p:nvPicPr>
        <p:blipFill>
          <a:blip r:embed="rId2" cstate="print"/>
          <a:srcRect/>
          <a:stretch>
            <a:fillRect/>
          </a:stretch>
        </p:blipFill>
        <p:spPr bwMode="auto">
          <a:xfrm>
            <a:off x="8229600" y="4769370"/>
            <a:ext cx="685800" cy="685800"/>
          </a:xfrm>
          <a:prstGeom prst="rect">
            <a:avLst/>
          </a:prstGeom>
          <a:noFill/>
          <a:ln w="9525">
            <a:noFill/>
            <a:miter lim="800000"/>
            <a:headEnd/>
            <a:tailEnd/>
          </a:ln>
        </p:spPr>
      </p:pic>
      <p:sp>
        <p:nvSpPr>
          <p:cNvPr id="45" name="TextBox 44"/>
          <p:cNvSpPr txBox="1"/>
          <p:nvPr/>
        </p:nvSpPr>
        <p:spPr>
          <a:xfrm>
            <a:off x="8153400" y="5387423"/>
            <a:ext cx="914400" cy="830997"/>
          </a:xfrm>
          <a:prstGeom prst="rect">
            <a:avLst/>
          </a:prstGeom>
          <a:noFill/>
        </p:spPr>
        <p:txBody>
          <a:bodyPr wrap="square" rtlCol="0">
            <a:spAutoFit/>
          </a:bodyPr>
          <a:lstStyle/>
          <a:p>
            <a:r>
              <a:rPr lang="en-US" sz="1600" dirty="0" smtClean="0"/>
              <a:t>What-if analysis tools</a:t>
            </a:r>
            <a:endParaRPr lang="en-US" sz="1600" dirty="0"/>
          </a:p>
        </p:txBody>
      </p:sp>
      <p:sp>
        <p:nvSpPr>
          <p:cNvPr id="47" name="TextBox 46"/>
          <p:cNvSpPr txBox="1"/>
          <p:nvPr/>
        </p:nvSpPr>
        <p:spPr>
          <a:xfrm>
            <a:off x="381000" y="1524000"/>
            <a:ext cx="2667000" cy="2492990"/>
          </a:xfrm>
          <a:prstGeom prst="rect">
            <a:avLst/>
          </a:prstGeom>
          <a:noFill/>
        </p:spPr>
        <p:txBody>
          <a:bodyPr wrap="square" rtlCol="0">
            <a:spAutoFit/>
          </a:bodyPr>
          <a:lstStyle/>
          <a:p>
            <a:r>
              <a:rPr lang="en-US" sz="2600" dirty="0" smtClean="0"/>
              <a:t>In the two-layer architecture, a data warehouse </a:t>
            </a:r>
            <a:r>
              <a:rPr lang="en-US" sz="2600" dirty="0" smtClean="0">
                <a:solidFill>
                  <a:srgbClr val="0070C0"/>
                </a:solidFill>
              </a:rPr>
              <a:t>separates</a:t>
            </a:r>
            <a:r>
              <a:rPr lang="en-US" sz="2600" dirty="0" smtClean="0"/>
              <a:t> sources from analysis applications.</a:t>
            </a:r>
          </a:p>
        </p:txBody>
      </p:sp>
      <p:sp>
        <p:nvSpPr>
          <p:cNvPr id="46" name="Flowchart: Magnetic Disk 45"/>
          <p:cNvSpPr/>
          <p:nvPr/>
        </p:nvSpPr>
        <p:spPr>
          <a:xfrm>
            <a:off x="8077200" y="3703820"/>
            <a:ext cx="685800" cy="5633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Data mart</a:t>
            </a:r>
            <a:endParaRPr lang="en-US" sz="1400" dirty="0"/>
          </a:p>
        </p:txBody>
      </p:sp>
      <p:sp>
        <p:nvSpPr>
          <p:cNvPr id="48" name="Flowchart: Magnetic Disk 47"/>
          <p:cNvSpPr/>
          <p:nvPr/>
        </p:nvSpPr>
        <p:spPr>
          <a:xfrm>
            <a:off x="8077200" y="3200400"/>
            <a:ext cx="381000" cy="35102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9" name="TextBox 48"/>
          <p:cNvSpPr txBox="1"/>
          <p:nvPr/>
        </p:nvSpPr>
        <p:spPr>
          <a:xfrm>
            <a:off x="8001000" y="3242846"/>
            <a:ext cx="990600" cy="338554"/>
          </a:xfrm>
          <a:prstGeom prst="rect">
            <a:avLst/>
          </a:prstGeom>
          <a:noFill/>
        </p:spPr>
        <p:txBody>
          <a:bodyPr wrap="square" rtlCol="0">
            <a:spAutoFit/>
          </a:bodyPr>
          <a:lstStyle/>
          <a:p>
            <a:pPr algn="r"/>
            <a:r>
              <a:rPr lang="en-US" sz="1600" dirty="0" smtClean="0"/>
              <a:t>metadata</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Staging</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5</a:t>
            </a:fld>
            <a:endParaRPr lang="en-US"/>
          </a:p>
        </p:txBody>
      </p:sp>
      <p:sp>
        <p:nvSpPr>
          <p:cNvPr id="4" name="Content Placeholder 3"/>
          <p:cNvSpPr>
            <a:spLocks noGrp="1"/>
          </p:cNvSpPr>
          <p:nvPr>
            <p:ph sz="quarter" idx="1"/>
          </p:nvPr>
        </p:nvSpPr>
        <p:spPr/>
        <p:txBody>
          <a:bodyPr>
            <a:normAutofit/>
          </a:bodyPr>
          <a:lstStyle/>
          <a:p>
            <a:r>
              <a:rPr lang="en-US" sz="2400" dirty="0" smtClean="0"/>
              <a:t>A data warehouse system uses </a:t>
            </a:r>
            <a:r>
              <a:rPr lang="en-US" sz="2400" dirty="0" smtClean="0">
                <a:solidFill>
                  <a:srgbClr val="C00000"/>
                </a:solidFill>
              </a:rPr>
              <a:t>heterogeneous</a:t>
            </a:r>
            <a:r>
              <a:rPr lang="en-US" sz="2400" dirty="0" smtClean="0"/>
              <a:t> sources of data.</a:t>
            </a:r>
          </a:p>
          <a:p>
            <a:pPr lvl="1"/>
            <a:r>
              <a:rPr lang="en-US" sz="2000" dirty="0" smtClean="0"/>
              <a:t>Data from operational systems include relational databases and files (e.g. Excel spreadsheets, XML files)</a:t>
            </a:r>
          </a:p>
          <a:p>
            <a:pPr lvl="1"/>
            <a:r>
              <a:rPr lang="en-US" sz="2000" dirty="0" smtClean="0"/>
              <a:t>Data outside the corporate walls include the Web and other external data sources like reports and data sets</a:t>
            </a:r>
          </a:p>
          <a:p>
            <a:r>
              <a:rPr lang="en-US" sz="2400" dirty="0" smtClean="0"/>
              <a:t>Source data have </a:t>
            </a:r>
            <a:r>
              <a:rPr lang="en-US" sz="2400" dirty="0" smtClean="0">
                <a:solidFill>
                  <a:srgbClr val="C00000"/>
                </a:solidFill>
              </a:rPr>
              <a:t>inconsistencies</a:t>
            </a:r>
            <a:r>
              <a:rPr lang="en-US" sz="2400" dirty="0" smtClean="0"/>
              <a:t> and are in different data model and format!</a:t>
            </a:r>
          </a:p>
          <a:p>
            <a:r>
              <a:rPr lang="en-US" sz="2400" dirty="0" smtClean="0">
                <a:solidFill>
                  <a:srgbClr val="0070C0"/>
                </a:solidFill>
              </a:rPr>
              <a:t>ETL tools </a:t>
            </a:r>
            <a:r>
              <a:rPr lang="en-US" sz="2400" dirty="0" smtClean="0"/>
              <a:t>(Extraction, Transformation, and Loading) can merge heterogeneous schemata, extract, transform, cleanse, validate, filter and load source data into a data warehouse</a:t>
            </a:r>
          </a:p>
        </p:txBody>
      </p:sp>
      <p:sp>
        <p:nvSpPr>
          <p:cNvPr id="6" name="Flowchart: Magnetic Disk 5"/>
          <p:cNvSpPr/>
          <p:nvPr/>
        </p:nvSpPr>
        <p:spPr>
          <a:xfrm>
            <a:off x="6477000" y="5562600"/>
            <a:ext cx="1828800" cy="71578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warehouse</a:t>
            </a:r>
            <a:endParaRPr lang="en-US" dirty="0"/>
          </a:p>
        </p:txBody>
      </p:sp>
      <p:pic>
        <p:nvPicPr>
          <p:cNvPr id="5" name="Picture 2" descr="C:\Users\philip\Downloads\MC900356045.WMF"/>
          <p:cNvPicPr>
            <a:picLocks noChangeAspect="1" noChangeArrowheads="1"/>
          </p:cNvPicPr>
          <p:nvPr/>
        </p:nvPicPr>
        <p:blipFill>
          <a:blip r:embed="rId2" cstate="print"/>
          <a:srcRect/>
          <a:stretch>
            <a:fillRect/>
          </a:stretch>
        </p:blipFill>
        <p:spPr bwMode="auto">
          <a:xfrm>
            <a:off x="7010400" y="4896599"/>
            <a:ext cx="695325" cy="74220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4995B41A-9D18-48EF-B739-FD37193D25C0}" type="slidenum">
              <a:rPr lang="en-US" smtClean="0"/>
              <a:pPr/>
              <a:t>6</a:t>
            </a:fld>
            <a:endParaRPr lang="en-US"/>
          </a:p>
        </p:txBody>
      </p:sp>
      <p:sp>
        <p:nvSpPr>
          <p:cNvPr id="4" name="Content Placeholder 3"/>
          <p:cNvSpPr>
            <a:spLocks noGrp="1"/>
          </p:cNvSpPr>
          <p:nvPr>
            <p:ph sz="quarter" idx="1"/>
          </p:nvPr>
        </p:nvSpPr>
        <p:spPr/>
        <p:txBody>
          <a:bodyPr/>
          <a:lstStyle/>
          <a:p>
            <a:pPr marL="274320" lvl="1">
              <a:spcBef>
                <a:spcPts val="600"/>
              </a:spcBef>
              <a:buClr>
                <a:schemeClr val="accent1"/>
              </a:buClr>
            </a:pPr>
            <a:r>
              <a:rPr lang="en-US" sz="2600" dirty="0" smtClean="0"/>
              <a:t>We're </a:t>
            </a:r>
            <a:r>
              <a:rPr lang="en-US" sz="2600" dirty="0" smtClean="0">
                <a:solidFill>
                  <a:srgbClr val="FF0000"/>
                </a:solidFill>
              </a:rPr>
              <a:t>duplicating</a:t>
            </a:r>
            <a:r>
              <a:rPr lang="en-US" sz="2600" dirty="0" smtClean="0"/>
              <a:t> data from operational databases in the data warehouse…</a:t>
            </a:r>
          </a:p>
          <a:p>
            <a:r>
              <a:rPr lang="en-US" dirty="0" smtClean="0"/>
              <a:t>Why don't we run data analysis directly on operational data?</a:t>
            </a:r>
          </a:p>
          <a:p>
            <a:pPr lvl="1"/>
            <a:endParaRPr lang="en-US" dirty="0" smtClean="0"/>
          </a:p>
          <a:p>
            <a:r>
              <a:rPr lang="en-US" dirty="0" smtClean="0"/>
              <a:t>Even if the operational databases are integrated and consistent, there are several benefits to separate data warehouse from operational databases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the Two-Layer Architecture (1)</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7</a:t>
            </a:fld>
            <a:endParaRPr lang="en-US" dirty="0"/>
          </a:p>
        </p:txBody>
      </p:sp>
      <p:sp>
        <p:nvSpPr>
          <p:cNvPr id="4" name="Content Placeholder 3"/>
          <p:cNvSpPr>
            <a:spLocks noGrp="1"/>
          </p:cNvSpPr>
          <p:nvPr>
            <p:ph sz="quarter" idx="1"/>
          </p:nvPr>
        </p:nvSpPr>
        <p:spPr>
          <a:xfrm>
            <a:off x="457200" y="1219200"/>
            <a:ext cx="8077200" cy="5257800"/>
          </a:xfrm>
        </p:spPr>
        <p:txBody>
          <a:bodyPr>
            <a:normAutofit fontScale="92500" lnSpcReduction="10000"/>
          </a:bodyPr>
          <a:lstStyle/>
          <a:p>
            <a:r>
              <a:rPr lang="en-US" b="1" dirty="0" smtClean="0"/>
              <a:t>Availability</a:t>
            </a:r>
            <a:r>
              <a:rPr lang="en-US" dirty="0" smtClean="0"/>
              <a:t>: </a:t>
            </a:r>
          </a:p>
          <a:p>
            <a:pPr lvl="1"/>
            <a:r>
              <a:rPr lang="en-US" dirty="0" smtClean="0"/>
              <a:t>Good quality information is always available, even when access to sources is denied</a:t>
            </a:r>
          </a:p>
          <a:p>
            <a:pPr lvl="1"/>
            <a:r>
              <a:rPr lang="en-US" sz="2400" dirty="0"/>
              <a:t>Processing </a:t>
            </a:r>
            <a:r>
              <a:rPr lang="en-US" sz="2400" dirty="0" smtClean="0"/>
              <a:t>analysis </a:t>
            </a:r>
            <a:r>
              <a:rPr lang="en-US" sz="2400" dirty="0"/>
              <a:t>queries do not affect the management of transactions, the reliability of which is vital for enterprises to work properly at an operational level</a:t>
            </a:r>
            <a:r>
              <a:rPr lang="en-US" sz="2400" dirty="0" smtClean="0"/>
              <a:t>.</a:t>
            </a:r>
            <a:endParaRPr lang="en-US" dirty="0" smtClean="0"/>
          </a:p>
          <a:p>
            <a:endParaRPr lang="en-US" dirty="0" smtClean="0"/>
          </a:p>
          <a:p>
            <a:r>
              <a:rPr lang="en-US" b="1" dirty="0" smtClean="0"/>
              <a:t>Difference in data model</a:t>
            </a:r>
            <a:r>
              <a:rPr lang="en-US" dirty="0" smtClean="0"/>
              <a:t>:</a:t>
            </a:r>
          </a:p>
          <a:p>
            <a:pPr lvl="1"/>
            <a:r>
              <a:rPr lang="en-US" dirty="0" smtClean="0"/>
              <a:t>DWs are logically structured according to the </a:t>
            </a:r>
            <a:r>
              <a:rPr lang="en-US" dirty="0" smtClean="0">
                <a:solidFill>
                  <a:srgbClr val="C00000"/>
                </a:solidFill>
              </a:rPr>
              <a:t>multidimensional</a:t>
            </a:r>
            <a:r>
              <a:rPr lang="en-US" dirty="0" smtClean="0"/>
              <a:t> model, while operational sources are generally based on </a:t>
            </a:r>
            <a:r>
              <a:rPr lang="en-US" dirty="0" smtClean="0">
                <a:solidFill>
                  <a:srgbClr val="C00000"/>
                </a:solidFill>
              </a:rPr>
              <a:t>relational</a:t>
            </a:r>
            <a:r>
              <a:rPr lang="en-US" dirty="0" smtClean="0"/>
              <a:t> or semi-structured models.</a:t>
            </a:r>
          </a:p>
          <a:p>
            <a:pPr lvl="1"/>
            <a:r>
              <a:rPr lang="en-US" dirty="0" smtClean="0"/>
              <a:t>A mismatch in terms of time and granularity occurs between OLTP systems and OLAP systems: OLTP manages </a:t>
            </a:r>
            <a:r>
              <a:rPr lang="en-US" dirty="0" smtClean="0">
                <a:solidFill>
                  <a:srgbClr val="0070C0"/>
                </a:solidFill>
              </a:rPr>
              <a:t>current</a:t>
            </a:r>
            <a:r>
              <a:rPr lang="en-US" dirty="0" smtClean="0"/>
              <a:t> data at a maximum level of </a:t>
            </a:r>
            <a:r>
              <a:rPr lang="en-US" dirty="0" smtClean="0">
                <a:solidFill>
                  <a:srgbClr val="00B050"/>
                </a:solidFill>
              </a:rPr>
              <a:t>detail</a:t>
            </a:r>
            <a:r>
              <a:rPr lang="en-US" dirty="0" smtClean="0"/>
              <a:t>, whereas OLAP manages </a:t>
            </a:r>
            <a:r>
              <a:rPr lang="en-US" dirty="0" smtClean="0">
                <a:solidFill>
                  <a:srgbClr val="0070C0"/>
                </a:solidFill>
              </a:rPr>
              <a:t>historical</a:t>
            </a:r>
            <a:r>
              <a:rPr lang="en-US" dirty="0" smtClean="0"/>
              <a:t> and </a:t>
            </a:r>
            <a:r>
              <a:rPr lang="en-US" dirty="0" smtClean="0">
                <a:solidFill>
                  <a:srgbClr val="00B050"/>
                </a:solidFill>
              </a:rPr>
              <a:t>summarized</a:t>
            </a:r>
            <a:r>
              <a:rPr lang="en-US" dirty="0" smtClean="0"/>
              <a:t>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the Two-Layer Architecture (2)</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8</a:t>
            </a:fld>
            <a:endParaRPr lang="en-US" dirty="0"/>
          </a:p>
        </p:txBody>
      </p:sp>
      <p:sp>
        <p:nvSpPr>
          <p:cNvPr id="4" name="Content Placeholder 3"/>
          <p:cNvSpPr>
            <a:spLocks noGrp="1"/>
          </p:cNvSpPr>
          <p:nvPr>
            <p:ph sz="quarter" idx="1"/>
          </p:nvPr>
        </p:nvSpPr>
        <p:spPr>
          <a:xfrm>
            <a:off x="457200" y="1219200"/>
            <a:ext cx="8153400" cy="2743200"/>
          </a:xfrm>
        </p:spPr>
        <p:txBody>
          <a:bodyPr>
            <a:normAutofit/>
          </a:bodyPr>
          <a:lstStyle/>
          <a:p>
            <a:r>
              <a:rPr lang="en-US" sz="2400" b="1" dirty="0" smtClean="0"/>
              <a:t>Difference in performance optimization</a:t>
            </a:r>
            <a:r>
              <a:rPr lang="en-US" sz="2400" dirty="0" smtClean="0"/>
              <a:t>:</a:t>
            </a:r>
          </a:p>
          <a:p>
            <a:pPr lvl="1"/>
            <a:r>
              <a:rPr lang="en-US" sz="2100" dirty="0" smtClean="0"/>
              <a:t>Data warehouses can use specific design solutions aimed at performance optimization of analysis and report applications.</a:t>
            </a:r>
            <a:endParaRPr lang="en-US" sz="2100" dirty="0"/>
          </a:p>
        </p:txBody>
      </p:sp>
      <p:graphicFrame>
        <p:nvGraphicFramePr>
          <p:cNvPr id="5" name="Content Placeholder 4"/>
          <p:cNvGraphicFramePr>
            <a:graphicFrameLocks/>
          </p:cNvGraphicFramePr>
          <p:nvPr>
            <p:extLst>
              <p:ext uri="{D42A27DB-BD31-4B8C-83A1-F6EECF244321}">
                <p14:modId xmlns="" xmlns:p14="http://schemas.microsoft.com/office/powerpoint/2010/main" val="3173006483"/>
              </p:ext>
            </p:extLst>
          </p:nvPr>
        </p:nvGraphicFramePr>
        <p:xfrm>
          <a:off x="457200" y="3200400"/>
          <a:ext cx="8229600" cy="2194560"/>
        </p:xfrm>
        <a:graphic>
          <a:graphicData uri="http://schemas.openxmlformats.org/drawingml/2006/table">
            <a:tbl>
              <a:tblPr firstRow="1" bandRow="1">
                <a:tableStyleId>{912C8C85-51F0-491E-9774-3900AFEF0FD7}</a:tableStyleId>
              </a:tblPr>
              <a:tblGrid>
                <a:gridCol w="1905000"/>
                <a:gridCol w="3048000"/>
                <a:gridCol w="3276600"/>
              </a:tblGrid>
              <a:tr h="321166">
                <a:tc>
                  <a:txBody>
                    <a:bodyPr/>
                    <a:lstStyle/>
                    <a:p>
                      <a:endParaRPr lang="en-US" dirty="0"/>
                    </a:p>
                  </a:txBody>
                  <a:tcPr/>
                </a:tc>
                <a:tc>
                  <a:txBody>
                    <a:bodyPr/>
                    <a:lstStyle/>
                    <a:p>
                      <a:r>
                        <a:rPr lang="en-US" dirty="0" smtClean="0"/>
                        <a:t>Operational databases</a:t>
                      </a:r>
                      <a:endParaRPr lang="en-US" dirty="0"/>
                    </a:p>
                  </a:txBody>
                  <a:tcPr/>
                </a:tc>
                <a:tc>
                  <a:txBody>
                    <a:bodyPr/>
                    <a:lstStyle/>
                    <a:p>
                      <a:r>
                        <a:rPr lang="en-US" dirty="0" smtClean="0"/>
                        <a:t>Data warehouses</a:t>
                      </a:r>
                      <a:endParaRPr lang="en-US" dirty="0"/>
                    </a:p>
                  </a:txBody>
                  <a:tcPr/>
                </a:tc>
              </a:tr>
              <a:tr h="791917">
                <a:tc>
                  <a:txBody>
                    <a:bodyPr/>
                    <a:lstStyle/>
                    <a:p>
                      <a:r>
                        <a:rPr lang="en-US" dirty="0" smtClean="0"/>
                        <a:t>Concurrency control and recovery</a:t>
                      </a:r>
                      <a:endParaRPr lang="en-US" dirty="0"/>
                    </a:p>
                  </a:txBody>
                  <a:tcPr/>
                </a:tc>
                <a:tc>
                  <a:txBody>
                    <a:bodyPr/>
                    <a:lstStyle/>
                    <a:p>
                      <a:r>
                        <a:rPr lang="en-US" dirty="0" smtClean="0"/>
                        <a:t>Required to ensure the consistency and robustness of transactions</a:t>
                      </a:r>
                      <a:endParaRPr lang="en-US" dirty="0"/>
                    </a:p>
                  </a:txBody>
                  <a:tcPr/>
                </a:tc>
                <a:tc>
                  <a:txBody>
                    <a:bodyPr/>
                    <a:lstStyle/>
                    <a:p>
                      <a:r>
                        <a:rPr lang="en-US" dirty="0" smtClean="0"/>
                        <a:t>Not required.</a:t>
                      </a:r>
                      <a:r>
                        <a:rPr lang="en-US" baseline="0" dirty="0" smtClean="0"/>
                        <a:t> OLAP uses mainly r</a:t>
                      </a:r>
                      <a:r>
                        <a:rPr lang="en-US" dirty="0" smtClean="0"/>
                        <a:t>ead-only access</a:t>
                      </a:r>
                      <a:endParaRPr lang="en-US" dirty="0"/>
                    </a:p>
                  </a:txBody>
                  <a:tcPr/>
                </a:tc>
              </a:tr>
              <a:tr h="791917">
                <a:tc>
                  <a:txBody>
                    <a:bodyPr/>
                    <a:lstStyle/>
                    <a:p>
                      <a:r>
                        <a:rPr lang="en-US" dirty="0" smtClean="0"/>
                        <a:t>Access methods</a:t>
                      </a:r>
                      <a:endParaRPr lang="en-US" dirty="0"/>
                    </a:p>
                  </a:txBody>
                  <a:tcPr/>
                </a:tc>
                <a:tc>
                  <a:txBody>
                    <a:bodyPr/>
                    <a:lstStyle/>
                    <a:p>
                      <a:r>
                        <a:rPr lang="en-US" dirty="0" smtClean="0"/>
                        <a:t>Typical</a:t>
                      </a:r>
                      <a:r>
                        <a:rPr lang="en-US" baseline="0" dirty="0" smtClean="0"/>
                        <a:t> SQL queries need to join several tables</a:t>
                      </a:r>
                      <a:endParaRPr lang="en-US" dirty="0"/>
                    </a:p>
                  </a:txBody>
                  <a:tcPr/>
                </a:tc>
                <a:tc>
                  <a:txBody>
                    <a:bodyPr/>
                    <a:lstStyle/>
                    <a:p>
                      <a:r>
                        <a:rPr lang="en-US" dirty="0" smtClean="0"/>
                        <a:t>OLAP queries involve</a:t>
                      </a:r>
                      <a:r>
                        <a:rPr lang="en-US" baseline="0" dirty="0" smtClean="0"/>
                        <a:t> </a:t>
                      </a:r>
                      <a:r>
                        <a:rPr lang="en-US" dirty="0" smtClean="0"/>
                        <a:t>computation of large groups of data at summarized levels.</a:t>
                      </a:r>
                      <a:r>
                        <a:rPr lang="en-US" baseline="0" dirty="0" smtClean="0"/>
                        <a:t> </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Data Warehouse Layer</a:t>
            </a:r>
            <a:endParaRPr lang="en-US" dirty="0"/>
          </a:p>
        </p:txBody>
      </p:sp>
      <p:sp>
        <p:nvSpPr>
          <p:cNvPr id="3" name="Content Placeholder 2"/>
          <p:cNvSpPr>
            <a:spLocks noGrp="1"/>
          </p:cNvSpPr>
          <p:nvPr>
            <p:ph sz="quarter" idx="1"/>
          </p:nvPr>
        </p:nvSpPr>
        <p:spPr>
          <a:xfrm>
            <a:off x="457200" y="1219200"/>
            <a:ext cx="8229600" cy="3962400"/>
          </a:xfrm>
        </p:spPr>
        <p:txBody>
          <a:bodyPr>
            <a:normAutofit/>
          </a:bodyPr>
          <a:lstStyle/>
          <a:p>
            <a:r>
              <a:rPr lang="en-US" sz="2000" dirty="0" smtClean="0"/>
              <a:t>Information is stored at one logically centralized single repository called </a:t>
            </a:r>
            <a:r>
              <a:rPr lang="en-US" sz="2000" dirty="0" smtClean="0">
                <a:solidFill>
                  <a:srgbClr val="0070C0"/>
                </a:solidFill>
              </a:rPr>
              <a:t>data warehouse</a:t>
            </a:r>
            <a:r>
              <a:rPr lang="en-US" sz="2000" dirty="0" smtClean="0"/>
              <a:t>.</a:t>
            </a:r>
          </a:p>
          <a:p>
            <a:r>
              <a:rPr lang="en-US" sz="2000" dirty="0" smtClean="0"/>
              <a:t>The data warehouse for an enterprise is usually complex and huge</a:t>
            </a:r>
          </a:p>
          <a:p>
            <a:pPr lvl="1"/>
            <a:r>
              <a:rPr lang="en-US" sz="2000" dirty="0" smtClean="0"/>
              <a:t>Too complex to build in one step</a:t>
            </a:r>
          </a:p>
          <a:p>
            <a:pPr lvl="1"/>
            <a:r>
              <a:rPr lang="en-US" sz="2000" dirty="0" smtClean="0"/>
              <a:t>Not all information are necessary for a certain analysis task</a:t>
            </a:r>
          </a:p>
          <a:p>
            <a:r>
              <a:rPr lang="en-US" sz="2000" dirty="0" smtClean="0"/>
              <a:t>A </a:t>
            </a:r>
            <a:r>
              <a:rPr lang="en-US" sz="2000" dirty="0" smtClean="0">
                <a:solidFill>
                  <a:srgbClr val="0070C0"/>
                </a:solidFill>
              </a:rPr>
              <a:t>data mart </a:t>
            </a:r>
            <a:r>
              <a:rPr lang="en-US" sz="2000" dirty="0" smtClean="0"/>
              <a:t>is a subset or an aggregation of the data stored to a primary data warehouse. It includes a set of information pieces relevant to a specific business area, corporate department, or category of users.</a:t>
            </a:r>
          </a:p>
          <a:p>
            <a:r>
              <a:rPr lang="en-US" sz="2000" dirty="0" smtClean="0"/>
              <a:t>A </a:t>
            </a:r>
            <a:r>
              <a:rPr lang="en-US" sz="2000" dirty="0" smtClean="0">
                <a:solidFill>
                  <a:srgbClr val="0070C0"/>
                </a:solidFill>
              </a:rPr>
              <a:t>metadata</a:t>
            </a:r>
            <a:r>
              <a:rPr lang="en-US" sz="2000" dirty="0" smtClean="0"/>
              <a:t> repository keeps metadata. These metadata specifies data sources, transformation processes, population policies, logical and physical schemata, and user profiles.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9</a:t>
            </a:fld>
            <a:endParaRPr lang="en-US" dirty="0"/>
          </a:p>
        </p:txBody>
      </p:sp>
      <p:sp>
        <p:nvSpPr>
          <p:cNvPr id="5" name="Flowchart: Magnetic Disk 4"/>
          <p:cNvSpPr/>
          <p:nvPr/>
        </p:nvSpPr>
        <p:spPr>
          <a:xfrm>
            <a:off x="6019800" y="4724400"/>
            <a:ext cx="1828800" cy="53340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warehouse</a:t>
            </a:r>
            <a:endParaRPr lang="en-US" dirty="0"/>
          </a:p>
        </p:txBody>
      </p:sp>
      <p:sp>
        <p:nvSpPr>
          <p:cNvPr id="6" name="Flowchart: Magnetic Disk 5"/>
          <p:cNvSpPr/>
          <p:nvPr/>
        </p:nvSpPr>
        <p:spPr>
          <a:xfrm>
            <a:off x="5715000" y="5574268"/>
            <a:ext cx="838200" cy="50342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800"/>
              </a:lnSpc>
            </a:pPr>
            <a:r>
              <a:rPr lang="en-US" dirty="0" smtClean="0"/>
              <a:t>Data mart</a:t>
            </a:r>
            <a:endParaRPr lang="en-US" dirty="0"/>
          </a:p>
        </p:txBody>
      </p:sp>
      <p:sp>
        <p:nvSpPr>
          <p:cNvPr id="7" name="Right Arrow 6"/>
          <p:cNvSpPr/>
          <p:nvPr/>
        </p:nvSpPr>
        <p:spPr>
          <a:xfrm rot="5400000">
            <a:off x="6164605" y="5414273"/>
            <a:ext cx="316751" cy="15563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Flowchart: Magnetic Disk 7"/>
          <p:cNvSpPr/>
          <p:nvPr/>
        </p:nvSpPr>
        <p:spPr>
          <a:xfrm>
            <a:off x="7315200" y="5696688"/>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TextBox 8"/>
          <p:cNvSpPr txBox="1"/>
          <p:nvPr/>
        </p:nvSpPr>
        <p:spPr>
          <a:xfrm>
            <a:off x="7239000" y="5879068"/>
            <a:ext cx="1143000" cy="369332"/>
          </a:xfrm>
          <a:prstGeom prst="rect">
            <a:avLst/>
          </a:prstGeom>
          <a:noFill/>
        </p:spPr>
        <p:txBody>
          <a:bodyPr wrap="square" rtlCol="0">
            <a:spAutoFit/>
          </a:bodyPr>
          <a:lstStyle/>
          <a:p>
            <a:pPr algn="r"/>
            <a:r>
              <a:rPr lang="en-US" dirty="0" smtClean="0"/>
              <a:t>metadata</a:t>
            </a:r>
            <a:endParaRPr lang="en-US" dirty="0"/>
          </a:p>
        </p:txBody>
      </p:sp>
      <p:cxnSp>
        <p:nvCxnSpPr>
          <p:cNvPr id="10" name="Straight Arrow Connector 9"/>
          <p:cNvCxnSpPr/>
          <p:nvPr/>
        </p:nvCxnSpPr>
        <p:spPr>
          <a:xfrm>
            <a:off x="7391400" y="5345668"/>
            <a:ext cx="152400" cy="304800"/>
          </a:xfrm>
          <a:prstGeom prst="straightConnector1">
            <a:avLst/>
          </a:prstGeom>
          <a:ln w="22225">
            <a:solidFill>
              <a:srgbClr val="0070C0"/>
            </a:solidFill>
            <a:headEnd type="triangle"/>
            <a:tailEnd type="triangle"/>
          </a:ln>
          <a:effectLst/>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1077</TotalTime>
  <Words>2070</Words>
  <Application>Microsoft Office PowerPoint</Application>
  <PresentationFormat>On-screen Show (4:3)</PresentationFormat>
  <Paragraphs>331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Origin</vt:lpstr>
      <vt:lpstr>Architecture and Design Methodology</vt:lpstr>
      <vt:lpstr>Outline</vt:lpstr>
      <vt:lpstr>Part A. Architecture</vt:lpstr>
      <vt:lpstr>Two-Layer Architecture</vt:lpstr>
      <vt:lpstr>Data Staging</vt:lpstr>
      <vt:lpstr>Slide 6</vt:lpstr>
      <vt:lpstr>Benefits of the Two-Layer Architecture (1)</vt:lpstr>
      <vt:lpstr>Benefits of the Two-Layer Architecture (2)</vt:lpstr>
      <vt:lpstr>Inside the Data Warehouse Layer</vt:lpstr>
      <vt:lpstr>Approaches to Structure DW</vt:lpstr>
      <vt:lpstr>Hub-and-Spoke Architecture</vt:lpstr>
      <vt:lpstr>Bus Architecture</vt:lpstr>
      <vt:lpstr>Hybrid approach</vt:lpstr>
      <vt:lpstr>Review questions</vt:lpstr>
      <vt:lpstr>Part B. Design Methodology</vt:lpstr>
      <vt:lpstr>Data Mart Design</vt:lpstr>
      <vt:lpstr>Defining and populating the reconciled layer</vt:lpstr>
      <vt:lpstr>Analysis and Reconciliation</vt:lpstr>
      <vt:lpstr>Cleansing</vt:lpstr>
      <vt:lpstr>Transformation</vt:lpstr>
      <vt:lpstr>Exercise</vt:lpstr>
      <vt:lpstr>Partial solution</vt:lpstr>
      <vt:lpstr>Staging Design</vt:lpstr>
      <vt:lpstr>Design Methodology of Data Mart</vt:lpstr>
      <vt:lpstr>Design Methodology</vt:lpstr>
      <vt:lpstr>Slide 26</vt:lpstr>
      <vt:lpstr>Review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and Design Methodology</dc:title>
  <dc:subject>Chap 2</dc:subject>
  <dc:creator>Philip Lei</dc:creator>
  <dc:description>comp323 Data Warehousing and data mining
updated Jan 2013</dc:description>
  <cp:lastModifiedBy>Philip</cp:lastModifiedBy>
  <cp:revision>125</cp:revision>
  <dcterms:created xsi:type="dcterms:W3CDTF">2011-12-29T04:48:02Z</dcterms:created>
  <dcterms:modified xsi:type="dcterms:W3CDTF">2014-03-06T04:45:48Z</dcterms:modified>
</cp:coreProperties>
</file>