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8"/>
  </p:notesMasterIdLst>
  <p:handoutMasterIdLst>
    <p:handoutMasterId r:id="rId19"/>
  </p:handoutMasterIdLst>
  <p:sldIdLst>
    <p:sldId id="256" r:id="rId2"/>
    <p:sldId id="257" r:id="rId3"/>
    <p:sldId id="413" r:id="rId4"/>
    <p:sldId id="415" r:id="rId5"/>
    <p:sldId id="417" r:id="rId6"/>
    <p:sldId id="416" r:id="rId7"/>
    <p:sldId id="418" r:id="rId8"/>
    <p:sldId id="419" r:id="rId9"/>
    <p:sldId id="420" r:id="rId10"/>
    <p:sldId id="421" r:id="rId11"/>
    <p:sldId id="423" r:id="rId12"/>
    <p:sldId id="422" r:id="rId13"/>
    <p:sldId id="424" r:id="rId14"/>
    <p:sldId id="425" r:id="rId15"/>
    <p:sldId id="428" r:id="rId16"/>
    <p:sldId id="426" r:id="rId17"/>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42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77137" cy="511176"/>
          </a:xfrm>
          <a:prstGeom prst="rect">
            <a:avLst/>
          </a:prstGeom>
        </p:spPr>
        <p:txBody>
          <a:bodyPr vert="horz" lIns="91434" tIns="45717" rIns="91434" bIns="45717" rtlCol="0"/>
          <a:lstStyle>
            <a:lvl1pPr algn="l">
              <a:defRPr sz="1200"/>
            </a:lvl1pPr>
          </a:lstStyle>
          <a:p>
            <a:endParaRPr lang="en-US"/>
          </a:p>
        </p:txBody>
      </p:sp>
      <p:sp>
        <p:nvSpPr>
          <p:cNvPr id="3" name="Date Placeholder 2"/>
          <p:cNvSpPr>
            <a:spLocks noGrp="1"/>
          </p:cNvSpPr>
          <p:nvPr>
            <p:ph type="dt" sz="quarter" idx="1"/>
          </p:nvPr>
        </p:nvSpPr>
        <p:spPr>
          <a:xfrm>
            <a:off x="4020507" y="2"/>
            <a:ext cx="3077137" cy="511176"/>
          </a:xfrm>
          <a:prstGeom prst="rect">
            <a:avLst/>
          </a:prstGeom>
        </p:spPr>
        <p:txBody>
          <a:bodyPr vert="horz" lIns="91434" tIns="45717" rIns="91434" bIns="45717" rtlCol="0"/>
          <a:lstStyle>
            <a:lvl1pPr algn="r">
              <a:defRPr sz="1200"/>
            </a:lvl1pPr>
          </a:lstStyle>
          <a:p>
            <a:fld id="{7D8FD6A7-1FBA-452D-817A-118CEEE15A7F}" type="datetimeFigureOut">
              <a:rPr lang="en-US" smtClean="0"/>
              <a:pPr/>
              <a:t>3/6/2014</a:t>
            </a:fld>
            <a:endParaRPr lang="en-US"/>
          </a:p>
        </p:txBody>
      </p:sp>
      <p:sp>
        <p:nvSpPr>
          <p:cNvPr id="4" name="Footer Placeholder 3"/>
          <p:cNvSpPr>
            <a:spLocks noGrp="1"/>
          </p:cNvSpPr>
          <p:nvPr>
            <p:ph type="ftr" sz="quarter" idx="2"/>
          </p:nvPr>
        </p:nvSpPr>
        <p:spPr>
          <a:xfrm>
            <a:off x="0" y="9710683"/>
            <a:ext cx="3077137" cy="511176"/>
          </a:xfrm>
          <a:prstGeom prst="rect">
            <a:avLst/>
          </a:prstGeom>
        </p:spPr>
        <p:txBody>
          <a:bodyPr vert="horz" lIns="91434" tIns="45717" rIns="91434" bIns="45717" rtlCol="0" anchor="b"/>
          <a:lstStyle>
            <a:lvl1pPr algn="l">
              <a:defRPr sz="1200"/>
            </a:lvl1pPr>
          </a:lstStyle>
          <a:p>
            <a:endParaRPr lang="en-US"/>
          </a:p>
        </p:txBody>
      </p:sp>
      <p:sp>
        <p:nvSpPr>
          <p:cNvPr id="5" name="Slide Number Placeholder 4"/>
          <p:cNvSpPr>
            <a:spLocks noGrp="1"/>
          </p:cNvSpPr>
          <p:nvPr>
            <p:ph type="sldNum" sz="quarter" idx="3"/>
          </p:nvPr>
        </p:nvSpPr>
        <p:spPr>
          <a:xfrm>
            <a:off x="4020507" y="9710683"/>
            <a:ext cx="3077137" cy="511176"/>
          </a:xfrm>
          <a:prstGeom prst="rect">
            <a:avLst/>
          </a:prstGeom>
        </p:spPr>
        <p:txBody>
          <a:bodyPr vert="horz" lIns="91434" tIns="45717" rIns="91434" bIns="45717" rtlCol="0" anchor="b"/>
          <a:lstStyle>
            <a:lvl1pPr algn="r">
              <a:defRPr sz="1200"/>
            </a:lvl1pPr>
          </a:lstStyle>
          <a:p>
            <a:fld id="{8808D381-2BAB-4BEF-B022-2DD6A21CA73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76363" cy="511176"/>
          </a:xfrm>
          <a:prstGeom prst="rect">
            <a:avLst/>
          </a:prstGeom>
        </p:spPr>
        <p:txBody>
          <a:bodyPr vert="horz" lIns="91434" tIns="45717" rIns="91434" bIns="45717" rtlCol="0"/>
          <a:lstStyle>
            <a:lvl1pPr algn="l">
              <a:defRPr sz="1200"/>
            </a:lvl1pPr>
          </a:lstStyle>
          <a:p>
            <a:endParaRPr lang="en-US"/>
          </a:p>
        </p:txBody>
      </p:sp>
      <p:sp>
        <p:nvSpPr>
          <p:cNvPr id="3" name="Date Placeholder 2"/>
          <p:cNvSpPr>
            <a:spLocks noGrp="1"/>
          </p:cNvSpPr>
          <p:nvPr>
            <p:ph type="dt" idx="1"/>
          </p:nvPr>
        </p:nvSpPr>
        <p:spPr>
          <a:xfrm>
            <a:off x="4021297" y="2"/>
            <a:ext cx="3076363" cy="511176"/>
          </a:xfrm>
          <a:prstGeom prst="rect">
            <a:avLst/>
          </a:prstGeom>
        </p:spPr>
        <p:txBody>
          <a:bodyPr vert="horz" lIns="91434" tIns="45717" rIns="91434" bIns="45717" rtlCol="0"/>
          <a:lstStyle>
            <a:lvl1pPr algn="r">
              <a:defRPr sz="1200"/>
            </a:lvl1pPr>
          </a:lstStyle>
          <a:p>
            <a:fld id="{2C4355A5-9228-44B2-AFBF-0E07919E6AD4}" type="datetimeFigureOut">
              <a:rPr lang="en-US" smtClean="0"/>
              <a:pPr/>
              <a:t>3/6/2014</a:t>
            </a:fld>
            <a:endParaRPr lang="en-US"/>
          </a:p>
        </p:txBody>
      </p:sp>
      <p:sp>
        <p:nvSpPr>
          <p:cNvPr id="4" name="Slide Image Placeholder 3"/>
          <p:cNvSpPr>
            <a:spLocks noGrp="1" noRot="1" noChangeAspect="1"/>
          </p:cNvSpPr>
          <p:nvPr>
            <p:ph type="sldImg" idx="2"/>
          </p:nvPr>
        </p:nvSpPr>
        <p:spPr>
          <a:xfrm>
            <a:off x="995363" y="768350"/>
            <a:ext cx="5108575" cy="3832225"/>
          </a:xfrm>
          <a:prstGeom prst="rect">
            <a:avLst/>
          </a:prstGeom>
          <a:noFill/>
          <a:ln w="12700">
            <a:solidFill>
              <a:prstClr val="black"/>
            </a:solidFill>
          </a:ln>
        </p:spPr>
        <p:txBody>
          <a:bodyPr vert="horz" lIns="91434" tIns="45717" rIns="91434" bIns="45717" rtlCol="0" anchor="ctr"/>
          <a:lstStyle/>
          <a:p>
            <a:endParaRPr lang="en-US"/>
          </a:p>
        </p:txBody>
      </p:sp>
      <p:sp>
        <p:nvSpPr>
          <p:cNvPr id="5" name="Notes Placeholder 4"/>
          <p:cNvSpPr>
            <a:spLocks noGrp="1"/>
          </p:cNvSpPr>
          <p:nvPr>
            <p:ph type="body" sz="quarter" idx="3"/>
          </p:nvPr>
        </p:nvSpPr>
        <p:spPr>
          <a:xfrm>
            <a:off x="709931" y="4856165"/>
            <a:ext cx="5679440" cy="4600576"/>
          </a:xfrm>
          <a:prstGeom prst="rect">
            <a:avLst/>
          </a:prstGeom>
        </p:spPr>
        <p:txBody>
          <a:bodyPr vert="horz" lIns="91434" tIns="45717" rIns="91434" bIns="457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710553"/>
            <a:ext cx="3076363" cy="511176"/>
          </a:xfrm>
          <a:prstGeom prst="rect">
            <a:avLst/>
          </a:prstGeom>
        </p:spPr>
        <p:txBody>
          <a:bodyPr vert="horz" lIns="91434" tIns="45717" rIns="91434" bIns="45717" rtlCol="0" anchor="b"/>
          <a:lstStyle>
            <a:lvl1pPr algn="l">
              <a:defRPr sz="1200"/>
            </a:lvl1pPr>
          </a:lstStyle>
          <a:p>
            <a:endParaRPr lang="en-US"/>
          </a:p>
        </p:txBody>
      </p:sp>
      <p:sp>
        <p:nvSpPr>
          <p:cNvPr id="7" name="Slide Number Placeholder 6"/>
          <p:cNvSpPr>
            <a:spLocks noGrp="1"/>
          </p:cNvSpPr>
          <p:nvPr>
            <p:ph type="sldNum" sz="quarter" idx="5"/>
          </p:nvPr>
        </p:nvSpPr>
        <p:spPr>
          <a:xfrm>
            <a:off x="4021297" y="9710553"/>
            <a:ext cx="3076363" cy="511176"/>
          </a:xfrm>
          <a:prstGeom prst="rect">
            <a:avLst/>
          </a:prstGeom>
        </p:spPr>
        <p:txBody>
          <a:bodyPr vert="horz" lIns="91434" tIns="45717" rIns="91434" bIns="45717" rtlCol="0" anchor="b"/>
          <a:lstStyle>
            <a:lvl1pPr algn="r">
              <a:defRPr sz="1200"/>
            </a:lvl1pPr>
          </a:lstStyle>
          <a:p>
            <a:fld id="{6236D1D3-581E-48A9-A32A-A96E56E660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 Chap 1 in </a:t>
            </a:r>
            <a:r>
              <a:rPr lang="en-US" dirty="0" err="1" smtClean="0"/>
              <a:t>Rizzi</a:t>
            </a:r>
            <a:r>
              <a:rPr lang="en-US" dirty="0" smtClean="0"/>
              <a:t>,</a:t>
            </a:r>
            <a:r>
              <a:rPr lang="en-US" baseline="0" dirty="0" smtClean="0"/>
              <a:t> Chap </a:t>
            </a:r>
            <a:r>
              <a:rPr lang="en-US" baseline="0" smtClean="0"/>
              <a:t>15 in </a:t>
            </a:r>
            <a:r>
              <a:rPr lang="en-US" baseline="0" dirty="0" err="1" smtClean="0"/>
              <a:t>Ponniah</a:t>
            </a:r>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9905FDE-00D9-451F-8886-7069388B25B8}" type="datetime1">
              <a:rPr lang="en-US" smtClean="0"/>
              <a:pPr/>
              <a:t>3/6/2014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995B41A-9D18-48EF-B739-FD37193D25C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44ACE3-AFF3-4A3C-A1C7-13514CD011BB}" type="datetime1">
              <a:rPr lang="en-US" smtClean="0"/>
              <a:pPr/>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28F6A3-988E-488B-8513-879B7A161D61}" type="datetime1">
              <a:rPr lang="en-US" smtClean="0"/>
              <a:pPr/>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FDB1428-3A8C-4C2D-9E3F-71FE4CCA147F}" type="datetime1">
              <a:rPr lang="en-US" smtClean="0"/>
              <a:pPr/>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6035820-5399-49BE-9434-5DCD68670DD6}" type="datetime1">
              <a:rPr lang="en-US" smtClean="0"/>
              <a:pPr/>
              <a:t>3/6/2014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995B41A-9D18-48EF-B739-FD37193D25C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C7FA23-3B75-470C-AC07-B90D37E8A7BB}" type="datetime1">
              <a:rPr lang="en-US" smtClean="0"/>
              <a:pPr/>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C1FA255-1238-413C-B883-A7B1B5AB8EE6}" type="datetime1">
              <a:rPr lang="en-US" smtClean="0"/>
              <a:pPr/>
              <a:t>3/6/2014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B41A-9D18-48EF-B739-FD37193D25C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21D722-EF83-4F16-87E8-B4BC6EB3F78B}" type="datetime1">
              <a:rPr lang="en-US" smtClean="0"/>
              <a:pPr/>
              <a:t>3/6/2014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B41A-9D18-48EF-B739-FD37193D25C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3E28C-F57E-4C81-A12B-CA5148D432B6}" type="datetime1">
              <a:rPr lang="en-US" smtClean="0"/>
              <a:pPr/>
              <a:t>3/6/2014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B41A-9D18-48EF-B739-FD37193D25C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02DA49-E21B-483F-936A-A754654337B4}" type="datetime1">
              <a:rPr lang="en-US" smtClean="0"/>
              <a:pPr/>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48BA30-1DD8-46BB-9079-B528684AE7D8}" type="datetime1">
              <a:rPr lang="en-US" smtClean="0"/>
              <a:pPr/>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AAC3DC-8C5D-4EDF-BF0B-DC17F815FB62}" type="datetime1">
              <a:rPr lang="en-US" smtClean="0"/>
              <a:pPr/>
              <a:t>3/6/2014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995B41A-9D18-48EF-B739-FD37193D25C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Analytic Processing</a:t>
            </a:r>
            <a:endParaRPr lang="en-US" dirty="0"/>
          </a:p>
        </p:txBody>
      </p:sp>
      <p:sp>
        <p:nvSpPr>
          <p:cNvPr id="3" name="Subtitle 2"/>
          <p:cNvSpPr>
            <a:spLocks noGrp="1"/>
          </p:cNvSpPr>
          <p:nvPr>
            <p:ph type="subTitle" idx="1"/>
          </p:nvPr>
        </p:nvSpPr>
        <p:spPr/>
        <p:txBody>
          <a:bodyPr/>
          <a:lstStyle/>
          <a:p>
            <a:r>
              <a:rPr lang="en-US" dirty="0" smtClean="0"/>
              <a:t>COMP323 Chapter 5</a:t>
            </a:r>
            <a:endParaRPr lang="en-US" dirty="0"/>
          </a:p>
        </p:txBody>
      </p:sp>
      <p:sp>
        <p:nvSpPr>
          <p:cNvPr id="4" name="Slide Number Placeholder 3"/>
          <p:cNvSpPr>
            <a:spLocks noGrp="1"/>
          </p:cNvSpPr>
          <p:nvPr>
            <p:ph type="sldNum" sz="quarter" idx="12"/>
          </p:nvPr>
        </p:nvSpPr>
        <p:spPr/>
        <p:txBody>
          <a:bodyPr/>
          <a:lstStyle/>
          <a:p>
            <a:fld id="{4995B41A-9D18-48EF-B739-FD37193D25C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queries and results, 2</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10</a:t>
            </a:fld>
            <a:endParaRPr lang="en-US"/>
          </a:p>
        </p:txBody>
      </p:sp>
      <p:sp>
        <p:nvSpPr>
          <p:cNvPr id="8" name="Rectangle 7"/>
          <p:cNvSpPr/>
          <p:nvPr/>
        </p:nvSpPr>
        <p:spPr>
          <a:xfrm>
            <a:off x="457200" y="1295400"/>
            <a:ext cx="8229600" cy="1524000"/>
          </a:xfrm>
          <a:prstGeom prst="rect">
            <a:avLst/>
          </a:prstGeom>
          <a:ln w="3175">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700" i="1" dirty="0" smtClean="0">
                <a:solidFill>
                  <a:schemeClr val="bg2">
                    <a:lumMod val="25000"/>
                  </a:schemeClr>
                </a:solidFill>
                <a:latin typeface="+mj-lt"/>
              </a:rPr>
              <a:t>Show </a:t>
            </a:r>
            <a:r>
              <a:rPr lang="en-US" sz="1700" i="1" u="sng" dirty="0" smtClean="0">
                <a:solidFill>
                  <a:schemeClr val="bg2">
                    <a:lumMod val="25000"/>
                  </a:schemeClr>
                </a:solidFill>
                <a:latin typeface="+mj-lt"/>
              </a:rPr>
              <a:t>comparison</a:t>
            </a:r>
            <a:r>
              <a:rPr lang="en-US" sz="1700" i="1" dirty="0" smtClean="0">
                <a:solidFill>
                  <a:schemeClr val="bg2">
                    <a:lumMod val="25000"/>
                  </a:schemeClr>
                </a:solidFill>
                <a:latin typeface="+mj-lt"/>
              </a:rPr>
              <a:t> of sales by individual stores, product by product, between year 2011 and 2010 </a:t>
            </a:r>
            <a:r>
              <a:rPr lang="en-US" sz="1700" i="1" u="sng" dirty="0" smtClean="0">
                <a:solidFill>
                  <a:schemeClr val="bg2">
                    <a:lumMod val="25000"/>
                  </a:schemeClr>
                </a:solidFill>
                <a:latin typeface="+mj-lt"/>
              </a:rPr>
              <a:t>only for </a:t>
            </a:r>
            <a:r>
              <a:rPr lang="en-US" sz="1700" i="1" dirty="0" smtClean="0">
                <a:solidFill>
                  <a:schemeClr val="bg2">
                    <a:lumMod val="25000"/>
                  </a:schemeClr>
                </a:solidFill>
                <a:latin typeface="+mj-lt"/>
              </a:rPr>
              <a:t>those products with reduced sales.</a:t>
            </a:r>
          </a:p>
          <a:p>
            <a:pPr>
              <a:tabLst>
                <a:tab pos="1139825" algn="l"/>
              </a:tabLst>
            </a:pPr>
            <a:r>
              <a:rPr lang="en-US" dirty="0" smtClean="0"/>
              <a:t>Rows: 	year numbers 2011, 2010; difference; percentage increase or decrease</a:t>
            </a:r>
          </a:p>
          <a:p>
            <a:pPr>
              <a:tabLst>
                <a:tab pos="1139825" algn="l"/>
              </a:tabLst>
            </a:pPr>
            <a:r>
              <a:rPr lang="en-US" dirty="0" smtClean="0"/>
              <a:t>Columns: 	one column per product, showing only the qualifying products</a:t>
            </a:r>
          </a:p>
          <a:p>
            <a:pPr>
              <a:tabLst>
                <a:tab pos="1139825" algn="l"/>
              </a:tabLst>
            </a:pPr>
            <a:r>
              <a:rPr lang="en-US" dirty="0" smtClean="0"/>
              <a:t>Page: 	one store per page</a:t>
            </a:r>
            <a:endParaRPr lang="en-US" dirty="0"/>
          </a:p>
        </p:txBody>
      </p:sp>
      <p:sp>
        <p:nvSpPr>
          <p:cNvPr id="9" name="Rectangle 8"/>
          <p:cNvSpPr/>
          <p:nvPr/>
        </p:nvSpPr>
        <p:spPr>
          <a:xfrm>
            <a:off x="457200" y="2971800"/>
            <a:ext cx="8229600" cy="1524000"/>
          </a:xfrm>
          <a:prstGeom prst="rect">
            <a:avLst/>
          </a:prstGeom>
          <a:ln w="3175">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700" i="1" dirty="0" smtClean="0">
                <a:solidFill>
                  <a:schemeClr val="bg2">
                    <a:lumMod val="25000"/>
                  </a:schemeClr>
                </a:solidFill>
                <a:latin typeface="+mj-lt"/>
              </a:rPr>
              <a:t>Show the results of the previous query, but rotating and switching the columns with rows.</a:t>
            </a:r>
          </a:p>
          <a:p>
            <a:pPr>
              <a:tabLst>
                <a:tab pos="1139825" algn="l"/>
              </a:tabLst>
            </a:pPr>
            <a:r>
              <a:rPr lang="en-US" dirty="0" smtClean="0"/>
              <a:t>Rows 	one row per product, showing only the qualifying products</a:t>
            </a:r>
          </a:p>
          <a:p>
            <a:pPr>
              <a:tabLst>
                <a:tab pos="1139825" algn="l"/>
              </a:tabLst>
            </a:pPr>
            <a:r>
              <a:rPr lang="en-US" dirty="0" smtClean="0"/>
              <a:t>Columns: 	year numbers 2011, 2010; difference; percentage increase or decrease</a:t>
            </a:r>
          </a:p>
          <a:p>
            <a:pPr>
              <a:tabLst>
                <a:tab pos="1139825" algn="l"/>
              </a:tabLst>
            </a:pPr>
            <a:r>
              <a:rPr lang="en-US" dirty="0" smtClean="0"/>
              <a:t>Page: 	one store per page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measures in the fact</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11</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2043113" y="1452563"/>
            <a:ext cx="5057775" cy="395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dimensions</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12</a:t>
            </a:fld>
            <a:endParaRPr lang="en-US"/>
          </a:p>
        </p:txBody>
      </p:sp>
      <p:sp>
        <p:nvSpPr>
          <p:cNvPr id="4" name="Content Placeholder 3"/>
          <p:cNvSpPr>
            <a:spLocks noGrp="1"/>
          </p:cNvSpPr>
          <p:nvPr>
            <p:ph sz="quarter" idx="1"/>
          </p:nvPr>
        </p:nvSpPr>
        <p:spPr>
          <a:xfrm>
            <a:off x="457200" y="1219200"/>
            <a:ext cx="8229600" cy="685800"/>
          </a:xfrm>
        </p:spPr>
        <p:txBody>
          <a:bodyPr/>
          <a:lstStyle/>
          <a:p>
            <a:r>
              <a:rPr lang="en-US" dirty="0" smtClean="0"/>
              <a:t>Display more than 1 dimensions on an axis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752600" y="1981200"/>
            <a:ext cx="5514975" cy="407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Six dimensions</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13</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2105025" y="1852613"/>
            <a:ext cx="4933950" cy="315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OLAP operators</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14</a:t>
            </a:fld>
            <a:endParaRPr lang="en-US"/>
          </a:p>
        </p:txBody>
      </p:sp>
      <p:sp>
        <p:nvSpPr>
          <p:cNvPr id="4" name="Content Placeholder 3"/>
          <p:cNvSpPr>
            <a:spLocks noGrp="1"/>
          </p:cNvSpPr>
          <p:nvPr>
            <p:ph sz="quarter" idx="1"/>
          </p:nvPr>
        </p:nvSpPr>
        <p:spPr>
          <a:xfrm>
            <a:off x="457200" y="1219200"/>
            <a:ext cx="7848600" cy="2362200"/>
          </a:xfrm>
        </p:spPr>
        <p:txBody>
          <a:bodyPr>
            <a:normAutofit/>
          </a:bodyPr>
          <a:lstStyle/>
          <a:p>
            <a:r>
              <a:rPr lang="en-US" sz="2400" dirty="0" smtClean="0">
                <a:solidFill>
                  <a:srgbClr val="0070C0"/>
                </a:solidFill>
              </a:rPr>
              <a:t>Rollup</a:t>
            </a:r>
            <a:r>
              <a:rPr lang="en-US" sz="2400" dirty="0" smtClean="0"/>
              <a:t> along a hierarchy reveals less detail</a:t>
            </a:r>
          </a:p>
          <a:p>
            <a:r>
              <a:rPr lang="en-US" sz="2400" dirty="0" smtClean="0">
                <a:solidFill>
                  <a:srgbClr val="0070C0"/>
                </a:solidFill>
              </a:rPr>
              <a:t>Drill-down</a:t>
            </a:r>
            <a:r>
              <a:rPr lang="en-US" sz="2400" dirty="0" smtClean="0"/>
              <a:t> along a hierarchy reveals more detail</a:t>
            </a:r>
          </a:p>
          <a:p>
            <a:r>
              <a:rPr lang="en-US" sz="2400" dirty="0" smtClean="0">
                <a:solidFill>
                  <a:srgbClr val="0070C0"/>
                </a:solidFill>
              </a:rPr>
              <a:t>Drill-through </a:t>
            </a:r>
            <a:r>
              <a:rPr lang="en-US" sz="2400" dirty="0" smtClean="0"/>
              <a:t>shows the detail transaction data</a:t>
            </a:r>
          </a:p>
          <a:p>
            <a:r>
              <a:rPr lang="en-US" sz="2400" dirty="0" smtClean="0">
                <a:solidFill>
                  <a:srgbClr val="0070C0"/>
                </a:solidFill>
              </a:rPr>
              <a:t>Pivoting</a:t>
            </a:r>
            <a:r>
              <a:rPr lang="en-US" sz="2400" dirty="0" smtClean="0"/>
              <a:t> changes the axis of the multidimensional view</a:t>
            </a:r>
          </a:p>
          <a:p>
            <a:r>
              <a:rPr lang="en-US" sz="2400" dirty="0" smtClean="0">
                <a:solidFill>
                  <a:srgbClr val="0070C0"/>
                </a:solidFill>
              </a:rPr>
              <a:t>Slicing</a:t>
            </a:r>
            <a:r>
              <a:rPr lang="en-US" sz="2400" dirty="0" smtClean="0"/>
              <a:t> restricts the data used in calculation</a:t>
            </a:r>
          </a:p>
        </p:txBody>
      </p:sp>
      <p:pic>
        <p:nvPicPr>
          <p:cNvPr id="5" name="Picture 2"/>
          <p:cNvPicPr>
            <a:picLocks noChangeAspect="1" noChangeArrowheads="1"/>
          </p:cNvPicPr>
          <p:nvPr/>
        </p:nvPicPr>
        <p:blipFill>
          <a:blip r:embed="rId2" cstate="print"/>
          <a:srcRect/>
          <a:stretch>
            <a:fillRect/>
          </a:stretch>
        </p:blipFill>
        <p:spPr bwMode="auto">
          <a:xfrm>
            <a:off x="4343400" y="3505200"/>
            <a:ext cx="3074158" cy="2590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architecture</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15</a:t>
            </a:fld>
            <a:endParaRPr lang="en-US"/>
          </a:p>
        </p:txBody>
      </p:sp>
      <p:sp>
        <p:nvSpPr>
          <p:cNvPr id="4" name="Content Placeholder 3"/>
          <p:cNvSpPr>
            <a:spLocks noGrp="1"/>
          </p:cNvSpPr>
          <p:nvPr>
            <p:ph sz="quarter" idx="1"/>
          </p:nvPr>
        </p:nvSpPr>
        <p:spPr>
          <a:xfrm>
            <a:off x="457200" y="1219200"/>
            <a:ext cx="8229600" cy="1905000"/>
          </a:xfrm>
        </p:spPr>
        <p:txBody>
          <a:bodyPr/>
          <a:lstStyle/>
          <a:p>
            <a:r>
              <a:rPr lang="en-US" dirty="0" smtClean="0"/>
              <a:t>Client/Server architecture</a:t>
            </a:r>
          </a:p>
          <a:p>
            <a:r>
              <a:rPr lang="en-US" dirty="0" smtClean="0"/>
              <a:t>XMLA</a:t>
            </a:r>
          </a:p>
          <a:p>
            <a:pPr lvl="1"/>
            <a:r>
              <a:rPr lang="en-US" dirty="0" smtClean="0"/>
              <a:t>XMLA provider, XMLA consumer</a:t>
            </a:r>
          </a:p>
          <a:p>
            <a:pPr lvl="1"/>
            <a:r>
              <a:rPr lang="en-US" dirty="0" smtClean="0"/>
              <a:t>Query language: MDX</a:t>
            </a:r>
          </a:p>
        </p:txBody>
      </p:sp>
      <p:pic>
        <p:nvPicPr>
          <p:cNvPr id="5" name="Picture 4" descr="architecture"/>
          <p:cNvPicPr>
            <a:picLocks noChangeAspect="1" noChangeArrowheads="1"/>
          </p:cNvPicPr>
          <p:nvPr/>
        </p:nvPicPr>
        <p:blipFill>
          <a:blip r:embed="rId2" cstate="print"/>
          <a:srcRect/>
          <a:stretch>
            <a:fillRect/>
          </a:stretch>
        </p:blipFill>
        <p:spPr bwMode="auto">
          <a:xfrm>
            <a:off x="381000" y="3417887"/>
            <a:ext cx="8382000" cy="206851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MDX and the </a:t>
            </a:r>
            <a:r>
              <a:rPr lang="en-US" dirty="0" err="1" smtClean="0"/>
              <a:t>icCube</a:t>
            </a:r>
            <a:r>
              <a:rPr lang="en-US" dirty="0" smtClean="0"/>
              <a:t> OLAP engine</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16</a:t>
            </a:fld>
            <a:endParaRPr lang="en-US"/>
          </a:p>
        </p:txBody>
      </p:sp>
      <p:sp>
        <p:nvSpPr>
          <p:cNvPr id="4" name="Content Placeholder 3"/>
          <p:cNvSpPr>
            <a:spLocks noGrp="1"/>
          </p:cNvSpPr>
          <p:nvPr>
            <p:ph sz="quarter" idx="1"/>
          </p:nvPr>
        </p:nvSpPr>
        <p:spPr/>
        <p:txBody>
          <a:bodyPr/>
          <a:lstStyle/>
          <a:p>
            <a:r>
              <a:rPr lang="en-US" dirty="0" smtClean="0"/>
              <a:t>The MDX query language</a:t>
            </a:r>
          </a:p>
          <a:p>
            <a:pPr lvl="1"/>
            <a:r>
              <a:rPr lang="en-US" dirty="0" smtClean="0"/>
              <a:t>Basic syntax: axis and slicer</a:t>
            </a:r>
          </a:p>
          <a:p>
            <a:pPr lvl="1"/>
            <a:r>
              <a:rPr lang="en-US" dirty="0" smtClean="0"/>
              <a:t>Hierarchy navigation and member functions</a:t>
            </a:r>
          </a:p>
          <a:p>
            <a:pPr lvl="1"/>
            <a:r>
              <a:rPr lang="en-US" dirty="0" err="1" smtClean="0"/>
              <a:t>Tuples</a:t>
            </a:r>
            <a:r>
              <a:rPr lang="en-US" dirty="0" smtClean="0"/>
              <a:t> and cross-join</a:t>
            </a:r>
          </a:p>
          <a:p>
            <a:pPr lvl="1"/>
            <a:r>
              <a:rPr lang="en-US" dirty="0" smtClean="0"/>
              <a:t>Calculated members</a:t>
            </a:r>
          </a:p>
          <a:p>
            <a:r>
              <a:rPr lang="en-US" dirty="0" smtClean="0"/>
              <a:t>Defining an OLAP cube (</a:t>
            </a:r>
            <a:r>
              <a:rPr lang="en-US" dirty="0" err="1" smtClean="0"/>
              <a:t>icCube</a:t>
            </a:r>
            <a:r>
              <a:rPr lang="en-US" dirty="0" smtClean="0"/>
              <a:t>)</a:t>
            </a:r>
          </a:p>
          <a:p>
            <a:pPr lvl="1"/>
            <a:r>
              <a:rPr lang="en-US" dirty="0" smtClean="0"/>
              <a:t>Dimensions</a:t>
            </a:r>
          </a:p>
          <a:p>
            <a:pPr lvl="2"/>
            <a:r>
              <a:rPr lang="en-US" dirty="0" smtClean="0"/>
              <a:t>Hierarchy and levels</a:t>
            </a:r>
          </a:p>
          <a:p>
            <a:pPr lvl="2"/>
            <a:r>
              <a:rPr lang="en-US" dirty="0" smtClean="0"/>
              <a:t>Unique names for level and keys</a:t>
            </a:r>
          </a:p>
          <a:p>
            <a:pPr lvl="2"/>
            <a:r>
              <a:rPr lang="en-US" dirty="0" smtClean="0"/>
              <a:t>Multiple hierarchies</a:t>
            </a:r>
          </a:p>
          <a:p>
            <a:pPr lvl="1"/>
            <a:r>
              <a:rPr lang="en-US" dirty="0" smtClean="0"/>
              <a:t>Measures and fact</a:t>
            </a:r>
          </a:p>
          <a:p>
            <a:pPr lvl="2"/>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r>
              <a:rPr lang="en-US" dirty="0" smtClean="0"/>
              <a:t>Sequence of queries in a typical analysis session</a:t>
            </a:r>
          </a:p>
          <a:p>
            <a:r>
              <a:rPr lang="en-US" dirty="0" smtClean="0"/>
              <a:t>OLAP features:</a:t>
            </a:r>
          </a:p>
          <a:p>
            <a:pPr lvl="1"/>
            <a:r>
              <a:rPr lang="en-US" dirty="0" smtClean="0"/>
              <a:t>Multidimensional data analysis</a:t>
            </a:r>
          </a:p>
          <a:p>
            <a:pPr lvl="1"/>
            <a:r>
              <a:rPr lang="en-US" dirty="0" smtClean="0"/>
              <a:t>Complex calculation</a:t>
            </a:r>
          </a:p>
          <a:p>
            <a:pPr lvl="1"/>
            <a:r>
              <a:rPr lang="en-US" dirty="0" smtClean="0"/>
              <a:t>Speed of thought</a:t>
            </a:r>
          </a:p>
          <a:p>
            <a:r>
              <a:rPr lang="en-US" dirty="0" smtClean="0"/>
              <a:t>OLAP architecture</a:t>
            </a:r>
          </a:p>
          <a:p>
            <a:pPr lvl="1"/>
            <a:r>
              <a:rPr lang="en-US" dirty="0" smtClean="0"/>
              <a:t>Client and server</a:t>
            </a:r>
          </a:p>
          <a:p>
            <a:pPr lvl="1"/>
            <a:r>
              <a:rPr lang="en-US" dirty="0" smtClean="0"/>
              <a:t>XMLA and MDX</a:t>
            </a:r>
          </a:p>
          <a:p>
            <a:r>
              <a:rPr lang="en-US" dirty="0" smtClean="0"/>
              <a:t>Defining a cube</a:t>
            </a:r>
          </a:p>
          <a:p>
            <a:r>
              <a:rPr lang="en-US" dirty="0" smtClean="0"/>
              <a:t>MDX basics</a:t>
            </a:r>
          </a:p>
        </p:txBody>
      </p:sp>
      <p:sp>
        <p:nvSpPr>
          <p:cNvPr id="4" name="Slide Number Placeholder 3"/>
          <p:cNvSpPr>
            <a:spLocks noGrp="1"/>
          </p:cNvSpPr>
          <p:nvPr>
            <p:ph type="sldNum" sz="quarter" idx="12"/>
          </p:nvPr>
        </p:nvSpPr>
        <p:spPr/>
        <p:txBody>
          <a:bodyPr/>
          <a:lstStyle/>
          <a:p>
            <a:fld id="{4995B41A-9D18-48EF-B739-FD37193D25C0}"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typical analysis session</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447800" y="1219200"/>
            <a:ext cx="6253162" cy="49681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Queries in a typical analysis session</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4</a:t>
            </a:fld>
            <a:endParaRPr lang="en-US"/>
          </a:p>
        </p:txBody>
      </p:sp>
      <p:sp>
        <p:nvSpPr>
          <p:cNvPr id="12" name="Rectangle 11"/>
          <p:cNvSpPr/>
          <p:nvPr/>
        </p:nvSpPr>
        <p:spPr>
          <a:xfrm>
            <a:off x="381000" y="1219200"/>
            <a:ext cx="8305800" cy="457200"/>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tx1"/>
                </a:solidFill>
              </a:rPr>
              <a:t>Why profitability dipped sharply in recent months in the entire enterprise?</a:t>
            </a:r>
          </a:p>
        </p:txBody>
      </p:sp>
      <p:sp>
        <p:nvSpPr>
          <p:cNvPr id="13" name="Rectangle 12"/>
          <p:cNvSpPr/>
          <p:nvPr/>
        </p:nvSpPr>
        <p:spPr>
          <a:xfrm>
            <a:off x="457200" y="1676400"/>
            <a:ext cx="8229600" cy="106680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225425" indent="-225425">
              <a:buFont typeface="Arial" pitchFamily="34" charset="0"/>
              <a:buChar char="•"/>
            </a:pPr>
            <a:r>
              <a:rPr lang="en-US" sz="1600" i="1" dirty="0" smtClean="0"/>
              <a:t>What are the overall sales for the last five months for the entire company, broken down by individual months?</a:t>
            </a:r>
          </a:p>
          <a:p>
            <a:pPr marL="225425" indent="-225425">
              <a:buFont typeface="Arial" pitchFamily="34" charset="0"/>
              <a:buChar char="•"/>
            </a:pPr>
            <a:r>
              <a:rPr lang="en-US" sz="1600" dirty="0" smtClean="0"/>
              <a:t>The sales do not show a drop, but there is a sharp reduction in profitability for the last three months.</a:t>
            </a:r>
          </a:p>
        </p:txBody>
      </p:sp>
      <p:sp>
        <p:nvSpPr>
          <p:cNvPr id="15" name="Rectangle 14"/>
          <p:cNvSpPr/>
          <p:nvPr/>
        </p:nvSpPr>
        <p:spPr>
          <a:xfrm>
            <a:off x="457200" y="2819400"/>
            <a:ext cx="8229600" cy="60960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225425" indent="-225425">
              <a:buFont typeface="Arial" pitchFamily="34" charset="0"/>
              <a:buChar char="•"/>
            </a:pPr>
            <a:r>
              <a:rPr lang="en-US" sz="1600" i="1" dirty="0" smtClean="0"/>
              <a:t>Give me a breakdown of monthly sales by major worldwide regions.</a:t>
            </a:r>
          </a:p>
          <a:p>
            <a:pPr marL="225425" indent="-225425">
              <a:buFont typeface="Arial" pitchFamily="34" charset="0"/>
              <a:buChar char="•"/>
            </a:pPr>
            <a:r>
              <a:rPr lang="en-US" sz="1600" dirty="0" smtClean="0"/>
              <a:t>The European region is responsible for the reduction in profitability.</a:t>
            </a:r>
          </a:p>
        </p:txBody>
      </p:sp>
      <p:sp>
        <p:nvSpPr>
          <p:cNvPr id="16" name="Rectangle 15"/>
          <p:cNvSpPr/>
          <p:nvPr/>
        </p:nvSpPr>
        <p:spPr>
          <a:xfrm>
            <a:off x="457200" y="3505200"/>
            <a:ext cx="8229600" cy="76200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225425" indent="-225425">
              <a:buFont typeface="Arial" pitchFamily="34" charset="0"/>
              <a:buChar char="•"/>
            </a:pPr>
            <a:r>
              <a:rPr lang="en-US" sz="1600" i="1" dirty="0" smtClean="0"/>
              <a:t>Give me a breakdown of European sales by individual countries.</a:t>
            </a:r>
          </a:p>
          <a:p>
            <a:pPr marL="225425" indent="-225425">
              <a:buFont typeface="Arial" pitchFamily="34" charset="0"/>
              <a:buChar char="•"/>
            </a:pPr>
            <a:r>
              <a:rPr lang="en-US" sz="1600" dirty="0" smtClean="0"/>
              <a:t>Profitability has increased for a few countries, decreased sharply for some other countries, and been stable for the rest.</a:t>
            </a:r>
          </a:p>
        </p:txBody>
      </p:sp>
      <p:sp>
        <p:nvSpPr>
          <p:cNvPr id="17" name="Rectangle 16"/>
          <p:cNvSpPr/>
          <p:nvPr/>
        </p:nvSpPr>
        <p:spPr>
          <a:xfrm>
            <a:off x="457200" y="4343400"/>
            <a:ext cx="8229600" cy="60960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225425" indent="-225425">
              <a:buFont typeface="Arial" pitchFamily="34" charset="0"/>
              <a:buChar char="•"/>
            </a:pPr>
            <a:r>
              <a:rPr lang="en-US" sz="1600" i="1" dirty="0" smtClean="0"/>
              <a:t>Give me a breakdown of profitability for the European countries by country, month, and product.</a:t>
            </a:r>
          </a:p>
          <a:p>
            <a:pPr marL="225425" indent="-225425">
              <a:buFont typeface="Arial" pitchFamily="34" charset="0"/>
              <a:buChar char="•"/>
            </a:pPr>
            <a:r>
              <a:rPr lang="en-US" sz="1600" dirty="0" smtClean="0"/>
              <a:t>Very sharp decline in profitability for the last two months for some products in the countries.</a:t>
            </a:r>
          </a:p>
        </p:txBody>
      </p:sp>
      <p:sp>
        <p:nvSpPr>
          <p:cNvPr id="18" name="Rectangle 17"/>
          <p:cNvSpPr/>
          <p:nvPr/>
        </p:nvSpPr>
        <p:spPr>
          <a:xfrm>
            <a:off x="457200" y="5029200"/>
            <a:ext cx="8229600" cy="60960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225425" indent="-225425">
              <a:buFont typeface="Arial" pitchFamily="34" charset="0"/>
              <a:buChar char="•"/>
            </a:pPr>
            <a:r>
              <a:rPr lang="en-US" sz="1600" i="1" dirty="0" smtClean="0"/>
              <a:t>Display the direct and indirect costs for European countries of those products.</a:t>
            </a:r>
          </a:p>
          <a:p>
            <a:pPr marL="225425" indent="-225425">
              <a:buFont typeface="Arial" pitchFamily="34" charset="0"/>
              <a:buChar char="•"/>
            </a:pPr>
            <a:r>
              <a:rPr lang="en-US" sz="1600" dirty="0" smtClean="0"/>
              <a:t>Direct costs (e.g. manufacturing) remain at the usual levels, but the indirect costs have shot up.</a:t>
            </a:r>
          </a:p>
        </p:txBody>
      </p:sp>
      <p:sp>
        <p:nvSpPr>
          <p:cNvPr id="19" name="Rectangle 18"/>
          <p:cNvSpPr/>
          <p:nvPr/>
        </p:nvSpPr>
        <p:spPr>
          <a:xfrm>
            <a:off x="457200" y="5638800"/>
            <a:ext cx="8305800" cy="457200"/>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dirty="0" smtClean="0">
                <a:solidFill>
                  <a:schemeClr val="tx1"/>
                </a:solidFill>
              </a:rPr>
              <a:t>The decline is due to additional tax levies on some products in the EU.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Analytical Processing</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5</a:t>
            </a:fld>
            <a:endParaRPr lang="en-US" dirty="0"/>
          </a:p>
        </p:txBody>
      </p:sp>
      <p:sp>
        <p:nvSpPr>
          <p:cNvPr id="4" name="Content Placeholder 3"/>
          <p:cNvSpPr>
            <a:spLocks noGrp="1"/>
          </p:cNvSpPr>
          <p:nvPr>
            <p:ph sz="quarter" idx="1"/>
          </p:nvPr>
        </p:nvSpPr>
        <p:spPr/>
        <p:txBody>
          <a:bodyPr>
            <a:normAutofit fontScale="92500"/>
          </a:bodyPr>
          <a:lstStyle/>
          <a:p>
            <a:pPr>
              <a:tabLst>
                <a:tab pos="5202238" algn="l"/>
              </a:tabLst>
            </a:pPr>
            <a:r>
              <a:rPr lang="en-US" dirty="0" smtClean="0">
                <a:solidFill>
                  <a:srgbClr val="0070C0"/>
                </a:solidFill>
              </a:rPr>
              <a:t>Online Analytical Processing (OLAP) </a:t>
            </a:r>
            <a:r>
              <a:rPr lang="en-US" dirty="0" smtClean="0"/>
              <a:t>is a category of software technology that enables analysts, managers and executives to gain insight into data through fast, consistent, interactive access in a wide variety of possible views of information that has been transformed from raw data to reflect the real dimensionality of the enterprise as understood by the user.	</a:t>
            </a:r>
            <a:r>
              <a:rPr lang="en-US" sz="2400" dirty="0" smtClean="0">
                <a:solidFill>
                  <a:schemeClr val="bg1">
                    <a:lumMod val="65000"/>
                  </a:schemeClr>
                </a:solidFill>
              </a:rPr>
              <a:t>(from OLAP council)</a:t>
            </a:r>
          </a:p>
          <a:p>
            <a:pPr>
              <a:tabLst>
                <a:tab pos="5202238" algn="l"/>
              </a:tabLst>
            </a:pPr>
            <a:r>
              <a:rPr lang="en-US" dirty="0" smtClean="0"/>
              <a:t>Major features:</a:t>
            </a:r>
            <a:endParaRPr lang="en-US" sz="2400" dirty="0" smtClean="0">
              <a:solidFill>
                <a:schemeClr val="bg1">
                  <a:lumMod val="65000"/>
                </a:schemeClr>
              </a:solidFill>
            </a:endParaRPr>
          </a:p>
          <a:p>
            <a:pPr lvl="1">
              <a:tabLst>
                <a:tab pos="5202238" algn="l"/>
              </a:tabLst>
            </a:pPr>
            <a:r>
              <a:rPr lang="en-US" sz="2400" dirty="0" smtClean="0">
                <a:solidFill>
                  <a:schemeClr val="tx1"/>
                </a:solidFill>
              </a:rPr>
              <a:t>Multidimensional data analysis</a:t>
            </a:r>
          </a:p>
          <a:p>
            <a:pPr lvl="1">
              <a:tabLst>
                <a:tab pos="5202238" algn="l"/>
              </a:tabLst>
            </a:pPr>
            <a:r>
              <a:rPr lang="en-US" sz="2400" dirty="0" smtClean="0">
                <a:solidFill>
                  <a:schemeClr val="tx1"/>
                </a:solidFill>
              </a:rPr>
              <a:t>Complex calculation</a:t>
            </a:r>
          </a:p>
          <a:p>
            <a:pPr lvl="2">
              <a:tabLst>
                <a:tab pos="5202238" algn="l"/>
              </a:tabLst>
            </a:pPr>
            <a:r>
              <a:rPr lang="en-US" sz="2100" dirty="0" smtClean="0"/>
              <a:t>E.g. margin (sales – cost), percentage of parts to the whole, moving average, growth percentage, trend analysis using statistical methods</a:t>
            </a:r>
            <a:endParaRPr lang="en-US" sz="2100" dirty="0" smtClean="0">
              <a:solidFill>
                <a:schemeClr val="tx1"/>
              </a:solidFill>
            </a:endParaRPr>
          </a:p>
          <a:p>
            <a:pPr lvl="1">
              <a:tabLst>
                <a:tab pos="5202238" algn="l"/>
              </a:tabLst>
            </a:pPr>
            <a:r>
              <a:rPr lang="en-US" sz="2400" dirty="0" smtClean="0">
                <a:solidFill>
                  <a:schemeClr val="tx1"/>
                </a:solidFill>
              </a:rPr>
              <a:t>Speed-of-thought response</a:t>
            </a:r>
          </a:p>
          <a:p>
            <a:pPr lvl="2">
              <a:tabLst>
                <a:tab pos="5202238" algn="l"/>
              </a:tabLst>
            </a:pPr>
            <a:r>
              <a:rPr lang="en-US" sz="2100" dirty="0" smtClean="0"/>
              <a:t>Critical to maintain the train of thought in interactive analysis session</a:t>
            </a:r>
            <a:endParaRPr lang="en-US" sz="2100"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data analysis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a:t>
            </a:fld>
            <a:endParaRPr lang="en-US"/>
          </a:p>
        </p:txBody>
      </p:sp>
      <p:sp>
        <p:nvSpPr>
          <p:cNvPr id="4" name="Content Placeholder 3"/>
          <p:cNvSpPr>
            <a:spLocks noGrp="1"/>
          </p:cNvSpPr>
          <p:nvPr>
            <p:ph sz="quarter" idx="1"/>
          </p:nvPr>
        </p:nvSpPr>
        <p:spPr/>
        <p:txBody>
          <a:bodyPr/>
          <a:lstStyle/>
          <a:p>
            <a:r>
              <a:rPr lang="en-US" dirty="0" smtClean="0"/>
              <a:t>Multidimensional data analysis supports complex analysis along several business dimensions, at any level of aggregation, and provide a multidimensional view of data</a:t>
            </a:r>
          </a:p>
          <a:p>
            <a:pPr lvl="1"/>
            <a:r>
              <a:rPr lang="en-US" dirty="0" smtClean="0">
                <a:solidFill>
                  <a:srgbClr val="0070C0"/>
                </a:solidFill>
              </a:rPr>
              <a:t>Multidimensional data model </a:t>
            </a:r>
            <a:r>
              <a:rPr lang="en-US" dirty="0" smtClean="0"/>
              <a:t>conforms to how the users perceive business problems.</a:t>
            </a:r>
          </a:p>
          <a:p>
            <a:pPr lvl="1"/>
            <a:r>
              <a:rPr lang="en-US" dirty="0" smtClean="0"/>
              <a:t>Able to handle </a:t>
            </a:r>
            <a:r>
              <a:rPr lang="en-US" dirty="0" smtClean="0">
                <a:solidFill>
                  <a:srgbClr val="0070C0"/>
                </a:solidFill>
              </a:rPr>
              <a:t>multidimensional query </a:t>
            </a:r>
            <a:r>
              <a:rPr lang="en-US" sz="1800" dirty="0" smtClean="0"/>
              <a:t>(e.g. "how much revenue did the new product X generate during the last three months, broken down by individual months, in the south central territory, by individual stores, broken down by promotions, compared to estimates, and compared to the previous version of the product?")</a:t>
            </a:r>
            <a:endParaRPr lang="en-US" dirty="0" smtClean="0"/>
          </a:p>
          <a:p>
            <a:pPr lvl="1"/>
            <a:r>
              <a:rPr lang="en-US" dirty="0" smtClean="0">
                <a:solidFill>
                  <a:srgbClr val="0070C0"/>
                </a:solidFill>
              </a:rPr>
              <a:t>OLAP operators</a:t>
            </a:r>
            <a:r>
              <a:rPr lang="en-US" dirty="0" smtClean="0"/>
              <a:t> convert one multidimensional view to another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Example: Sales Fact</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905000" y="1981200"/>
            <a:ext cx="4848225" cy="351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Display multidimensional data</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8</a:t>
            </a:fld>
            <a:endParaRPr lang="en-US"/>
          </a:p>
        </p:txBody>
      </p:sp>
      <p:sp>
        <p:nvSpPr>
          <p:cNvPr id="6" name="Content Placeholder 5"/>
          <p:cNvSpPr>
            <a:spLocks noGrp="1"/>
          </p:cNvSpPr>
          <p:nvPr>
            <p:ph sz="quarter" idx="1"/>
          </p:nvPr>
        </p:nvSpPr>
        <p:spPr>
          <a:xfrm>
            <a:off x="457200" y="1219200"/>
            <a:ext cx="8229600" cy="1447800"/>
          </a:xfrm>
        </p:spPr>
        <p:txBody>
          <a:bodyPr/>
          <a:lstStyle/>
          <a:p>
            <a:r>
              <a:rPr lang="en-US" dirty="0" smtClean="0"/>
              <a:t>We can display the result of a query on the cube by assigning a dimension (at a chosen aggregation level) to columns, rows and pages.</a:t>
            </a:r>
          </a:p>
        </p:txBody>
      </p:sp>
      <p:pic>
        <p:nvPicPr>
          <p:cNvPr id="2050" name="Picture 2"/>
          <p:cNvPicPr>
            <a:picLocks noChangeAspect="1" noChangeArrowheads="1"/>
          </p:cNvPicPr>
          <p:nvPr/>
        </p:nvPicPr>
        <p:blipFill>
          <a:blip r:embed="rId2" cstate="print"/>
          <a:srcRect/>
          <a:stretch>
            <a:fillRect/>
          </a:stretch>
        </p:blipFill>
        <p:spPr bwMode="auto">
          <a:xfrm>
            <a:off x="3609975" y="2895600"/>
            <a:ext cx="5153025"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queries and results, 1</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9</a:t>
            </a:fld>
            <a:endParaRPr lang="en-US"/>
          </a:p>
        </p:txBody>
      </p:sp>
      <p:sp>
        <p:nvSpPr>
          <p:cNvPr id="5" name="Rectangle 4"/>
          <p:cNvSpPr/>
          <p:nvPr/>
        </p:nvSpPr>
        <p:spPr>
          <a:xfrm>
            <a:off x="457200" y="1371600"/>
            <a:ext cx="8229600" cy="1295400"/>
          </a:xfrm>
          <a:prstGeom prst="rect">
            <a:avLst/>
          </a:prstGeom>
          <a:ln w="3175">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700" i="1" dirty="0" smtClean="0">
                <a:solidFill>
                  <a:schemeClr val="bg2">
                    <a:lumMod val="25000"/>
                  </a:schemeClr>
                </a:solidFill>
                <a:latin typeface="+mj-lt"/>
              </a:rPr>
              <a:t>Display the total sales of all products for past five years in all stores</a:t>
            </a:r>
          </a:p>
          <a:p>
            <a:pPr>
              <a:tabLst>
                <a:tab pos="1139825" algn="l"/>
              </a:tabLst>
            </a:pPr>
            <a:r>
              <a:rPr lang="en-US" dirty="0" smtClean="0"/>
              <a:t>Rows: 	year numbers 2011, 2010, 2009, 2008, 2007</a:t>
            </a:r>
          </a:p>
          <a:p>
            <a:pPr>
              <a:tabLst>
                <a:tab pos="1139825" algn="l"/>
              </a:tabLst>
            </a:pPr>
            <a:r>
              <a:rPr lang="en-US" dirty="0" smtClean="0"/>
              <a:t>Columns: 	total sales for all products </a:t>
            </a:r>
            <a:r>
              <a:rPr lang="en-US" sz="1600" dirty="0" smtClean="0">
                <a:solidFill>
                  <a:schemeClr val="bg1">
                    <a:lumMod val="50000"/>
                  </a:schemeClr>
                </a:solidFill>
              </a:rPr>
              <a:t>(one column only)</a:t>
            </a:r>
            <a:endParaRPr lang="en-US" dirty="0" smtClean="0">
              <a:solidFill>
                <a:schemeClr val="bg1">
                  <a:lumMod val="50000"/>
                </a:schemeClr>
              </a:solidFill>
            </a:endParaRPr>
          </a:p>
          <a:p>
            <a:pPr>
              <a:tabLst>
                <a:tab pos="1139825" algn="l"/>
              </a:tabLst>
            </a:pPr>
            <a:r>
              <a:rPr lang="en-US" dirty="0" smtClean="0"/>
              <a:t>Page: 	 all stores </a:t>
            </a:r>
            <a:r>
              <a:rPr lang="en-US" dirty="0" smtClean="0">
                <a:solidFill>
                  <a:schemeClr val="bg1">
                    <a:lumMod val="50000"/>
                  </a:schemeClr>
                </a:solidFill>
              </a:rPr>
              <a:t>(one page only)</a:t>
            </a:r>
            <a:endParaRPr lang="en-US" dirty="0"/>
          </a:p>
        </p:txBody>
      </p:sp>
      <p:sp>
        <p:nvSpPr>
          <p:cNvPr id="6" name="Rectangle 5"/>
          <p:cNvSpPr/>
          <p:nvPr/>
        </p:nvSpPr>
        <p:spPr>
          <a:xfrm>
            <a:off x="457200" y="2895600"/>
            <a:ext cx="8229600" cy="1524000"/>
          </a:xfrm>
          <a:prstGeom prst="rect">
            <a:avLst/>
          </a:prstGeom>
          <a:ln w="3175">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700" i="1" u="sng" dirty="0" smtClean="0">
                <a:solidFill>
                  <a:schemeClr val="bg2">
                    <a:lumMod val="25000"/>
                  </a:schemeClr>
                </a:solidFill>
                <a:latin typeface="+mj-lt"/>
              </a:rPr>
              <a:t>Compare</a:t>
            </a:r>
            <a:r>
              <a:rPr lang="en-US" sz="1700" i="1" dirty="0" smtClean="0">
                <a:solidFill>
                  <a:schemeClr val="bg2">
                    <a:lumMod val="25000"/>
                  </a:schemeClr>
                </a:solidFill>
                <a:latin typeface="+mj-lt"/>
              </a:rPr>
              <a:t> total sales for all stores, product by product, between year 2011 and 2010.</a:t>
            </a:r>
          </a:p>
          <a:p>
            <a:pPr>
              <a:tabLst>
                <a:tab pos="1139825" algn="l"/>
              </a:tabLst>
            </a:pPr>
            <a:r>
              <a:rPr lang="en-US" dirty="0" smtClean="0"/>
              <a:t>Rows: 	year numbers 2011, 2010; difference; percentage increase or decrease</a:t>
            </a:r>
          </a:p>
          <a:p>
            <a:pPr>
              <a:tabLst>
                <a:tab pos="1139825" algn="l"/>
              </a:tabLst>
            </a:pPr>
            <a:r>
              <a:rPr lang="en-US" dirty="0" smtClean="0"/>
              <a:t>Columns: 	one column per product, showing all product</a:t>
            </a:r>
          </a:p>
          <a:p>
            <a:pPr>
              <a:tabLst>
                <a:tab pos="1139825" algn="l"/>
              </a:tabLst>
            </a:pPr>
            <a:r>
              <a:rPr lang="en-US" dirty="0" smtClean="0"/>
              <a:t>Page: 	all stores </a:t>
            </a:r>
            <a:r>
              <a:rPr lang="en-US" dirty="0" smtClean="0">
                <a:solidFill>
                  <a:schemeClr val="bg1">
                    <a:lumMod val="50000"/>
                  </a:schemeClr>
                </a:solidFill>
              </a:rPr>
              <a:t>(one page only)</a:t>
            </a:r>
            <a:endParaRPr lang="en-US" dirty="0"/>
          </a:p>
        </p:txBody>
      </p:sp>
      <p:sp>
        <p:nvSpPr>
          <p:cNvPr id="7" name="Rectangle 6"/>
          <p:cNvSpPr/>
          <p:nvPr/>
        </p:nvSpPr>
        <p:spPr>
          <a:xfrm>
            <a:off x="457200" y="4648200"/>
            <a:ext cx="8229600" cy="1524000"/>
          </a:xfrm>
          <a:prstGeom prst="rect">
            <a:avLst/>
          </a:prstGeom>
          <a:ln w="3175">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700" i="1" dirty="0" smtClean="0">
                <a:solidFill>
                  <a:schemeClr val="bg2">
                    <a:lumMod val="25000"/>
                  </a:schemeClr>
                </a:solidFill>
                <a:latin typeface="+mj-lt"/>
              </a:rPr>
              <a:t>Show comparison of total sales for all stores, product by product, between year 2011 and 2010 </a:t>
            </a:r>
            <a:r>
              <a:rPr lang="en-US" sz="1700" i="1" u="sng" dirty="0" smtClean="0">
                <a:solidFill>
                  <a:schemeClr val="bg2">
                    <a:lumMod val="25000"/>
                  </a:schemeClr>
                </a:solidFill>
                <a:latin typeface="+mj-lt"/>
              </a:rPr>
              <a:t>only for</a:t>
            </a:r>
            <a:r>
              <a:rPr lang="en-US" sz="1700" i="1" dirty="0" smtClean="0">
                <a:solidFill>
                  <a:schemeClr val="bg2">
                    <a:lumMod val="25000"/>
                  </a:schemeClr>
                </a:solidFill>
                <a:latin typeface="+mj-lt"/>
              </a:rPr>
              <a:t> those products with reduced sales.</a:t>
            </a:r>
          </a:p>
          <a:p>
            <a:pPr>
              <a:tabLst>
                <a:tab pos="1139825" algn="l"/>
              </a:tabLst>
            </a:pPr>
            <a:r>
              <a:rPr lang="en-US" dirty="0" smtClean="0"/>
              <a:t>Rows: 	year numbers 2011, 2010; difference; percentage increase or decrease</a:t>
            </a:r>
          </a:p>
          <a:p>
            <a:pPr>
              <a:tabLst>
                <a:tab pos="1139825" algn="l"/>
              </a:tabLst>
            </a:pPr>
            <a:r>
              <a:rPr lang="en-US" dirty="0" smtClean="0"/>
              <a:t>Columns: 	one column per product, showing only the qualifying products</a:t>
            </a:r>
          </a:p>
          <a:p>
            <a:pPr>
              <a:tabLst>
                <a:tab pos="1139825" algn="l"/>
              </a:tabLst>
            </a:pPr>
            <a:r>
              <a:rPr lang="en-US" dirty="0" smtClean="0"/>
              <a:t>Page: 	all stores </a:t>
            </a:r>
            <a:r>
              <a:rPr lang="en-US" dirty="0" smtClean="0">
                <a:solidFill>
                  <a:schemeClr val="bg1">
                    <a:lumMod val="50000"/>
                  </a:schemeClr>
                </a:solidFill>
              </a:rPr>
              <a:t>(one page only)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26262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3105</TotalTime>
  <Words>718</Words>
  <Application>Microsoft Office PowerPoint</Application>
  <PresentationFormat>On-screen Show (4:3)</PresentationFormat>
  <Paragraphs>110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Online Analytic Processing</vt:lpstr>
      <vt:lpstr>Outline</vt:lpstr>
      <vt:lpstr>A typical analysis session</vt:lpstr>
      <vt:lpstr>Queries in a typical analysis session</vt:lpstr>
      <vt:lpstr>Online Analytical Processing</vt:lpstr>
      <vt:lpstr>Multidimensional data analysis</vt:lpstr>
      <vt:lpstr>Example: Sales Fact</vt:lpstr>
      <vt:lpstr>Display multidimensional data</vt:lpstr>
      <vt:lpstr>Sample queries and results, 1</vt:lpstr>
      <vt:lpstr>Sample queries and results, 2</vt:lpstr>
      <vt:lpstr>Multiple measures in the fact</vt:lpstr>
      <vt:lpstr>More dimensions</vt:lpstr>
      <vt:lpstr>Example: Six dimensions</vt:lpstr>
      <vt:lpstr>Common OLAP operators</vt:lpstr>
      <vt:lpstr>OLAP architecture</vt:lpstr>
      <vt:lpstr>Lab: MDX and the icCube OLAP engine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OLAP</dc:title>
  <dc:subject>Chap 5</dc:subject>
  <dc:creator>Philip Lei</dc:creator>
  <dc:description>comp323 Data Warehousing and data mining. updated 2013</dc:description>
  <cp:lastModifiedBy>Philip</cp:lastModifiedBy>
  <cp:revision>403</cp:revision>
  <dcterms:created xsi:type="dcterms:W3CDTF">2011-12-29T04:48:02Z</dcterms:created>
  <dcterms:modified xsi:type="dcterms:W3CDTF">2014-03-06T04:44:59Z</dcterms:modified>
</cp:coreProperties>
</file>