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3" r:id="rId6"/>
    <p:sldId id="264" r:id="rId7"/>
    <p:sldId id="259" r:id="rId8"/>
    <p:sldId id="267" r:id="rId9"/>
    <p:sldId id="260" r:id="rId10"/>
    <p:sldId id="265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08" d="100"/>
          <a:sy n="108" d="100"/>
        </p:scale>
        <p:origin x="17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21C68-C78A-2D44-B2DD-622CA4F510B7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631F5-4E4E-864D-ADDB-B2DA1251E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6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631F5-4E4E-864D-ADDB-B2DA1251E3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60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sv-SE" sz="4200" dirty="0">
                <a:solidFill>
                  <a:srgbClr val="FFFFFF"/>
                </a:solidFill>
              </a:rPr>
              <a:t>Final Project </a:t>
            </a:r>
            <a:r>
              <a:rPr lang="sv-SE" sz="4200" dirty="0" err="1">
                <a:solidFill>
                  <a:srgbClr val="FFFFFF"/>
                </a:solidFill>
              </a:rPr>
              <a:t>MultiAgent</a:t>
            </a:r>
            <a:r>
              <a:rPr lang="sv-SE" sz="4200" dirty="0">
                <a:solidFill>
                  <a:srgbClr val="FFFFFF"/>
                </a:solidFill>
              </a:rPr>
              <a:t> for QA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sv-SE" sz="2500">
                <a:solidFill>
                  <a:srgbClr val="FFFFFF"/>
                </a:solidFill>
              </a:rPr>
              <a:t>Cecilia Nyberg</a:t>
            </a:r>
          </a:p>
          <a:p>
            <a:pPr>
              <a:lnSpc>
                <a:spcPct val="90000"/>
              </a:lnSpc>
            </a:pPr>
            <a:r>
              <a:rPr lang="sv-SE" sz="2500">
                <a:solidFill>
                  <a:srgbClr val="FFFFFF"/>
                </a:solidFill>
              </a:rPr>
              <a:t>December 23,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36F9873-642F-4EB5-9636-7DE2F9F95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F8B8011-BF73-4693-BD76-BCF02A842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7329488-C25D-4C7C-814F-CEBFD5E7C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68D62A5-CA80-455B-8BF4-09BA31DC3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320F636-F7FE-493A-AF45-D9E22016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CFAE76A-3CE9-4AC3-9975-186C6B3EE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D2D7409-1AC7-4A0F-B79D-1664128FB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0CFFB6B-109E-E1B7-F4C2-7202F70E8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1" y="630936"/>
            <a:ext cx="3997706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>
                <a:solidFill>
                  <a:schemeClr val="bg1"/>
                </a:solidFill>
              </a:rPr>
              <a:t>Hybrid search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4EB72CE8-04A4-0322-9E85-5E7C39E00986}"/>
              </a:ext>
            </a:extLst>
          </p:cNvPr>
          <p:cNvSpPr txBox="1"/>
          <p:nvPr/>
        </p:nvSpPr>
        <p:spPr>
          <a:xfrm>
            <a:off x="4625788" y="630936"/>
            <a:ext cx="3744352" cy="195108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Uses the BM25Retriever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1"/>
                </a:solidFill>
              </a:rPr>
              <a:t>Equal weight to both retrievers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Bildobjekt 6" descr="En bild som visar text, skärmbild, Teckensnitt, dokument&#10;&#10;Automatiskt genererad beskrivning">
            <a:extLst>
              <a:ext uri="{FF2B5EF4-FFF2-40B4-BE49-F238E27FC236}">
                <a16:creationId xmlns:a16="http://schemas.microsoft.com/office/drawing/2014/main" id="{7ED0A00A-3259-72DE-D906-3CAFC36A2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9" y="2766362"/>
            <a:ext cx="3998174" cy="3368461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5" y="2954577"/>
            <a:ext cx="304800" cy="322326"/>
            <a:chOff x="215328" y="-46937"/>
            <a:chExt cx="304800" cy="2773841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latshållare för innehåll 4" descr="En bild som visar text, kvitto, skärmbild, algebra&#10;&#10;Automatiskt genererad beskrivning">
            <a:extLst>
              <a:ext uri="{FF2B5EF4-FFF2-40B4-BE49-F238E27FC236}">
                <a16:creationId xmlns:a16="http://schemas.microsoft.com/office/drawing/2014/main" id="{43FCD372-87BB-C3D8-3EA0-E0FECB792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17445" y="2756877"/>
            <a:ext cx="4826556" cy="17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4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r>
              <a:rPr lang="sv-SE" sz="3100">
                <a:solidFill>
                  <a:schemeClr val="tx2"/>
                </a:solidFill>
              </a:rPr>
              <a:t>Challenges and Additional Attempts</a:t>
            </a:r>
          </a:p>
        </p:txBody>
      </p:sp>
      <p:pic>
        <p:nvPicPr>
          <p:cNvPr id="20" name="Graphic 6" descr="Head with Gears">
            <a:extLst>
              <a:ext uri="{FF2B5EF4-FFF2-40B4-BE49-F238E27FC236}">
                <a16:creationId xmlns:a16="http://schemas.microsoft.com/office/drawing/2014/main" id="{8DEFCACA-7395-DB75-43E7-FDF1E88F4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2421682"/>
            <a:ext cx="3733184" cy="3639289"/>
          </a:xfrm>
        </p:spPr>
        <p:txBody>
          <a:bodyPr anchor="ctr">
            <a:normAutofit/>
          </a:bodyPr>
          <a:lstStyle/>
          <a:p>
            <a:r>
              <a:rPr lang="sv-SE" sz="1600" dirty="0" err="1">
                <a:solidFill>
                  <a:schemeClr val="tx2"/>
                </a:solidFill>
              </a:rPr>
              <a:t>Some</a:t>
            </a:r>
            <a:r>
              <a:rPr lang="sv-SE" sz="1600" dirty="0">
                <a:solidFill>
                  <a:schemeClr val="tx2"/>
                </a:solidFill>
              </a:rPr>
              <a:t> implementations </a:t>
            </a:r>
            <a:r>
              <a:rPr lang="sv-SE" sz="1600" dirty="0" err="1">
                <a:solidFill>
                  <a:schemeClr val="tx2"/>
                </a:solidFill>
              </a:rPr>
              <a:t>lowered</a:t>
            </a:r>
            <a:r>
              <a:rPr lang="sv-SE" sz="1600" dirty="0">
                <a:solidFill>
                  <a:schemeClr val="tx2"/>
                </a:solidFill>
              </a:rPr>
              <a:t> </a:t>
            </a:r>
            <a:r>
              <a:rPr lang="sv-SE" sz="1600" dirty="0" err="1">
                <a:solidFill>
                  <a:schemeClr val="tx2"/>
                </a:solidFill>
              </a:rPr>
              <a:t>accuracy</a:t>
            </a:r>
            <a:r>
              <a:rPr lang="sv-SE" sz="1600" dirty="0">
                <a:solidFill>
                  <a:schemeClr val="tx2"/>
                </a:solidFill>
              </a:rPr>
              <a:t>:</a:t>
            </a:r>
          </a:p>
          <a:p>
            <a:pPr lvl="1"/>
            <a:r>
              <a:rPr lang="sv-SE" sz="1600" dirty="0">
                <a:solidFill>
                  <a:schemeClr val="tx2"/>
                </a:solidFill>
              </a:rPr>
              <a:t>Synonym-</a:t>
            </a:r>
            <a:r>
              <a:rPr lang="sv-SE" sz="1600" dirty="0" err="1">
                <a:solidFill>
                  <a:schemeClr val="tx2"/>
                </a:solidFill>
              </a:rPr>
              <a:t>based</a:t>
            </a:r>
            <a:r>
              <a:rPr lang="sv-SE" sz="1600" dirty="0">
                <a:solidFill>
                  <a:schemeClr val="tx2"/>
                </a:solidFill>
              </a:rPr>
              <a:t> </a:t>
            </a:r>
            <a:r>
              <a:rPr lang="sv-SE" sz="1600" dirty="0" err="1">
                <a:solidFill>
                  <a:schemeClr val="tx2"/>
                </a:solidFill>
              </a:rPr>
              <a:t>query</a:t>
            </a:r>
            <a:r>
              <a:rPr lang="sv-SE" sz="1600" dirty="0">
                <a:solidFill>
                  <a:schemeClr val="tx2"/>
                </a:solidFill>
              </a:rPr>
              <a:t> expansion </a:t>
            </a:r>
          </a:p>
          <a:p>
            <a:pPr lvl="1"/>
            <a:r>
              <a:rPr lang="sv-SE" sz="1600" dirty="0" err="1">
                <a:solidFill>
                  <a:schemeClr val="tx2"/>
                </a:solidFill>
              </a:rPr>
              <a:t>Financial</a:t>
            </a:r>
            <a:r>
              <a:rPr lang="sv-SE" sz="1600" dirty="0">
                <a:solidFill>
                  <a:schemeClr val="tx2"/>
                </a:solidFill>
              </a:rPr>
              <a:t> table </a:t>
            </a:r>
            <a:r>
              <a:rPr lang="sv-SE" sz="1600" dirty="0" err="1">
                <a:solidFill>
                  <a:schemeClr val="tx2"/>
                </a:solidFill>
              </a:rPr>
              <a:t>lookup</a:t>
            </a:r>
            <a:endParaRPr lang="sv-SE" sz="1600" dirty="0">
              <a:solidFill>
                <a:schemeClr val="tx2"/>
              </a:solidFill>
            </a:endParaRPr>
          </a:p>
          <a:p>
            <a:r>
              <a:rPr lang="sv-SE" sz="1600" dirty="0" err="1">
                <a:solidFill>
                  <a:schemeClr val="tx2"/>
                </a:solidFill>
              </a:rPr>
              <a:t>Balance</a:t>
            </a:r>
            <a:r>
              <a:rPr lang="sv-SE" sz="1600" dirty="0">
                <a:solidFill>
                  <a:schemeClr val="tx2"/>
                </a:solidFill>
              </a:rPr>
              <a:t> </a:t>
            </a:r>
            <a:r>
              <a:rPr lang="sv-SE" sz="1600" dirty="0" err="1">
                <a:solidFill>
                  <a:schemeClr val="tx2"/>
                </a:solidFill>
              </a:rPr>
              <a:t>between</a:t>
            </a:r>
            <a:r>
              <a:rPr lang="sv-SE" sz="1600" dirty="0">
                <a:solidFill>
                  <a:schemeClr val="tx2"/>
                </a:solidFill>
              </a:rPr>
              <a:t> </a:t>
            </a:r>
            <a:r>
              <a:rPr lang="sv-SE" sz="1600" dirty="0" err="1">
                <a:solidFill>
                  <a:schemeClr val="tx2"/>
                </a:solidFill>
              </a:rPr>
              <a:t>strict</a:t>
            </a:r>
            <a:r>
              <a:rPr lang="sv-SE" sz="1600" dirty="0">
                <a:solidFill>
                  <a:schemeClr val="tx2"/>
                </a:solidFill>
              </a:rPr>
              <a:t> and flexible </a:t>
            </a:r>
            <a:r>
              <a:rPr lang="sv-SE" sz="1600" dirty="0" err="1">
                <a:solidFill>
                  <a:schemeClr val="tx2"/>
                </a:solidFill>
              </a:rPr>
              <a:t>instructions</a:t>
            </a:r>
            <a:r>
              <a:rPr lang="sv-SE" sz="1600" dirty="0">
                <a:solidFill>
                  <a:schemeClr val="tx2"/>
                </a:solidFill>
              </a:rPr>
              <a:t> </a:t>
            </a:r>
          </a:p>
          <a:p>
            <a:r>
              <a:rPr lang="sv-SE" sz="1600" dirty="0" err="1">
                <a:solidFill>
                  <a:schemeClr val="tx2"/>
                </a:solidFill>
              </a:rPr>
              <a:t>Time</a:t>
            </a:r>
            <a:r>
              <a:rPr lang="sv-SE" sz="1600" dirty="0">
                <a:solidFill>
                  <a:schemeClr val="tx2"/>
                </a:solidFill>
              </a:rPr>
              <a:t> </a:t>
            </a:r>
            <a:r>
              <a:rPr lang="sv-SE" sz="1600" dirty="0" err="1">
                <a:solidFill>
                  <a:schemeClr val="tx2"/>
                </a:solidFill>
              </a:rPr>
              <a:t>constraints</a:t>
            </a:r>
            <a:r>
              <a:rPr lang="sv-SE" sz="1600" dirty="0">
                <a:solidFill>
                  <a:schemeClr val="tx2"/>
                </a:solidFill>
              </a:rPr>
              <a:t> </a:t>
            </a:r>
            <a:r>
              <a:rPr lang="sv-SE" sz="1600" dirty="0" err="1">
                <a:solidFill>
                  <a:schemeClr val="tx2"/>
                </a:solidFill>
              </a:rPr>
              <a:t>limited</a:t>
            </a:r>
            <a:r>
              <a:rPr lang="sv-SE" sz="1600" dirty="0">
                <a:solidFill>
                  <a:schemeClr val="tx2"/>
                </a:solidFill>
              </a:rPr>
              <a:t> </a:t>
            </a:r>
            <a:r>
              <a:rPr lang="sv-SE" sz="1600" dirty="0" err="1">
                <a:solidFill>
                  <a:schemeClr val="tx2"/>
                </a:solidFill>
              </a:rPr>
              <a:t>reranking</a:t>
            </a:r>
            <a:r>
              <a:rPr lang="sv-SE" sz="1600" dirty="0">
                <a:solidFill>
                  <a:schemeClr val="tx2"/>
                </a:solidFill>
              </a:rPr>
              <a:t> implementation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sv-SE" sz="3500">
                <a:solidFill>
                  <a:srgbClr val="FFFFFF"/>
                </a:solidFill>
              </a:rPr>
              <a:t>Lessons Learned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sz="1700"/>
              <a:t>Modular AI architectures improve task efficiency</a:t>
            </a:r>
          </a:p>
          <a:p>
            <a:r>
              <a:rPr sz="1700"/>
              <a:t>Specialized agents reduce confusion and improve accuracy</a:t>
            </a:r>
          </a:p>
          <a:p>
            <a:r>
              <a:rPr sz="1700"/>
              <a:t>Importance of isolating tasks like retrieval and generatio</a:t>
            </a:r>
            <a:r>
              <a:rPr lang="sv-SE" sz="1700"/>
              <a:t>n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sv-SE" sz="3500">
                <a:solidFill>
                  <a:srgbClr val="FFFFFF"/>
                </a:solidFill>
              </a:rPr>
              <a:t>Contribution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sv-SE" sz="1700"/>
              <a:t>Creating the Database</a:t>
            </a:r>
          </a:p>
          <a:p>
            <a:r>
              <a:rPr lang="sv-SE" sz="1700"/>
              <a:t>Developing Additional Tools</a:t>
            </a:r>
          </a:p>
          <a:p>
            <a:r>
              <a:rPr lang="sv-SE" sz="1700"/>
              <a:t>Query Decomposition</a:t>
            </a:r>
          </a:p>
          <a:p>
            <a:r>
              <a:rPr lang="sv-SE" sz="1700"/>
              <a:t>Query Classifier</a:t>
            </a:r>
          </a:p>
          <a:p>
            <a:r>
              <a:rPr lang="sv-SE" sz="1700"/>
              <a:t>Chain-of-Thought Integration</a:t>
            </a:r>
          </a:p>
          <a:p>
            <a:r>
              <a:rPr lang="sv-SE" sz="1700"/>
              <a:t>Advanced Retrieval Techniques</a:t>
            </a:r>
          </a:p>
          <a:p>
            <a:r>
              <a:rPr lang="sv-SE" sz="1700"/>
              <a:t>Filtered Search and Query Expansion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1" y="4018137"/>
            <a:ext cx="3803416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sv-SE" sz="4200">
                <a:solidFill>
                  <a:schemeClr val="bg1"/>
                </a:solidFill>
              </a:rPr>
              <a:t>Creating the Database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C17C44AF-0857-1706-4ED8-29218EB4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9" y="806921"/>
            <a:ext cx="5749151" cy="204094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3006" y="4018143"/>
            <a:ext cx="4662806" cy="2129599"/>
          </a:xfrm>
          <a:noFill/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Experimented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with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multiple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database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structures</a:t>
            </a:r>
            <a:endParaRPr lang="sv-SE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Structured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tables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into</a:t>
            </a:r>
            <a:r>
              <a:rPr lang="sv-SE" sz="1600" dirty="0">
                <a:solidFill>
                  <a:schemeClr val="bg1"/>
                </a:solidFill>
              </a:rPr>
              <a:t> JSON </a:t>
            </a:r>
            <a:r>
              <a:rPr lang="sv-SE" sz="1600" dirty="0" err="1">
                <a:solidFill>
                  <a:schemeClr val="bg1"/>
                </a:solidFill>
              </a:rPr>
              <a:t>objects</a:t>
            </a:r>
            <a:r>
              <a:rPr lang="sv-SE" sz="1600" dirty="0">
                <a:solidFill>
                  <a:schemeClr val="bg1"/>
                </a:solidFill>
              </a:rPr>
              <a:t> for </a:t>
            </a:r>
            <a:r>
              <a:rPr lang="sv-SE" sz="1600" dirty="0" err="1">
                <a:solidFill>
                  <a:schemeClr val="bg1"/>
                </a:solidFill>
              </a:rPr>
              <a:t>better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results</a:t>
            </a:r>
            <a:endParaRPr lang="sv-SE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1600" dirty="0" err="1">
                <a:solidFill>
                  <a:schemeClr val="bg1"/>
                </a:solidFill>
              </a:rPr>
              <a:t>Stored</a:t>
            </a:r>
            <a:r>
              <a:rPr lang="sv-SE" sz="1600" dirty="0">
                <a:solidFill>
                  <a:schemeClr val="bg1"/>
                </a:solidFill>
              </a:rPr>
              <a:t> pre-text, post-text and </a:t>
            </a:r>
            <a:r>
              <a:rPr lang="sv-SE" sz="1600" dirty="0" err="1">
                <a:solidFill>
                  <a:schemeClr val="bg1"/>
                </a:solidFill>
              </a:rPr>
              <a:t>structured</a:t>
            </a:r>
            <a:r>
              <a:rPr lang="sv-SE" sz="1600" dirty="0">
                <a:solidFill>
                  <a:schemeClr val="bg1"/>
                </a:solidFill>
              </a:rPr>
              <a:t> table in the </a:t>
            </a:r>
            <a:r>
              <a:rPr lang="sv-SE" sz="1600" dirty="0" err="1">
                <a:solidFill>
                  <a:schemeClr val="bg1"/>
                </a:solidFill>
              </a:rPr>
              <a:t>vectorDB</a:t>
            </a:r>
            <a:endParaRPr lang="sv-SE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Adjusted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chunk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size</a:t>
            </a:r>
            <a:r>
              <a:rPr lang="sv-SE" sz="1600" dirty="0">
                <a:solidFill>
                  <a:schemeClr val="bg1"/>
                </a:solidFill>
              </a:rPr>
              <a:t> and </a:t>
            </a:r>
            <a:r>
              <a:rPr lang="sv-SE" sz="1600" dirty="0" err="1">
                <a:solidFill>
                  <a:schemeClr val="bg1"/>
                </a:solidFill>
              </a:rPr>
              <a:t>overlap</a:t>
            </a:r>
            <a:r>
              <a:rPr lang="sv-SE" sz="1600" dirty="0">
                <a:solidFill>
                  <a:schemeClr val="bg1"/>
                </a:solidFill>
              </a:rPr>
              <a:t> for optimal </a:t>
            </a:r>
            <a:r>
              <a:rPr lang="sv-SE" sz="1600" dirty="0" err="1">
                <a:solidFill>
                  <a:schemeClr val="bg1"/>
                </a:solidFill>
              </a:rPr>
              <a:t>accuracy</a:t>
            </a:r>
            <a:endParaRPr lang="sv-SE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Achieved</a:t>
            </a:r>
            <a:r>
              <a:rPr lang="sv-SE" sz="1600" dirty="0">
                <a:solidFill>
                  <a:schemeClr val="bg1"/>
                </a:solidFill>
              </a:rPr>
              <a:t> 25% </a:t>
            </a:r>
            <a:r>
              <a:rPr lang="sv-SE" sz="1600" dirty="0" err="1">
                <a:solidFill>
                  <a:schemeClr val="bg1"/>
                </a:solidFill>
              </a:rPr>
              <a:t>accuracy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with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structured</a:t>
            </a:r>
            <a:r>
              <a:rPr lang="sv-SE" sz="1600" dirty="0">
                <a:solidFill>
                  <a:schemeClr val="bg1"/>
                </a:solidFill>
              </a:rPr>
              <a:t> approach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413552FC-A3D7-28E8-7A34-9733E00B5FA3}"/>
              </a:ext>
            </a:extLst>
          </p:cNvPr>
          <p:cNvSpPr txBox="1"/>
          <p:nvPr/>
        </p:nvSpPr>
        <p:spPr>
          <a:xfrm>
            <a:off x="1234251" y="500580"/>
            <a:ext cx="23582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Example of structured 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8" name="Oval 25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26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27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8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0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EA83E767-6B66-DEE2-7010-D1F3819A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0936"/>
            <a:ext cx="3945744" cy="209675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Prompting Planning Agent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E355566-C7F8-97CB-059C-F5CC2A8F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7" y="630936"/>
            <a:ext cx="3798143" cy="2096769"/>
          </a:xfrm>
          <a:noFill/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Using Chain-of-though</a:t>
            </a:r>
          </a:p>
          <a:p>
            <a:r>
              <a:rPr lang="en-US" sz="1600">
                <a:solidFill>
                  <a:schemeClr val="bg1"/>
                </a:solidFill>
              </a:rPr>
              <a:t>Query decomposition</a:t>
            </a:r>
          </a:p>
          <a:p>
            <a:r>
              <a:rPr lang="en-US" sz="1600">
                <a:solidFill>
                  <a:schemeClr val="bg1"/>
                </a:solidFill>
              </a:rPr>
              <a:t>Classifications</a:t>
            </a:r>
          </a:p>
          <a:p>
            <a:r>
              <a:rPr lang="en-US" sz="160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8687" y="3083610"/>
            <a:ext cx="304800" cy="322326"/>
            <a:chOff x="215328" y="-46937"/>
            <a:chExt cx="304800" cy="2773841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Bildobjekt 6" descr="En bild som visar text, skärmbild, Teckensnitt, dokument&#10;&#10;Automatiskt genererad beskrivning">
            <a:extLst>
              <a:ext uri="{FF2B5EF4-FFF2-40B4-BE49-F238E27FC236}">
                <a16:creationId xmlns:a16="http://schemas.microsoft.com/office/drawing/2014/main" id="{565FF1FE-D01F-DD86-75EC-7DE14AB6A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39" y="2616241"/>
            <a:ext cx="6870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99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9B84393-3B88-0216-393F-CB75DA2B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Query decomposition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BA87CC-81F8-7810-B00C-157C7D51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5808" y="1817647"/>
            <a:ext cx="4859412" cy="1761211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Prompted LLM using few-shot learning</a:t>
            </a:r>
          </a:p>
          <a:p>
            <a:r>
              <a:rPr lang="en-US" sz="1700" dirty="0"/>
              <a:t>The Query decomposer performed well</a:t>
            </a:r>
          </a:p>
          <a:p>
            <a:r>
              <a:rPr lang="en-US" sz="1700" dirty="0"/>
              <a:t>Accuracy increased</a:t>
            </a:r>
          </a:p>
          <a:p>
            <a:endParaRPr lang="en-US" sz="1700" dirty="0"/>
          </a:p>
        </p:txBody>
      </p:sp>
      <p:pic>
        <p:nvPicPr>
          <p:cNvPr id="6" name="Bildobjekt 5" descr="En bild som visar text, skärmbild, Teckensnitt, information&#10;&#10;Automatiskt genererad beskrivning">
            <a:extLst>
              <a:ext uri="{FF2B5EF4-FFF2-40B4-BE49-F238E27FC236}">
                <a16:creationId xmlns:a16="http://schemas.microsoft.com/office/drawing/2014/main" id="{7D838342-3FC2-72E8-6E48-44D0607CB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07" y="3974352"/>
            <a:ext cx="5985743" cy="251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15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Bildobjekt 4" descr="En bild som visar text, skärmbild, Teckensnitt, algebra&#10;&#10;Automatiskt genererad beskrivning">
            <a:extLst>
              <a:ext uri="{FF2B5EF4-FFF2-40B4-BE49-F238E27FC236}">
                <a16:creationId xmlns:a16="http://schemas.microsoft.com/office/drawing/2014/main" id="{5532E9BA-4ADC-6996-77B6-7F767EF81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36" b="2"/>
          <a:stretch/>
        </p:blipFill>
        <p:spPr>
          <a:xfrm>
            <a:off x="1118633" y="405251"/>
            <a:ext cx="6595876" cy="284348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ubrik 1">
            <a:extLst>
              <a:ext uri="{FF2B5EF4-FFF2-40B4-BE49-F238E27FC236}">
                <a16:creationId xmlns:a16="http://schemas.microsoft.com/office/drawing/2014/main" id="{7EFCE657-77B5-51FF-CC01-EEFACBC5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4018137"/>
            <a:ext cx="3426795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Query classifier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1CAA41E-4C2B-64C7-CD59-2E1737A2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560" y="4018143"/>
            <a:ext cx="4255578" cy="2129599"/>
          </a:xfrm>
          <a:noFill/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Prompted using examples</a:t>
            </a:r>
          </a:p>
          <a:p>
            <a:r>
              <a:rPr lang="en-US" sz="1600">
                <a:solidFill>
                  <a:schemeClr val="bg1"/>
                </a:solidFill>
              </a:rPr>
              <a:t>Gave access to database retrieval 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Affected the difficulty level</a:t>
            </a:r>
          </a:p>
        </p:txBody>
      </p:sp>
    </p:spTree>
    <p:extLst>
      <p:ext uri="{BB962C8B-B14F-4D97-AF65-F5344CB8AC3E}">
        <p14:creationId xmlns:p14="http://schemas.microsoft.com/office/powerpoint/2010/main" val="59969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sv-SE" sz="3500">
                <a:solidFill>
                  <a:srgbClr val="FFFFFF"/>
                </a:solidFill>
              </a:rPr>
              <a:t>Implemented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486" y="1622745"/>
            <a:ext cx="7293023" cy="3683358"/>
          </a:xfrm>
        </p:spPr>
        <p:txBody>
          <a:bodyPr anchor="ctr">
            <a:normAutofit/>
          </a:bodyPr>
          <a:lstStyle/>
          <a:p>
            <a:r>
              <a:rPr lang="sv-SE" sz="1700" dirty="0"/>
              <a:t>Tools for </a:t>
            </a:r>
            <a:r>
              <a:rPr lang="sv-SE" sz="1700" dirty="0" err="1"/>
              <a:t>calculations</a:t>
            </a:r>
            <a:r>
              <a:rPr lang="sv-SE" sz="1700" dirty="0"/>
              <a:t>: profit </a:t>
            </a:r>
            <a:r>
              <a:rPr lang="sv-SE" sz="1700" dirty="0" err="1"/>
              <a:t>margin</a:t>
            </a:r>
            <a:r>
              <a:rPr lang="sv-SE" sz="1700" dirty="0"/>
              <a:t>, </a:t>
            </a:r>
            <a:r>
              <a:rPr lang="sv-SE" sz="1700" dirty="0" err="1"/>
              <a:t>percentage</a:t>
            </a:r>
            <a:r>
              <a:rPr lang="sv-SE" sz="1700" dirty="0"/>
              <a:t> </a:t>
            </a:r>
            <a:r>
              <a:rPr lang="sv-SE" sz="1700" dirty="0" err="1"/>
              <a:t>change</a:t>
            </a:r>
            <a:r>
              <a:rPr lang="sv-SE" sz="1700" dirty="0"/>
              <a:t>, </a:t>
            </a:r>
            <a:r>
              <a:rPr lang="sv-SE" sz="1700" dirty="0" err="1"/>
              <a:t>ratios</a:t>
            </a:r>
            <a:endParaRPr lang="sv-SE" sz="1700" dirty="0"/>
          </a:p>
          <a:p>
            <a:r>
              <a:rPr lang="sv-SE" sz="1700" dirty="0"/>
              <a:t>New </a:t>
            </a:r>
            <a:r>
              <a:rPr lang="sv-SE" sz="1700" dirty="0" err="1"/>
              <a:t>tool</a:t>
            </a:r>
            <a:r>
              <a:rPr lang="sv-SE" sz="1700" dirty="0"/>
              <a:t> for </a:t>
            </a:r>
            <a:r>
              <a:rPr lang="sv-SE" sz="1700" dirty="0" err="1"/>
              <a:t>retrieval</a:t>
            </a:r>
            <a:r>
              <a:rPr lang="sv-SE" sz="1700" dirty="0"/>
              <a:t>: </a:t>
            </a:r>
            <a:r>
              <a:rPr lang="sv-SE" sz="1700" b="1" dirty="0" err="1"/>
              <a:t>advanced_retrieval</a:t>
            </a:r>
            <a:endParaRPr lang="sv-SE" sz="1700" b="1" dirty="0"/>
          </a:p>
          <a:p>
            <a:endParaRPr lang="sv-SE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10F25C8-ADCF-58FB-95D2-199DF53E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Retrieval Agent</a:t>
            </a:r>
          </a:p>
        </p:txBody>
      </p:sp>
      <p:pic>
        <p:nvPicPr>
          <p:cNvPr id="5" name="Platshållare för innehåll 4" descr="En bild som visar text, skärmbild, Teckensnitt, dokument&#10;&#10;Automatiskt genererad beskrivning">
            <a:extLst>
              <a:ext uri="{FF2B5EF4-FFF2-40B4-BE49-F238E27FC236}">
                <a16:creationId xmlns:a16="http://schemas.microsoft.com/office/drawing/2014/main" id="{40F5763A-2197-4740-294A-15865E565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875150"/>
            <a:ext cx="5419311" cy="510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34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Pennan placerad ovanpå en Signaturrad">
            <a:extLst>
              <a:ext uri="{FF2B5EF4-FFF2-40B4-BE49-F238E27FC236}">
                <a16:creationId xmlns:a16="http://schemas.microsoft.com/office/drawing/2014/main" id="{DCC31DC2-A772-06E3-5055-6FE040DF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5416"/>
          <a:stretch/>
        </p:blipFill>
        <p:spPr>
          <a:xfrm>
            <a:off x="469942" y="317578"/>
            <a:ext cx="8138333" cy="3508437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018137"/>
            <a:ext cx="3426795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sv-SE" sz="4200">
                <a:solidFill>
                  <a:schemeClr val="bg1"/>
                </a:solidFill>
              </a:rPr>
              <a:t>Hybrid Search and Retrieval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60" y="4018143"/>
            <a:ext cx="4255578" cy="2129599"/>
          </a:xfrm>
          <a:noFill/>
        </p:spPr>
        <p:txBody>
          <a:bodyPr anchor="t">
            <a:norm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Hybrid </a:t>
            </a:r>
            <a:r>
              <a:rPr lang="sv-SE" sz="1600" dirty="0" err="1">
                <a:solidFill>
                  <a:schemeClr val="bg1"/>
                </a:solidFill>
              </a:rPr>
              <a:t>search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combining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semantic</a:t>
            </a:r>
            <a:r>
              <a:rPr lang="sv-SE" sz="1600" dirty="0">
                <a:solidFill>
                  <a:schemeClr val="bg1"/>
                </a:solidFill>
              </a:rPr>
              <a:t> and </a:t>
            </a:r>
            <a:r>
              <a:rPr lang="sv-SE" sz="1600" dirty="0" err="1">
                <a:solidFill>
                  <a:schemeClr val="bg1"/>
                </a:solidFill>
              </a:rPr>
              <a:t>keyword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methods</a:t>
            </a:r>
            <a:endParaRPr lang="sv-SE" sz="1600" dirty="0">
              <a:solidFill>
                <a:schemeClr val="bg1"/>
              </a:solidFill>
            </a:endParaRPr>
          </a:p>
          <a:p>
            <a:r>
              <a:rPr lang="sv-SE" sz="1600" dirty="0">
                <a:solidFill>
                  <a:schemeClr val="bg1"/>
                </a:solidFill>
              </a:rPr>
              <a:t>Query expansion</a:t>
            </a:r>
          </a:p>
          <a:p>
            <a:r>
              <a:rPr lang="sv-SE" sz="1600" dirty="0" err="1">
                <a:solidFill>
                  <a:schemeClr val="bg1"/>
                </a:solidFill>
              </a:rPr>
              <a:t>Added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filtered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search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strategies</a:t>
            </a:r>
            <a:r>
              <a:rPr lang="sv-SE" sz="1600" dirty="0">
                <a:solidFill>
                  <a:schemeClr val="bg1"/>
                </a:solidFill>
              </a:rPr>
              <a:t> for </a:t>
            </a:r>
            <a:r>
              <a:rPr lang="sv-SE" sz="1600" dirty="0" err="1">
                <a:solidFill>
                  <a:schemeClr val="bg1"/>
                </a:solidFill>
              </a:rPr>
              <a:t>improved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document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retrieval</a:t>
            </a:r>
            <a:endParaRPr lang="sv-SE" sz="1600" dirty="0">
              <a:solidFill>
                <a:schemeClr val="bg1"/>
              </a:solidFill>
            </a:endParaRPr>
          </a:p>
          <a:p>
            <a:r>
              <a:rPr lang="sv-SE" sz="1600" dirty="0">
                <a:solidFill>
                  <a:schemeClr val="bg1"/>
                </a:solidFill>
              </a:rPr>
              <a:t>Reasoning </a:t>
            </a:r>
          </a:p>
          <a:p>
            <a:r>
              <a:rPr lang="sv-SE" sz="1600" dirty="0" err="1">
                <a:solidFill>
                  <a:schemeClr val="bg1"/>
                </a:solidFill>
              </a:rPr>
              <a:t>Accuracy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improved</a:t>
            </a:r>
            <a:r>
              <a:rPr lang="sv-SE" sz="1600" dirty="0">
                <a:solidFill>
                  <a:schemeClr val="bg1"/>
                </a:solidFill>
              </a:rPr>
              <a:t> to 54% </a:t>
            </a:r>
            <a:r>
              <a:rPr lang="sv-SE" sz="1600" dirty="0" err="1">
                <a:solidFill>
                  <a:schemeClr val="bg1"/>
                </a:solidFill>
              </a:rPr>
              <a:t>after</a:t>
            </a:r>
            <a:r>
              <a:rPr lang="sv-SE" sz="1600" dirty="0">
                <a:solidFill>
                  <a:schemeClr val="bg1"/>
                </a:solidFill>
              </a:rPr>
              <a:t> </a:t>
            </a:r>
            <a:r>
              <a:rPr lang="sv-SE" sz="1600" dirty="0" err="1">
                <a:solidFill>
                  <a:schemeClr val="bg1"/>
                </a:solidFill>
              </a:rPr>
              <a:t>adjustments</a:t>
            </a:r>
            <a:endParaRPr lang="sv-SE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233</Words>
  <Application>Microsoft Macintosh PowerPoint</Application>
  <PresentationFormat>Bildspel på skärmen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Final Project MultiAgent for QA</vt:lpstr>
      <vt:lpstr>Contribution Overview</vt:lpstr>
      <vt:lpstr>Creating the Database</vt:lpstr>
      <vt:lpstr>Prompting Planning Agent</vt:lpstr>
      <vt:lpstr>Query decomposition</vt:lpstr>
      <vt:lpstr>Query classifier</vt:lpstr>
      <vt:lpstr>Implemented tools</vt:lpstr>
      <vt:lpstr>Retrieval Agent</vt:lpstr>
      <vt:lpstr>Hybrid Search and Retrieval Improvements</vt:lpstr>
      <vt:lpstr>Hybrid search</vt:lpstr>
      <vt:lpstr>Challenges and Additional Attempts</vt:lpstr>
      <vt:lpstr>Lessons Learned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Cecilia Nyberg</cp:lastModifiedBy>
  <cp:revision>2</cp:revision>
  <dcterms:created xsi:type="dcterms:W3CDTF">2013-01-27T09:14:16Z</dcterms:created>
  <dcterms:modified xsi:type="dcterms:W3CDTF">2024-12-23T10:46:37Z</dcterms:modified>
  <cp:category/>
</cp:coreProperties>
</file>