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57" r:id="rId4"/>
    <p:sldId id="260" r:id="rId5"/>
    <p:sldId id="263" r:id="rId6"/>
    <p:sldId id="258" r:id="rId7"/>
    <p:sldId id="267" r:id="rId8"/>
    <p:sldId id="259" r:id="rId9"/>
    <p:sldId id="261" r:id="rId10"/>
    <p:sldId id="262" r:id="rId11"/>
    <p:sldId id="264" r:id="rId12"/>
    <p:sldId id="265" r:id="rId13"/>
    <p:sldId id="266" r:id="rId14"/>
    <p:sldId id="273" r:id="rId15"/>
    <p:sldId id="274" r:id="rId16"/>
    <p:sldId id="275" r:id="rId17"/>
    <p:sldId id="276" r:id="rId18"/>
    <p:sldId id="278" r:id="rId19"/>
    <p:sldId id="270" r:id="rId20"/>
    <p:sldId id="269" r:id="rId21"/>
    <p:sldId id="286" r:id="rId22"/>
    <p:sldId id="277" r:id="rId23"/>
    <p:sldId id="280" r:id="rId24"/>
    <p:sldId id="282" r:id="rId25"/>
    <p:sldId id="284" r:id="rId26"/>
    <p:sldId id="288" r:id="rId27"/>
    <p:sldId id="281" r:id="rId28"/>
    <p:sldId id="283" r:id="rId29"/>
    <p:sldId id="290" r:id="rId30"/>
    <p:sldId id="287" r:id="rId31"/>
    <p:sldId id="285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51F969"/>
    <a:srgbClr val="58F83F"/>
    <a:srgbClr val="FF6E2F"/>
    <a:srgbClr val="FF9300"/>
    <a:srgbClr val="66CCFF"/>
    <a:srgbClr val="B3CAFC"/>
    <a:srgbClr val="6390FC"/>
    <a:srgbClr val="557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536" autoAdjust="0"/>
  </p:normalViewPr>
  <p:slideViewPr>
    <p:cSldViewPr snapToGrid="0" snapToObjects="1">
      <p:cViewPr>
        <p:scale>
          <a:sx n="100" d="100"/>
          <a:sy n="100" d="100"/>
        </p:scale>
        <p:origin x="-952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CBDF-D103-CB47-B02E-95EF55786BF1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09991-534B-9F40-AF10-7302F0907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8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9991-534B-9F40-AF10-7302F0907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2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9991-534B-9F40-AF10-7302F0907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totalText.text</a:t>
            </a:r>
            <a:r>
              <a:rPr lang="en-US" baseline="0" dirty="0" smtClean="0"/>
              <a:t> will be a Double (decimal)</a:t>
            </a:r>
          </a:p>
          <a:p>
            <a:r>
              <a:rPr lang="en-US" baseline="0" dirty="0" smtClean="0"/>
              <a:t>We’re using tip amount = .15 to simplify our app, could have had the user choose a tip amount though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9991-534B-9F40-AF10-7302F09077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Pulls</a:t>
            </a:r>
            <a:r>
              <a:rPr lang="en-US" baseline="0" dirty="0" smtClean="0"/>
              <a:t> </a:t>
            </a:r>
            <a:r>
              <a:rPr lang="en-US" dirty="0" smtClean="0"/>
              <a:t> from many many programming</a:t>
            </a:r>
            <a:r>
              <a:rPr lang="en-US" baseline="0" dirty="0" smtClean="0"/>
              <a:t> languages (Objective-C, C#, Haskell, Ruby, Python, etc.)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Safer, simpler alternative to Objective-C syntax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9991-534B-9F40-AF10-7302F0907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Optionals</a:t>
            </a:r>
            <a:r>
              <a:rPr lang="en-US" baseline="0" dirty="0" smtClean="0"/>
              <a:t>: neater way to handle variables that may have a value or no value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Don’t need a semicolon after each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9991-534B-9F40-AF10-7302F0907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9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Not</a:t>
            </a:r>
            <a:r>
              <a:rPr lang="en-US" baseline="0" dirty="0" smtClean="0"/>
              <a:t> critical to understand, but you’ll run into a lot of </a:t>
            </a:r>
            <a:r>
              <a:rPr lang="en-US" baseline="0" dirty="0" err="1" smtClean="0"/>
              <a:t>questionmarks</a:t>
            </a:r>
            <a:r>
              <a:rPr lang="en-US" baseline="0" dirty="0" smtClean="0"/>
              <a:t> and exclamation points anytime you look at a swift program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Basically ! Keeps our code much cleaner 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We can check for a value using if statements (if </a:t>
            </a:r>
            <a:r>
              <a:rPr lang="en-US" dirty="0" err="1" smtClean="0">
                <a:solidFill>
                  <a:srgbClr val="000000"/>
                </a:solidFill>
              </a:rPr>
              <a:t>myAnswer</a:t>
            </a:r>
            <a:r>
              <a:rPr lang="en-US" dirty="0" smtClean="0">
                <a:solidFill>
                  <a:srgbClr val="000000"/>
                </a:solidFill>
              </a:rPr>
              <a:t> != nil), but often we </a:t>
            </a:r>
            <a:r>
              <a:rPr lang="en-US" i="1" dirty="0" smtClean="0">
                <a:solidFill>
                  <a:srgbClr val="000000"/>
                </a:solidFill>
              </a:rPr>
              <a:t>know</a:t>
            </a:r>
            <a:r>
              <a:rPr lang="en-US" dirty="0" smtClean="0">
                <a:solidFill>
                  <a:srgbClr val="000000"/>
                </a:solidFill>
              </a:rPr>
              <a:t> an optional contains a value.</a:t>
            </a:r>
            <a:r>
              <a:rPr lang="en-US" baseline="0" dirty="0" smtClean="0">
                <a:solidFill>
                  <a:srgbClr val="000000"/>
                </a:solidFill>
              </a:rPr>
              <a:t> So </a:t>
            </a:r>
            <a:r>
              <a:rPr lang="en-US" dirty="0" smtClean="0">
                <a:solidFill>
                  <a:srgbClr val="000000"/>
                </a:solidFill>
              </a:rPr>
              <a:t>initialize it as an implicitly unwrapped optional and force-unwrap </a:t>
            </a:r>
            <a:r>
              <a:rPr lang="en-US" dirty="0" smtClean="0"/>
              <a:t>it to access its value instead of explicitly unwrapping it in every use</a:t>
            </a:r>
          </a:p>
          <a:p>
            <a:pPr lvl="1"/>
            <a:r>
              <a:rPr lang="en-US" dirty="0" smtClean="0">
                <a:solidFill>
                  <a:srgbClr val="5579E3"/>
                </a:solidFill>
              </a:rPr>
              <a:t>If we know it has a value why make it an optional?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Doesn’t have a value during initialization. E.g. buttons or images in a </a:t>
            </a:r>
            <a:r>
              <a:rPr lang="en-US" dirty="0" err="1" smtClean="0">
                <a:solidFill>
                  <a:srgbClr val="000000"/>
                </a:solidFill>
              </a:rPr>
              <a:t>UIView</a:t>
            </a:r>
            <a:r>
              <a:rPr lang="en-US" dirty="0" smtClean="0">
                <a:solidFill>
                  <a:srgbClr val="000000"/>
                </a:solidFill>
              </a:rPr>
              <a:t> and properties of these can’t be initialized until the view is loaded but we know they’ll have a value 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9991-534B-9F40-AF10-7302F0907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Xcode</a:t>
            </a:r>
            <a:r>
              <a:rPr lang="en-US" baseline="0" dirty="0" smtClean="0"/>
              <a:t> 7.3 is latest version, for El Capitan release of OSX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IDE – has certain tools like source code editor, build tools, compiler, debugger – basically everything to translate your code from this high level human-understandable language into an executable computer language for whatever platform you’re working on… Everything to make an app!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 just for apps – can use things like command line tools to </a:t>
            </a:r>
            <a:r>
              <a:rPr lang="en-US" baseline="0" dirty="0" err="1" smtClean="0"/>
              <a:t>complie</a:t>
            </a:r>
            <a:r>
              <a:rPr lang="en-US" baseline="0" dirty="0" smtClean="0"/>
              <a:t> and execute code 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If you’re running on </a:t>
            </a:r>
            <a:r>
              <a:rPr lang="en-US" baseline="0" dirty="0" err="1" smtClean="0"/>
              <a:t>yosemite</a:t>
            </a:r>
            <a:r>
              <a:rPr lang="en-US" baseline="0" dirty="0" smtClean="0"/>
              <a:t> you can run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7.2 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9991-534B-9F40-AF10-7302F0907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Just</a:t>
            </a:r>
            <a:r>
              <a:rPr lang="en-US" baseline="0" dirty="0" smtClean="0"/>
              <a:t> r</a:t>
            </a:r>
            <a:r>
              <a:rPr lang="en-US" dirty="0" smtClean="0"/>
              <a:t>egister your device</a:t>
            </a:r>
            <a:r>
              <a:rPr lang="en-US" baseline="0" dirty="0" smtClean="0"/>
              <a:t> to your apple ID and add your account to your </a:t>
            </a:r>
            <a:r>
              <a:rPr lang="en-US" baseline="0" dirty="0" err="1" smtClean="0"/>
              <a:t>Xcode</a:t>
            </a:r>
            <a:r>
              <a:rPr lang="en-US" baseline="0" dirty="0" smtClean="0"/>
              <a:t> project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When you connect your device to the computer you’ll be able to deploy the app on your device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Only works on the device for a few weeks, just for testing purposes – once you want to distribute your app for actual use you’ll need to upgrade to a developer account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9991-534B-9F40-AF10-7302F0907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Mostly visual, little code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Control-drag</a:t>
            </a:r>
            <a:r>
              <a:rPr lang="en-US" baseline="0" dirty="0" smtClean="0"/>
              <a:t> is your new best friend! 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err="1" smtClean="0"/>
              <a:t>IBAction</a:t>
            </a:r>
            <a:r>
              <a:rPr lang="en-US" baseline="0" dirty="0" smtClean="0"/>
              <a:t> (IB -&gt; interface builder)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9991-534B-9F40-AF10-7302F0907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0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Frameworks are like libraries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UIKit</a:t>
            </a:r>
            <a:r>
              <a:rPr lang="en-US" dirty="0" smtClean="0"/>
              <a:t> is most important (UI </a:t>
            </a:r>
            <a:r>
              <a:rPr lang="en-US" dirty="0" smtClean="0">
                <a:sym typeface="Wingdings"/>
              </a:rPr>
              <a:t> user interface) 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Import</a:t>
            </a:r>
            <a:r>
              <a:rPr lang="en-US" baseline="0" dirty="0" smtClean="0"/>
              <a:t> at beginning of code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9991-534B-9F40-AF10-7302F0907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85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These are the basics, though there are a number of others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09991-534B-9F40-AF10-7302F0907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146E-4BAE-0941-8581-DCE592E9E9D4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070C-410D-0C4D-8A26-37D3DE46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10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146E-4BAE-0941-8581-DCE592E9E9D4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070C-410D-0C4D-8A26-37D3DE46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146E-4BAE-0941-8581-DCE592E9E9D4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070C-410D-0C4D-8A26-37D3DE46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146E-4BAE-0941-8581-DCE592E9E9D4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070C-410D-0C4D-8A26-37D3DE46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0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146E-4BAE-0941-8581-DCE592E9E9D4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070C-410D-0C4D-8A26-37D3DE46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146E-4BAE-0941-8581-DCE592E9E9D4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070C-410D-0C4D-8A26-37D3DE46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146E-4BAE-0941-8581-DCE592E9E9D4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070C-410D-0C4D-8A26-37D3DE46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2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146E-4BAE-0941-8581-DCE592E9E9D4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070C-410D-0C4D-8A26-37D3DE46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146E-4BAE-0941-8581-DCE592E9E9D4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070C-410D-0C4D-8A26-37D3DE46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146E-4BAE-0941-8581-DCE592E9E9D4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070C-410D-0C4D-8A26-37D3DE46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146E-4BAE-0941-8581-DCE592E9E9D4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070C-410D-0C4D-8A26-37D3DE46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146E-4BAE-0941-8581-DCE592E9E9D4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070C-410D-0C4D-8A26-37D3DE466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3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err="1" smtClean="0">
                <a:solidFill>
                  <a:srgbClr val="FF6666"/>
                </a:solidFill>
              </a:rPr>
              <a:t>Childlab</a:t>
            </a:r>
            <a:endParaRPr lang="en-US" dirty="0">
              <a:solidFill>
                <a:srgbClr val="FF66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Swift, </a:t>
            </a:r>
            <a:r>
              <a:rPr lang="en-US" dirty="0" err="1" smtClean="0"/>
              <a:t>Xcode</a:t>
            </a:r>
            <a:r>
              <a:rPr lang="en-US" dirty="0" smtClean="0"/>
              <a:t>, and building iOS experiments</a:t>
            </a:r>
          </a:p>
          <a:p>
            <a:endParaRPr lang="en-US" dirty="0" smtClean="0"/>
          </a:p>
          <a:p>
            <a:r>
              <a:rPr lang="en-US" sz="1800" dirty="0" smtClean="0"/>
              <a:t>Casey Colby, April 06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122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93100" cy="4351338"/>
          </a:xfrm>
        </p:spPr>
        <p:txBody>
          <a:bodyPr/>
          <a:lstStyle/>
          <a:p>
            <a:r>
              <a:rPr lang="en-US" dirty="0" smtClean="0"/>
              <a:t>Provide interfaces to write particular features into your app</a:t>
            </a:r>
          </a:p>
          <a:p>
            <a:pPr lvl="1"/>
            <a:r>
              <a:rPr lang="en-US" dirty="0" err="1" smtClean="0">
                <a:solidFill>
                  <a:srgbClr val="FF6E2F"/>
                </a:solidFill>
              </a:rPr>
              <a:t>UIKit</a:t>
            </a:r>
            <a:r>
              <a:rPr lang="en-US" dirty="0" smtClean="0"/>
              <a:t> – user interface</a:t>
            </a:r>
          </a:p>
          <a:p>
            <a:pPr lvl="1"/>
            <a:r>
              <a:rPr lang="en-US" dirty="0" err="1" smtClean="0"/>
              <a:t>AVFoundation</a:t>
            </a:r>
            <a:r>
              <a:rPr lang="en-US" dirty="0" smtClean="0"/>
              <a:t> –play/record audio</a:t>
            </a:r>
            <a:r>
              <a:rPr lang="en-US" dirty="0"/>
              <a:t> </a:t>
            </a:r>
            <a:r>
              <a:rPr lang="en-US" dirty="0" smtClean="0"/>
              <a:t>and video</a:t>
            </a:r>
          </a:p>
          <a:p>
            <a:pPr lvl="1"/>
            <a:r>
              <a:rPr lang="en-US" dirty="0" err="1" smtClean="0"/>
              <a:t>HealthKit</a:t>
            </a:r>
            <a:r>
              <a:rPr lang="en-US" dirty="0" smtClean="0"/>
              <a:t> – store health related user info </a:t>
            </a:r>
          </a:p>
          <a:p>
            <a:pPr lvl="1"/>
            <a:r>
              <a:rPr lang="en-US" dirty="0" err="1" smtClean="0"/>
              <a:t>MapKit</a:t>
            </a:r>
            <a:r>
              <a:rPr lang="en-US" dirty="0" smtClean="0"/>
              <a:t> – embed a map interface </a:t>
            </a:r>
          </a:p>
          <a:p>
            <a:pPr lvl="1"/>
            <a:r>
              <a:rPr lang="en-US" dirty="0" err="1" smtClean="0">
                <a:solidFill>
                  <a:srgbClr val="FF6E2F"/>
                </a:solidFill>
              </a:rPr>
              <a:t>RealmSwift</a:t>
            </a:r>
            <a:r>
              <a:rPr lang="en-US" dirty="0" smtClean="0"/>
              <a:t>- data &amp; database handling</a:t>
            </a:r>
            <a:endParaRPr lang="en-US" dirty="0"/>
          </a:p>
          <a:p>
            <a:r>
              <a:rPr lang="en-US" dirty="0" smtClean="0">
                <a:solidFill>
                  <a:srgbClr val="FF6E2F"/>
                </a:solidFill>
              </a:rPr>
              <a:t>import</a:t>
            </a:r>
            <a:r>
              <a:rPr lang="en-US" dirty="0" smtClean="0">
                <a:solidFill>
                  <a:srgbClr val="FF6666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framework</a:t>
            </a:r>
          </a:p>
        </p:txBody>
      </p:sp>
      <p:pic>
        <p:nvPicPr>
          <p:cNvPr id="4" name="Picture 3" descr="Screen Shot 2016-04-04 at 12.04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822147"/>
            <a:ext cx="1270000" cy="304800"/>
          </a:xfrm>
          <a:prstGeom prst="rect">
            <a:avLst/>
          </a:prstGeom>
        </p:spPr>
      </p:pic>
      <p:pic>
        <p:nvPicPr>
          <p:cNvPr id="5" name="Picture 4" descr="apple_swift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2385"/>
            <a:ext cx="665662" cy="6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4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View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series of methods to </a:t>
            </a:r>
            <a:r>
              <a:rPr lang="en-US" dirty="0" smtClean="0">
                <a:solidFill>
                  <a:srgbClr val="FFFFFF"/>
                </a:solidFill>
              </a:rPr>
              <a:t>manage as views are taken on and off of the screen</a:t>
            </a:r>
            <a:r>
              <a:rPr lang="en-US" dirty="0" smtClean="0">
                <a:solidFill>
                  <a:srgbClr val="FF6666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dirty="0" smtClean="0">
                <a:solidFill>
                  <a:srgbClr val="FF6E2F"/>
                </a:solidFill>
              </a:rPr>
              <a:t>view hierarchy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dirty="0" smtClean="0"/>
              <a:t>Automatically called as user moves through the app </a:t>
            </a:r>
          </a:p>
          <a:p>
            <a:r>
              <a:rPr lang="en-US" dirty="0" smtClean="0"/>
              <a:t>Customize behaviors by adding code to any of these methods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loadView</a:t>
            </a:r>
            <a:r>
              <a:rPr lang="en-US" dirty="0" smtClean="0"/>
              <a:t>() – creates and instantiates the view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6E2F"/>
                </a:solidFill>
              </a:rPr>
              <a:t>viewDidLoad</a:t>
            </a:r>
            <a:r>
              <a:rPr lang="en-US" dirty="0" smtClean="0">
                <a:solidFill>
                  <a:srgbClr val="FF6E2F"/>
                </a:solidFill>
              </a:rPr>
              <a:t>() </a:t>
            </a:r>
            <a:r>
              <a:rPr lang="en-US" dirty="0" smtClean="0"/>
              <a:t>– initial setup for when view loads (happens once) </a:t>
            </a:r>
          </a:p>
          <a:p>
            <a:pPr marL="0" indent="0">
              <a:buNone/>
            </a:pPr>
            <a:r>
              <a:rPr lang="en-US" dirty="0" err="1" smtClean="0"/>
              <a:t>viewWillAppear</a:t>
            </a:r>
            <a:r>
              <a:rPr lang="en-US" dirty="0" smtClean="0"/>
              <a:t>() – operations before view appears (happens every time it appears)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viewDidAppear</a:t>
            </a:r>
            <a:r>
              <a:rPr lang="en-US" dirty="0" smtClean="0">
                <a:solidFill>
                  <a:srgbClr val="FFFFFF"/>
                </a:solidFill>
              </a:rPr>
              <a:t>() </a:t>
            </a:r>
            <a:r>
              <a:rPr lang="en-US" dirty="0" smtClean="0"/>
              <a:t>– operations as soon as view appears (e.g. start video/audio)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6E2F"/>
                </a:solidFill>
              </a:rPr>
              <a:t>p</a:t>
            </a:r>
            <a:r>
              <a:rPr lang="en-US" dirty="0" err="1" smtClean="0">
                <a:solidFill>
                  <a:srgbClr val="FF6E2F"/>
                </a:solidFill>
              </a:rPr>
              <a:t>erformSegueWithIdentifier</a:t>
            </a:r>
            <a:r>
              <a:rPr lang="en-US" dirty="0" smtClean="0">
                <a:solidFill>
                  <a:srgbClr val="FF6E2F"/>
                </a:solidFill>
              </a:rPr>
              <a:t>(_:sender) </a:t>
            </a:r>
            <a:r>
              <a:rPr lang="en-US" dirty="0" smtClean="0"/>
              <a:t>– manually call segues between controllers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6E2F"/>
                </a:solidFill>
              </a:rPr>
              <a:t>prepareForSegue</a:t>
            </a:r>
            <a:r>
              <a:rPr lang="en-US" dirty="0" smtClean="0">
                <a:solidFill>
                  <a:srgbClr val="FF6E2F"/>
                </a:solidFill>
              </a:rPr>
              <a:t>(_:sender:) </a:t>
            </a:r>
            <a:r>
              <a:rPr lang="en-US" dirty="0" smtClean="0"/>
              <a:t>– pass data in segue between two view controllers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viewWillDisappear</a:t>
            </a:r>
            <a:r>
              <a:rPr lang="en-US" dirty="0" smtClean="0">
                <a:solidFill>
                  <a:srgbClr val="FFFFFF"/>
                </a:solidFill>
              </a:rPr>
              <a:t>() </a:t>
            </a:r>
            <a:r>
              <a:rPr lang="en-US" dirty="0" smtClean="0"/>
              <a:t>– operations just before view disappears (e.g. saving)</a:t>
            </a:r>
            <a:endParaRPr lang="en-US" dirty="0" smtClean="0">
              <a:solidFill>
                <a:srgbClr val="FF6666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</a:rPr>
              <a:t>viewDidDisappear</a:t>
            </a:r>
            <a:r>
              <a:rPr lang="en-US" dirty="0" smtClean="0">
                <a:solidFill>
                  <a:srgbClr val="FFFFFF"/>
                </a:solidFill>
              </a:rPr>
              <a:t>() – operations  after view disappears (e.g. stop tasks)</a:t>
            </a:r>
            <a:endParaRPr lang="en-US" dirty="0" smtClean="0">
              <a:solidFill>
                <a:srgbClr val="FF6666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pple_swift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2385"/>
            <a:ext cx="665662" cy="6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Our app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pictures </a:t>
            </a:r>
          </a:p>
          <a:p>
            <a:r>
              <a:rPr lang="en-US" dirty="0" smtClean="0"/>
              <a:t>Play videos</a:t>
            </a:r>
          </a:p>
          <a:p>
            <a:r>
              <a:rPr lang="en-US" dirty="0" smtClean="0"/>
              <a:t>Select between choices</a:t>
            </a:r>
          </a:p>
          <a:p>
            <a:r>
              <a:rPr lang="en-US" dirty="0" smtClean="0"/>
              <a:t>Sort cards</a:t>
            </a:r>
          </a:p>
          <a:p>
            <a:r>
              <a:rPr lang="en-US" dirty="0" smtClean="0"/>
              <a:t>Collect subject info</a:t>
            </a:r>
          </a:p>
          <a:p>
            <a:r>
              <a:rPr lang="en-US" dirty="0" smtClean="0"/>
              <a:t>Pass data between View Controllers</a:t>
            </a:r>
          </a:p>
          <a:p>
            <a:r>
              <a:rPr lang="en-US" b="1" dirty="0" smtClean="0"/>
              <a:t>Problem: </a:t>
            </a:r>
            <a:r>
              <a:rPr lang="en-US" b="1" dirty="0" smtClean="0">
                <a:solidFill>
                  <a:srgbClr val="FF6666"/>
                </a:solidFill>
              </a:rPr>
              <a:t>Extract data </a:t>
            </a:r>
            <a:r>
              <a:rPr lang="en-US" dirty="0" smtClean="0">
                <a:solidFill>
                  <a:srgbClr val="FF6666"/>
                </a:solidFill>
              </a:rPr>
              <a:t>(subject info, user interactions) </a:t>
            </a:r>
            <a:r>
              <a:rPr lang="en-US" b="1" dirty="0" smtClean="0">
                <a:solidFill>
                  <a:srgbClr val="FF6666"/>
                </a:solidFill>
              </a:rPr>
              <a:t>from the app in useable format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3804"/>
            <a:ext cx="783010" cy="7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4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Realm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01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Solution: create and update </a:t>
            </a:r>
            <a:r>
              <a:rPr lang="en-US" b="1" dirty="0" smtClean="0">
                <a:solidFill>
                  <a:srgbClr val="FF6666"/>
                </a:solidFill>
              </a:rPr>
              <a:t>a database file that can be downloaded when iPad is connected </a:t>
            </a:r>
            <a:r>
              <a:rPr lang="en-US" b="1" smtClean="0">
                <a:solidFill>
                  <a:srgbClr val="FF6666"/>
                </a:solidFill>
              </a:rPr>
              <a:t>to computer</a:t>
            </a:r>
            <a:endParaRPr lang="en-US" b="1" dirty="0" smtClean="0">
              <a:solidFill>
                <a:srgbClr val="FF666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6359"/>
            <a:ext cx="623093" cy="6230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351" y="3096736"/>
            <a:ext cx="4813578" cy="2848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096736"/>
            <a:ext cx="63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Realm: </a:t>
            </a:r>
          </a:p>
          <a:p>
            <a:pPr lvl="1"/>
            <a:r>
              <a:rPr lang="en-US" sz="2400" dirty="0"/>
              <a:t>Mobile database released in 2014</a:t>
            </a:r>
          </a:p>
          <a:p>
            <a:pPr lvl="1"/>
            <a:r>
              <a:rPr lang="en-US" sz="2400" dirty="0"/>
              <a:t>Realm Swift: More concise code than SQLite or Core Data </a:t>
            </a:r>
          </a:p>
          <a:p>
            <a:pPr lvl="1"/>
            <a:r>
              <a:rPr lang="en-US" sz="2400" dirty="0"/>
              <a:t>Realm Browser: App (available in app store) for reading and editing Realm Databases </a:t>
            </a:r>
          </a:p>
        </p:txBody>
      </p:sp>
    </p:spTree>
    <p:extLst>
      <p:ext uri="{BB962C8B-B14F-4D97-AF65-F5344CB8AC3E}">
        <p14:creationId xmlns:p14="http://schemas.microsoft.com/office/powerpoint/2010/main" val="134076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Step 1: Add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2400" cy="4351338"/>
          </a:xfrm>
        </p:spPr>
        <p:txBody>
          <a:bodyPr/>
          <a:lstStyle/>
          <a:p>
            <a:r>
              <a:rPr lang="en-US" dirty="0" smtClean="0"/>
              <a:t>Download the latest version (0.98.6) of Realm Swift from the Realm website</a:t>
            </a:r>
          </a:p>
          <a:p>
            <a:r>
              <a:rPr lang="en-US" dirty="0" smtClean="0"/>
              <a:t>Drag the iOS frameworks to the </a:t>
            </a:r>
            <a:r>
              <a:rPr lang="en-US" dirty="0" smtClean="0">
                <a:solidFill>
                  <a:srgbClr val="FF6666"/>
                </a:solidFill>
              </a:rPr>
              <a:t>Embedded Binaries </a:t>
            </a:r>
            <a:r>
              <a:rPr lang="en-US" dirty="0" smtClean="0"/>
              <a:t>section of your project to add </a:t>
            </a:r>
          </a:p>
          <a:p>
            <a:r>
              <a:rPr lang="en-US" dirty="0" smtClean="0"/>
              <a:t>If working in </a:t>
            </a:r>
            <a:r>
              <a:rPr lang="en-US" dirty="0" err="1" smtClean="0"/>
              <a:t>Xcode</a:t>
            </a:r>
            <a:r>
              <a:rPr lang="en-US" dirty="0" smtClean="0"/>
              <a:t> 7.2 (Swift 2.1), you’ll need an older version of Realm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RealmSwift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6359"/>
            <a:ext cx="623093" cy="62309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2655065"/>
            <a:ext cx="3111500" cy="1300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5092700"/>
            <a:ext cx="1689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Step 2: Create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11900" cy="4351338"/>
          </a:xfrm>
        </p:spPr>
        <p:txBody>
          <a:bodyPr/>
          <a:lstStyle/>
          <a:p>
            <a:r>
              <a:rPr lang="en-US" dirty="0" smtClean="0"/>
              <a:t>Determines the database structure</a:t>
            </a:r>
          </a:p>
          <a:p>
            <a:r>
              <a:rPr lang="en-US" dirty="0" smtClean="0"/>
              <a:t>Model is defined by creating a new class.  </a:t>
            </a:r>
            <a:r>
              <a:rPr lang="en-US" dirty="0"/>
              <a:t>S</a:t>
            </a:r>
            <a:r>
              <a:rPr lang="en-US" dirty="0" smtClean="0"/>
              <a:t>ubclass Object or another model </a:t>
            </a:r>
          </a:p>
          <a:p>
            <a:r>
              <a:rPr lang="en-US" dirty="0" smtClean="0"/>
              <a:t>Add &amp; initialize properties you want as database fields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00" y="1825625"/>
            <a:ext cx="35179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6359"/>
            <a:ext cx="623093" cy="6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Step 3: Add New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045200" cy="43338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toryboard: create text fields, buttons, etc. to collect user input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Write </a:t>
            </a:r>
            <a:r>
              <a:rPr lang="en-US" dirty="0" smtClean="0">
                <a:solidFill>
                  <a:srgbClr val="FF6666"/>
                </a:solidFill>
              </a:rPr>
              <a:t>helper function </a:t>
            </a:r>
            <a:r>
              <a:rPr lang="en-US" dirty="0" smtClean="0"/>
              <a:t>to generate new record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Create a </a:t>
            </a:r>
            <a:r>
              <a:rPr lang="en-US" dirty="0" smtClean="0">
                <a:solidFill>
                  <a:srgbClr val="FF6666"/>
                </a:solidFill>
              </a:rPr>
              <a:t>Realm instance </a:t>
            </a:r>
            <a:r>
              <a:rPr lang="en-US" dirty="0" smtClean="0"/>
              <a:t>(access point to a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Start a </a:t>
            </a:r>
            <a:r>
              <a:rPr lang="en-US" dirty="0" smtClean="0">
                <a:solidFill>
                  <a:srgbClr val="FF6666"/>
                </a:solidFill>
              </a:rPr>
              <a:t>write transaction </a:t>
            </a:r>
            <a:r>
              <a:rPr lang="en-US" dirty="0" smtClean="0"/>
              <a:t>(to create/edit/delete in the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Create a new </a:t>
            </a:r>
            <a:r>
              <a:rPr lang="en-US" dirty="0" smtClean="0">
                <a:solidFill>
                  <a:srgbClr val="FF6666"/>
                </a:solidFill>
              </a:rPr>
              <a:t>Trial instance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Assign </a:t>
            </a:r>
            <a:r>
              <a:rPr lang="en-US" dirty="0" smtClean="0">
                <a:solidFill>
                  <a:srgbClr val="FF6666"/>
                </a:solidFill>
              </a:rPr>
              <a:t>trial values </a:t>
            </a:r>
            <a:r>
              <a:rPr lang="en-US" dirty="0" smtClean="0"/>
              <a:t>(populate properties with the text from the text fields)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rgbClr val="FF6666"/>
                </a:solidFill>
              </a:rPr>
              <a:t>Add</a:t>
            </a:r>
            <a:r>
              <a:rPr lang="en-US" dirty="0" smtClean="0"/>
              <a:t> the </a:t>
            </a:r>
            <a:r>
              <a:rPr lang="en-US" dirty="0" err="1" smtClean="0"/>
              <a:t>newTrial</a:t>
            </a:r>
            <a:r>
              <a:rPr lang="en-US" dirty="0" smtClean="0"/>
              <a:t> to the </a:t>
            </a:r>
            <a:r>
              <a:rPr lang="en-US" dirty="0" err="1" smtClean="0"/>
              <a:t>db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Assign the </a:t>
            </a:r>
            <a:r>
              <a:rPr lang="en-US" dirty="0" err="1" smtClean="0"/>
              <a:t>newTrial</a:t>
            </a:r>
            <a:r>
              <a:rPr lang="en-US" dirty="0" smtClean="0"/>
              <a:t> to the </a:t>
            </a:r>
            <a:r>
              <a:rPr lang="en-US" dirty="0">
                <a:solidFill>
                  <a:srgbClr val="FF6666"/>
                </a:solidFill>
              </a:rPr>
              <a:t>T</a:t>
            </a:r>
            <a:r>
              <a:rPr lang="en-US" dirty="0" smtClean="0">
                <a:solidFill>
                  <a:srgbClr val="FF6666"/>
                </a:solidFill>
              </a:rPr>
              <a:t>rial property</a:t>
            </a:r>
          </a:p>
          <a:p>
            <a:pPr marL="0" indent="0">
              <a:buNone/>
            </a:pPr>
            <a:endParaRPr lang="en-US" dirty="0" smtClean="0">
              <a:solidFill>
                <a:srgbClr val="FF666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6666"/>
                </a:solidFill>
              </a:rPr>
              <a:t>Call </a:t>
            </a:r>
            <a:r>
              <a:rPr lang="en-US" dirty="0" err="1" smtClean="0">
                <a:solidFill>
                  <a:srgbClr val="FF6666"/>
                </a:solidFill>
              </a:rPr>
              <a:t>addNewTrial</a:t>
            </a:r>
            <a:r>
              <a:rPr lang="en-US" dirty="0" smtClean="0">
                <a:solidFill>
                  <a:srgbClr val="FF6666"/>
                </a:solidFill>
              </a:rPr>
              <a:t>() in </a:t>
            </a:r>
            <a:r>
              <a:rPr lang="en-US" dirty="0" err="1" smtClean="0">
                <a:solidFill>
                  <a:srgbClr val="FF6666"/>
                </a:solidFill>
              </a:rPr>
              <a:t>prepareForSegue</a:t>
            </a:r>
            <a:r>
              <a:rPr lang="en-US" dirty="0" smtClean="0">
                <a:solidFill>
                  <a:srgbClr val="FF6666"/>
                </a:solidFill>
              </a:rPr>
              <a:t>(): </a:t>
            </a:r>
            <a:r>
              <a:rPr lang="en-US" dirty="0" smtClean="0"/>
              <a:t>create and save the user input when the user calls the Segue to next screen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6359"/>
            <a:ext cx="623093" cy="623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2438400"/>
            <a:ext cx="48514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0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Step 4: Update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lphaUcPeriod"/>
            </a:pPr>
            <a:r>
              <a:rPr lang="en-US" b="1" dirty="0" smtClean="0">
                <a:solidFill>
                  <a:srgbClr val="FF6666"/>
                </a:solidFill>
              </a:rPr>
              <a:t>Pass the Trial instance (from </a:t>
            </a:r>
            <a:r>
              <a:rPr lang="en-US" b="1" dirty="0" err="1" smtClean="0">
                <a:solidFill>
                  <a:srgbClr val="FF6666"/>
                </a:solidFill>
              </a:rPr>
              <a:t>newTrial</a:t>
            </a:r>
            <a:r>
              <a:rPr lang="en-US" b="1" dirty="0" smtClean="0">
                <a:solidFill>
                  <a:srgbClr val="FF6666"/>
                </a:solidFill>
              </a:rPr>
              <a:t>) to the next View Controller using </a:t>
            </a:r>
            <a:r>
              <a:rPr lang="en-US" b="1" dirty="0" err="1" smtClean="0">
                <a:solidFill>
                  <a:srgbClr val="FF6666"/>
                </a:solidFill>
              </a:rPr>
              <a:t>prepareForSegue</a:t>
            </a:r>
            <a:r>
              <a:rPr lang="en-US" b="1" dirty="0" smtClean="0">
                <a:solidFill>
                  <a:srgbClr val="FF6666"/>
                </a:solidFill>
              </a:rPr>
              <a:t>()</a:t>
            </a:r>
          </a:p>
          <a:p>
            <a:pPr marL="514350" indent="-514350">
              <a:buAutoNum type="alphaUcPeriod"/>
            </a:pPr>
            <a:endParaRPr lang="en-US" dirty="0" smtClean="0">
              <a:solidFill>
                <a:srgbClr val="FF6666"/>
              </a:solidFill>
            </a:endParaRPr>
          </a:p>
          <a:p>
            <a:pPr marL="0" indent="0">
              <a:buNone/>
            </a:pPr>
            <a:r>
              <a:rPr lang="en-US" dirty="0" smtClean="0"/>
              <a:t>In that View Controller:</a:t>
            </a:r>
          </a:p>
          <a:p>
            <a:pPr marL="514350" indent="-514350">
              <a:buAutoNum type="alphaUcPeriod"/>
            </a:pPr>
            <a:r>
              <a:rPr lang="en-US" dirty="0" smtClean="0"/>
              <a:t>Write helper function to update Record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smtClean="0"/>
              <a:t>Get Realm Instance</a:t>
            </a:r>
          </a:p>
          <a:p>
            <a:pPr marL="514350" indent="-514350">
              <a:buAutoNum type="alphaUcPeriod"/>
            </a:pPr>
            <a:r>
              <a:rPr lang="en-US" dirty="0" smtClean="0"/>
              <a:t>Start Write Transaction</a:t>
            </a:r>
          </a:p>
          <a:p>
            <a:pPr marL="514350" indent="-514350">
              <a:buAutoNum type="alphaUcPeriod"/>
            </a:pPr>
            <a:r>
              <a:rPr lang="en-US" dirty="0" smtClean="0"/>
              <a:t>Update/assign values to the trial instance you passed into the View Controller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 smtClean="0"/>
              <a:t>updateTrial</a:t>
            </a:r>
            <a:r>
              <a:rPr lang="en-US" dirty="0"/>
              <a:t>() in </a:t>
            </a:r>
            <a:r>
              <a:rPr lang="en-US" dirty="0" err="1" smtClean="0">
                <a:solidFill>
                  <a:srgbClr val="FF6666"/>
                </a:solidFill>
              </a:rPr>
              <a:t>prepareForSegue</a:t>
            </a:r>
            <a:r>
              <a:rPr lang="en-US" dirty="0">
                <a:solidFill>
                  <a:srgbClr val="FF6666"/>
                </a:solidFill>
              </a:rPr>
              <a:t>()</a:t>
            </a:r>
            <a:r>
              <a:rPr lang="en-US" dirty="0"/>
              <a:t>: </a:t>
            </a:r>
            <a:r>
              <a:rPr lang="en-US" dirty="0" smtClean="0"/>
              <a:t>save </a:t>
            </a:r>
            <a:r>
              <a:rPr lang="en-US" dirty="0"/>
              <a:t>the </a:t>
            </a:r>
            <a:r>
              <a:rPr lang="en-US" dirty="0" smtClean="0"/>
              <a:t>updated Trial when </a:t>
            </a:r>
            <a:r>
              <a:rPr lang="en-US" dirty="0"/>
              <a:t>the user calls the Segue to next screen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666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666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666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6359"/>
            <a:ext cx="623093" cy="623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1" y="1690688"/>
            <a:ext cx="4343400" cy="1388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1" y="3718690"/>
            <a:ext cx="4317763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7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Beyond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6666"/>
                </a:solidFill>
              </a:rPr>
              <a:t>Problem: Update the database with other forms of user input</a:t>
            </a:r>
          </a:p>
          <a:p>
            <a:pPr marL="0" indent="0">
              <a:buNone/>
            </a:pPr>
            <a:endParaRPr lang="en-US" dirty="0" smtClean="0">
              <a:solidFill>
                <a:srgbClr val="FF6666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6666"/>
                </a:solidFill>
              </a:rPr>
              <a:t>Solution: </a:t>
            </a:r>
          </a:p>
          <a:p>
            <a:r>
              <a:rPr lang="en-US" dirty="0" smtClean="0"/>
              <a:t>Write a helper </a:t>
            </a:r>
            <a:r>
              <a:rPr lang="en-US" dirty="0" err="1" smtClean="0"/>
              <a:t>IBAction</a:t>
            </a:r>
            <a:r>
              <a:rPr lang="en-US" dirty="0" smtClean="0"/>
              <a:t> function to determine which </a:t>
            </a:r>
            <a:r>
              <a:rPr lang="en-US" dirty="0" err="1" smtClean="0"/>
              <a:t>UIButton</a:t>
            </a:r>
            <a:r>
              <a:rPr lang="en-US" dirty="0" smtClean="0"/>
              <a:t> was pressed, swipe direction, etc.</a:t>
            </a:r>
          </a:p>
          <a:p>
            <a:r>
              <a:rPr lang="en-US" dirty="0" smtClean="0"/>
              <a:t>Use Switch function to update some variable depending on which action was the Sender </a:t>
            </a:r>
          </a:p>
          <a:p>
            <a:r>
              <a:rPr lang="en-US" dirty="0" smtClean="0"/>
              <a:t>Assign that variable’s value as the property value in your Trial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6359"/>
            <a:ext cx="623093" cy="6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2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655168"/>
            <a:ext cx="783010" cy="7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Introducing Swift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6E2F"/>
                </a:solidFill>
              </a:rPr>
              <a:t>2010: </a:t>
            </a:r>
            <a:r>
              <a:rPr lang="en-US" dirty="0" smtClean="0"/>
              <a:t>Development begins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6E2F"/>
                </a:solidFill>
              </a:rPr>
              <a:t>2014</a:t>
            </a:r>
            <a:r>
              <a:rPr lang="en-US" dirty="0">
                <a:solidFill>
                  <a:srgbClr val="FF6E2F"/>
                </a:solidFill>
              </a:rPr>
              <a:t>: </a:t>
            </a:r>
            <a:r>
              <a:rPr lang="en-US" dirty="0"/>
              <a:t>1.0 Launched </a:t>
            </a:r>
          </a:p>
          <a:p>
            <a:pPr marL="0" indent="0">
              <a:buNone/>
            </a:pPr>
            <a:r>
              <a:rPr lang="en-US" dirty="0">
                <a:solidFill>
                  <a:srgbClr val="FF6E2F"/>
                </a:solidFill>
              </a:rPr>
              <a:t>2015: </a:t>
            </a:r>
            <a:r>
              <a:rPr lang="en-US" dirty="0"/>
              <a:t>2.0 released &amp; made </a:t>
            </a:r>
            <a:r>
              <a:rPr lang="en-US" dirty="0">
                <a:solidFill>
                  <a:srgbClr val="FF6E2F"/>
                </a:solidFill>
              </a:rPr>
              <a:t>open-source </a:t>
            </a:r>
            <a:r>
              <a:rPr lang="en-US" dirty="0"/>
              <a:t>(freely accessible to anyone who wants to try their hand at Apple app development)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6E2F"/>
                </a:solidFill>
              </a:rPr>
              <a:t>Current Version: </a:t>
            </a:r>
            <a:r>
              <a:rPr lang="en-US" dirty="0" smtClean="0"/>
              <a:t>2.2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6E2F"/>
                </a:solidFill>
              </a:rPr>
              <a:t>In progress: </a:t>
            </a:r>
            <a:r>
              <a:rPr lang="en-US" dirty="0" smtClean="0"/>
              <a:t>3.0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pple_swift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2385"/>
            <a:ext cx="665662" cy="6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1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video of user in background </a:t>
            </a:r>
          </a:p>
          <a:p>
            <a:r>
              <a:rPr lang="en-US" dirty="0" smtClean="0"/>
              <a:t>Collect reaction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3804"/>
            <a:ext cx="783010" cy="7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Turn!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655168"/>
            <a:ext cx="783010" cy="7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2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Create a Project : Tip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Xcode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New </a:t>
            </a:r>
            <a:r>
              <a:rPr lang="en-US" dirty="0" err="1" smtClean="0"/>
              <a:t>Xcode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iOS application &gt; Single View Application &gt; Next</a:t>
            </a:r>
          </a:p>
          <a:p>
            <a:pPr lvl="1"/>
            <a:r>
              <a:rPr lang="en-US" dirty="0" smtClean="0"/>
              <a:t>Product name: </a:t>
            </a:r>
            <a:r>
              <a:rPr lang="en-US" dirty="0" err="1" smtClean="0"/>
              <a:t>TipCalculator</a:t>
            </a:r>
            <a:endParaRPr lang="en-US" dirty="0" smtClean="0"/>
          </a:p>
          <a:p>
            <a:pPr lvl="1"/>
            <a:r>
              <a:rPr lang="en-US" dirty="0" smtClean="0"/>
              <a:t>Organization: self</a:t>
            </a:r>
          </a:p>
          <a:p>
            <a:pPr lvl="1"/>
            <a:r>
              <a:rPr lang="en-US" dirty="0" smtClean="0"/>
              <a:t>Language: Swift</a:t>
            </a:r>
          </a:p>
          <a:p>
            <a:pPr lvl="1"/>
            <a:r>
              <a:rPr lang="en-US" dirty="0" smtClean="0"/>
              <a:t>Devices: iPhone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4958"/>
            <a:ext cx="783010" cy="7658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0" y="1410853"/>
            <a:ext cx="2374900" cy="4228854"/>
          </a:xfrm>
          <a:prstGeom prst="rect">
            <a:avLst/>
          </a:prstGeom>
          <a:ln>
            <a:solidFill>
              <a:srgbClr val="51F969">
                <a:alpha val="38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30113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Building the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200"/>
            <a:ext cx="7035800" cy="4597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</a:t>
            </a:r>
            <a:r>
              <a:rPr lang="en-US" dirty="0" err="1" smtClean="0">
                <a:solidFill>
                  <a:srgbClr val="FF6666"/>
                </a:solidFill>
              </a:rPr>
              <a:t>Main.Storyboard</a:t>
            </a:r>
            <a:endParaRPr lang="en-US" dirty="0" smtClean="0">
              <a:solidFill>
                <a:srgbClr val="FF666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the </a:t>
            </a:r>
            <a:r>
              <a:rPr lang="en-US" dirty="0" smtClean="0">
                <a:solidFill>
                  <a:srgbClr val="FF6666"/>
                </a:solidFill>
              </a:rPr>
              <a:t>Utilities Sidebar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6666"/>
              </a:solidFill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Add one </a:t>
            </a:r>
            <a:r>
              <a:rPr lang="en-US" dirty="0" smtClean="0">
                <a:solidFill>
                  <a:srgbClr val="FF6666"/>
                </a:solidFill>
              </a:rPr>
              <a:t>text field</a:t>
            </a:r>
            <a:r>
              <a:rPr lang="en-US" dirty="0" smtClean="0"/>
              <a:t>, one </a:t>
            </a:r>
            <a:r>
              <a:rPr lang="en-US" dirty="0" smtClean="0">
                <a:solidFill>
                  <a:srgbClr val="FF6666"/>
                </a:solidFill>
              </a:rPr>
              <a:t>button</a:t>
            </a:r>
            <a:r>
              <a:rPr lang="en-US" dirty="0" smtClean="0"/>
              <a:t>, and </a:t>
            </a:r>
            <a:r>
              <a:rPr lang="en-US" dirty="0" smtClean="0"/>
              <a:t>three </a:t>
            </a:r>
            <a:r>
              <a:rPr lang="en-US" dirty="0" smtClean="0">
                <a:solidFill>
                  <a:srgbClr val="FF6666"/>
                </a:solidFill>
              </a:rPr>
              <a:t>labels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>
                <a:solidFill>
                  <a:srgbClr val="FF6666"/>
                </a:solidFill>
              </a:rPr>
              <a:t>Object Library </a:t>
            </a:r>
            <a:r>
              <a:rPr lang="en-US" dirty="0"/>
              <a:t>on the bottom right, search for the object and </a:t>
            </a:r>
            <a:r>
              <a:rPr lang="en-US" dirty="0" smtClean="0">
                <a:solidFill>
                  <a:srgbClr val="FF6666"/>
                </a:solidFill>
              </a:rPr>
              <a:t>drag</a:t>
            </a:r>
            <a:r>
              <a:rPr lang="en-US" dirty="0" smtClean="0"/>
              <a:t> it onto your </a:t>
            </a:r>
            <a:r>
              <a:rPr lang="en-US" dirty="0"/>
              <a:t>view </a:t>
            </a:r>
            <a:r>
              <a:rPr lang="en-US" dirty="0" smtClean="0"/>
              <a:t>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4958"/>
            <a:ext cx="783010" cy="76589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988300" y="786518"/>
            <a:ext cx="3238500" cy="1959709"/>
            <a:chOff x="7899400" y="1044357"/>
            <a:chExt cx="3238500" cy="19597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00" y="2242066"/>
              <a:ext cx="3048000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66300" y="1044357"/>
              <a:ext cx="1371600" cy="646331"/>
            </a:xfrm>
            <a:prstGeom prst="rect">
              <a:avLst/>
            </a:prstGeom>
            <a:solidFill>
              <a:srgbClr val="FF6666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Show/hide Utility area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452100" y="1690688"/>
              <a:ext cx="190500" cy="722312"/>
            </a:xfrm>
            <a:prstGeom prst="line">
              <a:avLst/>
            </a:prstGeom>
            <a:ln w="25400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988300" y="3505200"/>
            <a:ext cx="3496267" cy="2209800"/>
            <a:chOff x="8355106" y="3810000"/>
            <a:chExt cx="3129461" cy="1905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5106" y="3810000"/>
              <a:ext cx="2009588" cy="1905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0029232" y="4001294"/>
              <a:ext cx="1455335" cy="369332"/>
            </a:xfrm>
            <a:prstGeom prst="rect">
              <a:avLst/>
            </a:prstGeom>
            <a:solidFill>
              <a:srgbClr val="FF666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library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566400" y="5194300"/>
              <a:ext cx="797013" cy="369332"/>
            </a:xfrm>
            <a:prstGeom prst="rect">
              <a:avLst/>
            </a:prstGeom>
            <a:solidFill>
              <a:srgbClr val="FF666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search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endCxn id="18" idx="1"/>
            </p:cNvCxnSpPr>
            <p:nvPr/>
          </p:nvCxnSpPr>
          <p:spPr>
            <a:xfrm flipV="1">
              <a:off x="9880600" y="5378966"/>
              <a:ext cx="685800" cy="184666"/>
            </a:xfrm>
            <a:prstGeom prst="line">
              <a:avLst/>
            </a:prstGeom>
            <a:ln w="25400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7" idx="1"/>
            </p:cNvCxnSpPr>
            <p:nvPr/>
          </p:nvCxnSpPr>
          <p:spPr>
            <a:xfrm>
              <a:off x="9486900" y="3999192"/>
              <a:ext cx="542332" cy="186768"/>
            </a:xfrm>
            <a:prstGeom prst="line">
              <a:avLst/>
            </a:prstGeom>
            <a:ln w="25400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472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226"/>
            <a:ext cx="10515600" cy="1325563"/>
          </a:xfrm>
        </p:spPr>
        <p:txBody>
          <a:bodyPr/>
          <a:lstStyle/>
          <a:p>
            <a:r>
              <a:rPr lang="en-US" dirty="0" smtClean="0"/>
              <a:t>      Run in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4887"/>
            <a:ext cx="5689600" cy="38220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top-left of the </a:t>
            </a:r>
            <a:r>
              <a:rPr lang="en-US" dirty="0" err="1" smtClean="0"/>
              <a:t>Xcode</a:t>
            </a:r>
            <a:r>
              <a:rPr lang="en-US" dirty="0" smtClean="0"/>
              <a:t> window: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your device to iPhone 6s plus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play button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4958"/>
            <a:ext cx="783010" cy="76589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845300" y="2254657"/>
            <a:ext cx="4305300" cy="1869668"/>
            <a:chOff x="6845300" y="1708557"/>
            <a:chExt cx="4305300" cy="18696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300" y="2790825"/>
              <a:ext cx="4305300" cy="787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436100" y="2123559"/>
              <a:ext cx="1447800" cy="369332"/>
            </a:xfrm>
            <a:prstGeom prst="rect">
              <a:avLst/>
            </a:prstGeom>
            <a:solidFill>
              <a:srgbClr val="FF6666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device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53300" y="1708557"/>
              <a:ext cx="1257300" cy="646331"/>
            </a:xfrm>
            <a:prstGeom prst="rect">
              <a:avLst/>
            </a:prstGeom>
            <a:solidFill>
              <a:srgbClr val="FF6666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Build in Simulator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160000" y="2492891"/>
              <a:ext cx="0" cy="466209"/>
            </a:xfrm>
            <a:prstGeom prst="line">
              <a:avLst/>
            </a:prstGeom>
            <a:ln w="25400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981950" y="2354888"/>
              <a:ext cx="0" cy="604212"/>
            </a:xfrm>
            <a:prstGeom prst="line">
              <a:avLst/>
            </a:prstGeom>
            <a:ln w="25400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63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Arranging the </a:t>
            </a:r>
            <a:r>
              <a:rPr lang="en-US" dirty="0" err="1" smtClean="0"/>
              <a:t>UIObjects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7264400" cy="16287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Select an </a:t>
            </a:r>
            <a:r>
              <a:rPr lang="en-US" dirty="0"/>
              <a:t>o</a:t>
            </a:r>
            <a:r>
              <a:rPr lang="en-US" dirty="0" smtClean="0"/>
              <a:t>bject and </a:t>
            </a:r>
            <a:r>
              <a:rPr lang="en-US" dirty="0"/>
              <a:t>open </a:t>
            </a:r>
            <a:r>
              <a:rPr lang="en-US" dirty="0">
                <a:solidFill>
                  <a:srgbClr val="FF6666"/>
                </a:solidFill>
              </a:rPr>
              <a:t>the attributes inspector</a:t>
            </a:r>
            <a:r>
              <a:rPr lang="en-US" dirty="0"/>
              <a:t> to edit </a:t>
            </a:r>
            <a:r>
              <a:rPr lang="en-US" dirty="0" smtClean="0"/>
              <a:t>the title/text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Control-drag </a:t>
            </a:r>
            <a:r>
              <a:rPr lang="en-US" dirty="0"/>
              <a:t>from one object to another to add a constraint on the distance between them, control-drag from object to itself in a direction to add constraints on dimensions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4958"/>
            <a:ext cx="783010" cy="76589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229600" y="1027905"/>
            <a:ext cx="3238500" cy="1959709"/>
            <a:chOff x="8153400" y="925831"/>
            <a:chExt cx="3238500" cy="1959709"/>
          </a:xfrm>
        </p:grpSpPr>
        <p:grpSp>
          <p:nvGrpSpPr>
            <p:cNvPr id="6" name="Group 5"/>
            <p:cNvGrpSpPr/>
            <p:nvPr/>
          </p:nvGrpSpPr>
          <p:grpSpPr>
            <a:xfrm>
              <a:off x="8153400" y="925831"/>
              <a:ext cx="3238500" cy="1959709"/>
              <a:chOff x="7899400" y="1044357"/>
              <a:chExt cx="3238500" cy="195970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9400" y="2242066"/>
                <a:ext cx="3048000" cy="7620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9766300" y="1044357"/>
                <a:ext cx="1371600" cy="646331"/>
              </a:xfrm>
              <a:prstGeom prst="rect">
                <a:avLst/>
              </a:prstGeom>
              <a:solidFill>
                <a:srgbClr val="FF66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Show/hide Utility area</a:t>
                </a:r>
                <a:endParaRPr lang="en-US" dirty="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452100" y="1690688"/>
                <a:ext cx="190500" cy="722312"/>
              </a:xfrm>
              <a:prstGeom prst="line">
                <a:avLst/>
              </a:prstGeom>
              <a:ln w="25400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8496300" y="1248996"/>
              <a:ext cx="1371600" cy="646331"/>
            </a:xfrm>
            <a:prstGeom prst="rect">
              <a:avLst/>
            </a:prstGeom>
            <a:solidFill>
              <a:srgbClr val="FF6666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Attributes inspector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 flipV="1">
              <a:off x="9499600" y="1895327"/>
              <a:ext cx="228600" cy="682773"/>
            </a:xfrm>
            <a:prstGeom prst="line">
              <a:avLst/>
            </a:prstGeom>
            <a:ln w="25400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495800" y="39243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Center the text field horizontally: </a:t>
            </a:r>
            <a:r>
              <a:rPr lang="en-US" dirty="0">
                <a:solidFill>
                  <a:srgbClr val="FF6666"/>
                </a:solidFill>
              </a:rPr>
              <a:t>control-drag</a:t>
            </a:r>
            <a:r>
              <a:rPr lang="en-US" dirty="0"/>
              <a:t> towards the top of the VC and select </a:t>
            </a:r>
            <a:r>
              <a:rPr lang="en-US" dirty="0">
                <a:solidFill>
                  <a:srgbClr val="FF6666"/>
                </a:solidFill>
              </a:rPr>
              <a:t>‘center Horizontally in Container’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Center a label below it and change its </a:t>
            </a:r>
            <a:r>
              <a:rPr lang="en-US" dirty="0" smtClean="0"/>
              <a:t>text </a:t>
            </a:r>
            <a:r>
              <a:rPr lang="en-US" dirty="0"/>
              <a:t>to 15%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the other two </a:t>
            </a:r>
            <a:r>
              <a:rPr lang="en-US" dirty="0" smtClean="0"/>
              <a:t>labels </a:t>
            </a:r>
            <a:r>
              <a:rPr lang="en-US" dirty="0"/>
              <a:t>to ‘Total’ and ‘Tip Amount’ and arrange these next to the text field and 15% label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the button title to ‘Calculate’ and place it below the rest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1" y="3808715"/>
            <a:ext cx="1549400" cy="27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1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226"/>
            <a:ext cx="10515600" cy="1325563"/>
          </a:xfrm>
        </p:spPr>
        <p:txBody>
          <a:bodyPr/>
          <a:lstStyle/>
          <a:p>
            <a:r>
              <a:rPr lang="en-US" dirty="0" smtClean="0"/>
              <a:t>      Run in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4887"/>
            <a:ext cx="5689600" cy="38220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top-left of the </a:t>
            </a:r>
            <a:r>
              <a:rPr lang="en-US" dirty="0" err="1" smtClean="0"/>
              <a:t>Xcode</a:t>
            </a:r>
            <a:r>
              <a:rPr lang="en-US" dirty="0" smtClean="0"/>
              <a:t> window: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your device to iPhone 6s plus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play button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Adjust wacky </a:t>
            </a:r>
            <a:r>
              <a:rPr lang="en-US" dirty="0" err="1" smtClean="0"/>
              <a:t>contraints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4958"/>
            <a:ext cx="783010" cy="76589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845300" y="2254657"/>
            <a:ext cx="4305300" cy="1869668"/>
            <a:chOff x="6845300" y="1708557"/>
            <a:chExt cx="4305300" cy="18696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300" y="2790825"/>
              <a:ext cx="4305300" cy="787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436100" y="2123559"/>
              <a:ext cx="1447800" cy="369332"/>
            </a:xfrm>
            <a:prstGeom prst="rect">
              <a:avLst/>
            </a:prstGeom>
            <a:solidFill>
              <a:srgbClr val="FF6666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device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53300" y="1708557"/>
              <a:ext cx="1257300" cy="646331"/>
            </a:xfrm>
            <a:prstGeom prst="rect">
              <a:avLst/>
            </a:prstGeom>
            <a:solidFill>
              <a:srgbClr val="FF6666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Build in Simulator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160000" y="2492891"/>
              <a:ext cx="0" cy="466209"/>
            </a:xfrm>
            <a:prstGeom prst="line">
              <a:avLst/>
            </a:prstGeom>
            <a:ln w="25400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981950" y="2354888"/>
              <a:ext cx="0" cy="604212"/>
            </a:xfrm>
            <a:prstGeom prst="line">
              <a:avLst/>
            </a:prstGeom>
            <a:ln w="25400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71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Connect </a:t>
            </a:r>
            <a:r>
              <a:rPr lang="en-US" dirty="0" err="1" smtClean="0"/>
              <a:t>UIObjects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723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the </a:t>
            </a:r>
            <a:r>
              <a:rPr lang="en-US" dirty="0" smtClean="0">
                <a:solidFill>
                  <a:srgbClr val="FF6666"/>
                </a:solidFill>
              </a:rPr>
              <a:t>Assistant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Control-drag</a:t>
            </a:r>
            <a:r>
              <a:rPr lang="en-US" dirty="0" smtClean="0">
                <a:solidFill>
                  <a:srgbClr val="FF6666"/>
                </a:solidFill>
              </a:rPr>
              <a:t> </a:t>
            </a:r>
            <a:r>
              <a:rPr lang="en-US" dirty="0" smtClean="0"/>
              <a:t>from an object to </a:t>
            </a:r>
            <a:r>
              <a:rPr lang="en-US" dirty="0" err="1" smtClean="0"/>
              <a:t>ViewController.swift</a:t>
            </a:r>
            <a:r>
              <a:rPr lang="en-US" dirty="0" smtClean="0"/>
              <a:t> in the Assistant Editor  (inside the class declaration)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Connect the text field: </a:t>
            </a:r>
          </a:p>
          <a:p>
            <a:pPr lvl="1"/>
            <a:r>
              <a:rPr lang="en-US" dirty="0" smtClean="0"/>
              <a:t>Connection: </a:t>
            </a:r>
            <a:r>
              <a:rPr lang="en-US" b="1" dirty="0" smtClean="0"/>
              <a:t>Outlet</a:t>
            </a:r>
          </a:p>
          <a:p>
            <a:pPr lvl="1"/>
            <a:r>
              <a:rPr lang="en-US" dirty="0" smtClean="0"/>
              <a:t>Name: </a:t>
            </a:r>
            <a:r>
              <a:rPr lang="en-US" b="1" dirty="0" err="1" smtClean="0"/>
              <a:t>totalEntered</a:t>
            </a:r>
            <a:endParaRPr lang="en-US" b="1" dirty="0" smtClean="0"/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dirty="0" smtClean="0"/>
              <a:t>Connect the Calculate Button:</a:t>
            </a:r>
          </a:p>
          <a:p>
            <a:pPr lvl="1"/>
            <a:r>
              <a:rPr lang="en-US" dirty="0" smtClean="0"/>
              <a:t>Connection</a:t>
            </a:r>
            <a:r>
              <a:rPr lang="en-US" b="1" dirty="0" smtClean="0"/>
              <a:t>: Action</a:t>
            </a:r>
          </a:p>
          <a:p>
            <a:pPr lvl="1"/>
            <a:r>
              <a:rPr lang="en-US" dirty="0" smtClean="0"/>
              <a:t>Name: </a:t>
            </a:r>
            <a:r>
              <a:rPr lang="en-US" b="1" dirty="0" err="1" smtClean="0"/>
              <a:t>calculateButtonPressed</a:t>
            </a:r>
            <a:endParaRPr lang="en-US" b="1" dirty="0" smtClean="0"/>
          </a:p>
          <a:p>
            <a:pPr lvl="2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666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4958"/>
            <a:ext cx="783010" cy="76589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051800" y="617228"/>
            <a:ext cx="3048000" cy="2146920"/>
            <a:chOff x="7899400" y="857146"/>
            <a:chExt cx="3048000" cy="21469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9400" y="2242066"/>
              <a:ext cx="3048000" cy="76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890000" y="857146"/>
              <a:ext cx="1371600" cy="923330"/>
            </a:xfrm>
            <a:prstGeom prst="rect">
              <a:avLst/>
            </a:prstGeom>
            <a:solidFill>
              <a:srgbClr val="FF6666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Show Assistant Editor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8890000" y="1769139"/>
              <a:ext cx="342900" cy="647700"/>
            </a:xfrm>
            <a:prstGeom prst="line">
              <a:avLst/>
            </a:prstGeom>
            <a:ln w="25400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4178300"/>
            <a:ext cx="4927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4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Add Calculate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0521"/>
            <a:ext cx="6400800" cy="42064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ViewController.Swift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Right under the </a:t>
            </a:r>
            <a:r>
              <a:rPr lang="en-US" dirty="0" smtClean="0">
                <a:solidFill>
                  <a:srgbClr val="FF6666"/>
                </a:solidFill>
              </a:rPr>
              <a:t>class declaration</a:t>
            </a:r>
            <a:r>
              <a:rPr lang="en-US" dirty="0" smtClean="0"/>
              <a:t>, create a variable </a:t>
            </a:r>
            <a:r>
              <a:rPr lang="en-US" dirty="0" err="1" smtClean="0">
                <a:solidFill>
                  <a:srgbClr val="FF6666"/>
                </a:solidFill>
              </a:rPr>
              <a:t>resultTotal</a:t>
            </a:r>
            <a:r>
              <a:rPr lang="en-US" dirty="0" smtClean="0">
                <a:solidFill>
                  <a:srgbClr val="FF6666"/>
                </a:solidFill>
              </a:rPr>
              <a:t> </a:t>
            </a:r>
            <a:r>
              <a:rPr lang="en-US" dirty="0" smtClean="0"/>
              <a:t>(of type: Double, initialize it to 0)</a:t>
            </a:r>
          </a:p>
          <a:p>
            <a:endParaRPr lang="en-US" dirty="0" smtClean="0"/>
          </a:p>
          <a:p>
            <a:r>
              <a:rPr lang="en-US" dirty="0" smtClean="0"/>
              <a:t> In your </a:t>
            </a:r>
            <a:r>
              <a:rPr lang="en-US" dirty="0" err="1" smtClean="0">
                <a:solidFill>
                  <a:srgbClr val="FF6666"/>
                </a:solidFill>
              </a:rPr>
              <a:t>calculateButtonPressed</a:t>
            </a:r>
            <a:r>
              <a:rPr lang="en-US" dirty="0" smtClean="0"/>
              <a:t> Function, calculate the tip and update the value of </a:t>
            </a:r>
            <a:r>
              <a:rPr lang="en-US" dirty="0" err="1" smtClean="0">
                <a:solidFill>
                  <a:srgbClr val="FF6666"/>
                </a:solidFill>
              </a:rPr>
              <a:t>resultTotal</a:t>
            </a:r>
            <a:r>
              <a:rPr lang="en-US" dirty="0" smtClean="0"/>
              <a:t> with your result </a:t>
            </a:r>
          </a:p>
          <a:p>
            <a:pPr lvl="1"/>
            <a:r>
              <a:rPr lang="en-US" dirty="0" smtClean="0"/>
              <a:t>Get the text field input as a string: </a:t>
            </a:r>
            <a:r>
              <a:rPr lang="en-US" dirty="0" err="1" smtClean="0"/>
              <a:t>totalEntered</a:t>
            </a:r>
            <a:r>
              <a:rPr lang="en-US" dirty="0" err="1" smtClean="0">
                <a:solidFill>
                  <a:srgbClr val="FF6666"/>
                </a:solidFill>
              </a:rPr>
              <a:t>.text</a:t>
            </a:r>
            <a:endParaRPr lang="en-US" dirty="0" smtClean="0">
              <a:solidFill>
                <a:srgbClr val="FF6666"/>
              </a:solidFill>
            </a:endParaRPr>
          </a:p>
          <a:p>
            <a:pPr lvl="1"/>
            <a:r>
              <a:rPr lang="en-US" dirty="0" smtClean="0"/>
              <a:t>Convert the user input from type </a:t>
            </a:r>
            <a:r>
              <a:rPr lang="en-US" dirty="0" smtClean="0">
                <a:solidFill>
                  <a:srgbClr val="FF6666"/>
                </a:solidFill>
              </a:rPr>
              <a:t>String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6666"/>
                </a:solidFill>
              </a:rPr>
              <a:t>Double</a:t>
            </a:r>
          </a:p>
          <a:p>
            <a:pPr lvl="1"/>
            <a:r>
              <a:rPr lang="en-US" dirty="0" smtClean="0"/>
              <a:t>The text field won’t initially have a value so it should be treated as an implicitly unwrapped optional (</a:t>
            </a:r>
            <a:r>
              <a:rPr lang="en-US" dirty="0" smtClean="0">
                <a:solidFill>
                  <a:srgbClr val="FF6666"/>
                </a:solidFill>
              </a:rPr>
              <a:t>!</a:t>
            </a:r>
            <a:r>
              <a:rPr lang="en-US" dirty="0" smtClean="0"/>
              <a:t>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4958"/>
            <a:ext cx="783010" cy="765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36" y="2270125"/>
            <a:ext cx="3328327" cy="111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36" y="4700586"/>
            <a:ext cx="4194414" cy="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6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226"/>
            <a:ext cx="10515600" cy="1325563"/>
          </a:xfrm>
        </p:spPr>
        <p:txBody>
          <a:bodyPr/>
          <a:lstStyle/>
          <a:p>
            <a:r>
              <a:rPr lang="en-US" dirty="0" smtClean="0"/>
              <a:t>      Run in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4887"/>
            <a:ext cx="5689600" cy="38220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top-left of the </a:t>
            </a:r>
            <a:r>
              <a:rPr lang="en-US" dirty="0" err="1" smtClean="0"/>
              <a:t>Xcode</a:t>
            </a:r>
            <a:r>
              <a:rPr lang="en-US" dirty="0" smtClean="0"/>
              <a:t> window: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your device to iPhone 6s plus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play button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4958"/>
            <a:ext cx="783010" cy="76589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845300" y="2254657"/>
            <a:ext cx="4305300" cy="1869668"/>
            <a:chOff x="6845300" y="1708557"/>
            <a:chExt cx="4305300" cy="18696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300" y="2790825"/>
              <a:ext cx="4305300" cy="7874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436100" y="2123559"/>
              <a:ext cx="1447800" cy="369332"/>
            </a:xfrm>
            <a:prstGeom prst="rect">
              <a:avLst/>
            </a:prstGeom>
            <a:solidFill>
              <a:srgbClr val="FF6666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device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53300" y="1708557"/>
              <a:ext cx="1257300" cy="646331"/>
            </a:xfrm>
            <a:prstGeom prst="rect">
              <a:avLst/>
            </a:prstGeom>
            <a:solidFill>
              <a:srgbClr val="FF6666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Build in Simulator</a:t>
              </a: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0160000" y="2492891"/>
              <a:ext cx="0" cy="466209"/>
            </a:xfrm>
            <a:prstGeom prst="line">
              <a:avLst/>
            </a:prstGeom>
            <a:ln w="25400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981950" y="2354888"/>
              <a:ext cx="0" cy="604212"/>
            </a:xfrm>
            <a:prstGeom prst="line">
              <a:avLst/>
            </a:prstGeom>
            <a:ln w="25400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92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Swift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6E2F"/>
                </a:solidFill>
              </a:rPr>
              <a:t>Apple programming language </a:t>
            </a:r>
            <a:r>
              <a:rPr lang="en-US" dirty="0" smtClean="0"/>
              <a:t>for iOS (OSX, </a:t>
            </a:r>
            <a:r>
              <a:rPr lang="en-US" dirty="0" err="1" smtClean="0"/>
              <a:t>watchOS</a:t>
            </a:r>
            <a:r>
              <a:rPr lang="en-US" dirty="0" smtClean="0"/>
              <a:t>, </a:t>
            </a:r>
            <a:r>
              <a:rPr lang="en-US" dirty="0" err="1" smtClean="0"/>
              <a:t>tvOS</a:t>
            </a:r>
            <a:r>
              <a:rPr lang="en-US" dirty="0" smtClean="0"/>
              <a:t>) development</a:t>
            </a:r>
          </a:p>
          <a:p>
            <a:r>
              <a:rPr lang="en-US" dirty="0"/>
              <a:t>More concise, targeted alternative to Objective-C. </a:t>
            </a:r>
          </a:p>
          <a:p>
            <a:r>
              <a:rPr lang="en-US" dirty="0"/>
              <a:t>You can also create apps using a combination of Swift, Objective-C, C, and C++</a:t>
            </a:r>
          </a:p>
          <a:p>
            <a:endParaRPr lang="en-US" dirty="0" smtClean="0"/>
          </a:p>
        </p:txBody>
      </p:sp>
      <p:pic>
        <p:nvPicPr>
          <p:cNvPr id="5" name="Picture 4" descr="apple_swift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2385"/>
            <a:ext cx="665662" cy="6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Use what you’ve learned: </a:t>
            </a:r>
            <a:r>
              <a:rPr lang="en-US" dirty="0" smtClean="0">
                <a:solidFill>
                  <a:srgbClr val="FF6666"/>
                </a:solidFill>
              </a:rPr>
              <a:t>Display result</a:t>
            </a:r>
            <a:endParaRPr lang="en-US" dirty="0">
              <a:solidFill>
                <a:srgbClr val="FF66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label to the bottom of the VC, add the position constraints you want</a:t>
            </a:r>
          </a:p>
          <a:p>
            <a:r>
              <a:rPr lang="en-US" dirty="0" smtClean="0"/>
              <a:t>Connect it to </a:t>
            </a:r>
            <a:r>
              <a:rPr lang="en-US" dirty="0" err="1" smtClean="0"/>
              <a:t>ViewController.Swift</a:t>
            </a:r>
            <a:r>
              <a:rPr lang="en-US" dirty="0" smtClean="0"/>
              <a:t> as an Outlet called </a:t>
            </a:r>
            <a:r>
              <a:rPr lang="en-US" dirty="0" err="1" smtClean="0"/>
              <a:t>resultLabel</a:t>
            </a:r>
            <a:endParaRPr lang="en-US" dirty="0" smtClean="0"/>
          </a:p>
          <a:p>
            <a:r>
              <a:rPr lang="en-US" dirty="0" smtClean="0"/>
              <a:t>Delete the label’s text so it’s blank</a:t>
            </a:r>
          </a:p>
          <a:p>
            <a:r>
              <a:rPr lang="en-US" dirty="0" smtClean="0"/>
              <a:t>In your </a:t>
            </a:r>
            <a:r>
              <a:rPr lang="en-US" dirty="0" err="1" smtClean="0"/>
              <a:t>calculateButton</a:t>
            </a:r>
            <a:r>
              <a:rPr lang="en-US" dirty="0" smtClean="0"/>
              <a:t> function set </a:t>
            </a:r>
            <a:r>
              <a:rPr lang="en-US" dirty="0" err="1" smtClean="0">
                <a:solidFill>
                  <a:srgbClr val="FF6666"/>
                </a:solidFill>
              </a:rPr>
              <a:t>resultLabel.text</a:t>
            </a:r>
            <a:r>
              <a:rPr lang="en-US" dirty="0" smtClean="0"/>
              <a:t> to the value of </a:t>
            </a:r>
            <a:r>
              <a:rPr lang="en-US" dirty="0" err="1" smtClean="0">
                <a:solidFill>
                  <a:srgbClr val="FF6666"/>
                </a:solidFill>
              </a:rPr>
              <a:t>resultTotal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What error do you get? How can you fix it?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4958"/>
            <a:ext cx="783010" cy="7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8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Finishing 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a background</a:t>
            </a:r>
          </a:p>
          <a:p>
            <a:pPr lvl="1"/>
            <a:r>
              <a:rPr lang="en-US" dirty="0"/>
              <a:t>Click inside the View Controller</a:t>
            </a:r>
          </a:p>
          <a:p>
            <a:pPr lvl="1"/>
            <a:r>
              <a:rPr lang="en-US" dirty="0"/>
              <a:t>Open the </a:t>
            </a:r>
            <a:r>
              <a:rPr lang="en-US" dirty="0">
                <a:solidFill>
                  <a:srgbClr val="FF6666"/>
                </a:solidFill>
              </a:rPr>
              <a:t>Utilities Sidebar </a:t>
            </a:r>
            <a:r>
              <a:rPr lang="en-US" dirty="0"/>
              <a:t>(button in top-right)</a:t>
            </a:r>
          </a:p>
          <a:p>
            <a:pPr lvl="1"/>
            <a:r>
              <a:rPr lang="en-US" dirty="0"/>
              <a:t>Select </a:t>
            </a:r>
            <a:r>
              <a:rPr lang="en-US" dirty="0">
                <a:solidFill>
                  <a:srgbClr val="FF6666"/>
                </a:solidFill>
              </a:rPr>
              <a:t>the Attributes Inspector</a:t>
            </a:r>
          </a:p>
          <a:p>
            <a:pPr lvl="1"/>
            <a:r>
              <a:rPr lang="en-US" dirty="0"/>
              <a:t>Change the Background color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</a:t>
            </a:r>
            <a:r>
              <a:rPr lang="en-US" dirty="0" smtClean="0">
                <a:solidFill>
                  <a:srgbClr val="FF6666"/>
                </a:solidFill>
              </a:rPr>
              <a:t>Navigation Bar </a:t>
            </a:r>
            <a:r>
              <a:rPr lang="en-US" dirty="0" smtClean="0"/>
              <a:t>(drag from </a:t>
            </a:r>
            <a:r>
              <a:rPr lang="en-US" dirty="0" smtClean="0">
                <a:solidFill>
                  <a:srgbClr val="FF6666"/>
                </a:solidFill>
              </a:rPr>
              <a:t>Object Library </a:t>
            </a:r>
            <a:r>
              <a:rPr lang="en-US" dirty="0" smtClean="0"/>
              <a:t>to top of VC)</a:t>
            </a:r>
          </a:p>
          <a:p>
            <a:pPr lvl="1"/>
            <a:r>
              <a:rPr lang="en-US" dirty="0" smtClean="0"/>
              <a:t>Double click in the Bar and change the title to ”Tip Calculator”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keyboards to numerical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Select text field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smtClean="0">
                <a:solidFill>
                  <a:srgbClr val="FF6666"/>
                </a:solidFill>
              </a:rPr>
              <a:t>Attributes Inspector </a:t>
            </a:r>
            <a:r>
              <a:rPr lang="en-US" dirty="0" smtClean="0"/>
              <a:t>change </a:t>
            </a:r>
            <a:r>
              <a:rPr lang="en-US" dirty="0" smtClean="0">
                <a:solidFill>
                  <a:srgbClr val="FF6666"/>
                </a:solidFill>
              </a:rPr>
              <a:t>Keyboard Type</a:t>
            </a:r>
            <a:r>
              <a:rPr lang="en-US" dirty="0" smtClean="0"/>
              <a:t> to Decimal Pad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4958"/>
            <a:ext cx="783010" cy="76589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823200" y="1410853"/>
            <a:ext cx="3238500" cy="1959709"/>
            <a:chOff x="8153400" y="925831"/>
            <a:chExt cx="3238500" cy="1959709"/>
          </a:xfrm>
        </p:grpSpPr>
        <p:grpSp>
          <p:nvGrpSpPr>
            <p:cNvPr id="6" name="Group 5"/>
            <p:cNvGrpSpPr/>
            <p:nvPr/>
          </p:nvGrpSpPr>
          <p:grpSpPr>
            <a:xfrm>
              <a:off x="8153400" y="925831"/>
              <a:ext cx="3238500" cy="1959709"/>
              <a:chOff x="7899400" y="1044357"/>
              <a:chExt cx="3238500" cy="195970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9400" y="2242066"/>
                <a:ext cx="3048000" cy="7620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9766300" y="1044357"/>
                <a:ext cx="1371600" cy="646331"/>
              </a:xfrm>
              <a:prstGeom prst="rect">
                <a:avLst/>
              </a:prstGeom>
              <a:solidFill>
                <a:srgbClr val="FF66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Show/hide Utility area</a:t>
                </a:r>
                <a:endParaRPr lang="en-US" dirty="0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452100" y="1690688"/>
                <a:ext cx="190500" cy="722312"/>
              </a:xfrm>
              <a:prstGeom prst="line">
                <a:avLst/>
              </a:prstGeom>
              <a:ln w="25400">
                <a:solidFill>
                  <a:srgbClr val="FF66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8496300" y="1248996"/>
              <a:ext cx="1371600" cy="646331"/>
            </a:xfrm>
            <a:prstGeom prst="rect">
              <a:avLst/>
            </a:prstGeom>
            <a:solidFill>
              <a:srgbClr val="FF6666"/>
            </a:solidFill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Attributes inspector</a:t>
              </a:r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 flipV="1">
              <a:off x="9499600" y="1895327"/>
              <a:ext cx="228600" cy="682773"/>
            </a:xfrm>
            <a:prstGeom prst="line">
              <a:avLst/>
            </a:prstGeom>
            <a:ln w="25400">
              <a:solidFill>
                <a:srgbClr val="FF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183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Bonus Challenge: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e want a tip calculator we can use more than once without quitting the app! </a:t>
            </a:r>
          </a:p>
          <a:p>
            <a:endParaRPr lang="en-US" dirty="0" smtClean="0"/>
          </a:p>
          <a:p>
            <a:r>
              <a:rPr lang="en-US" dirty="0" smtClean="0"/>
              <a:t>Create a button titled ‘Refresh’</a:t>
            </a:r>
          </a:p>
          <a:p>
            <a:r>
              <a:rPr lang="en-US" dirty="0" smtClean="0"/>
              <a:t>Add constraints</a:t>
            </a:r>
          </a:p>
          <a:p>
            <a:r>
              <a:rPr lang="en-US" dirty="0" smtClean="0"/>
              <a:t>Connect it to your code as an Action </a:t>
            </a:r>
          </a:p>
          <a:p>
            <a:r>
              <a:rPr lang="en-US" dirty="0" smtClean="0"/>
              <a:t>In the @</a:t>
            </a:r>
            <a:r>
              <a:rPr lang="en-US" dirty="0" err="1" smtClean="0"/>
              <a:t>IBAction</a:t>
            </a:r>
            <a:r>
              <a:rPr lang="en-US" dirty="0" smtClean="0"/>
              <a:t> function, call: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6666"/>
                </a:solidFill>
              </a:rPr>
              <a:t>self.</a:t>
            </a:r>
            <a:r>
              <a:rPr lang="en-US" dirty="0" smtClean="0"/>
              <a:t>[the name of the lifecycle function for loading the view]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644958"/>
            <a:ext cx="783010" cy="7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548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Constant: </a:t>
            </a:r>
            <a:r>
              <a:rPr lang="en-US" dirty="0" smtClean="0">
                <a:solidFill>
                  <a:srgbClr val="FF6E2F"/>
                </a:solidFill>
              </a:rPr>
              <a:t>let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Variable: </a:t>
            </a:r>
            <a:r>
              <a:rPr lang="en-US" dirty="0" err="1" smtClean="0">
                <a:solidFill>
                  <a:srgbClr val="FF6E2F"/>
                </a:solidFill>
              </a:rPr>
              <a:t>var</a:t>
            </a:r>
            <a:endParaRPr lang="en-US" dirty="0" smtClean="0">
              <a:solidFill>
                <a:srgbClr val="FF6E2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Assignment: </a:t>
            </a:r>
            <a:r>
              <a:rPr lang="en-US" dirty="0" smtClean="0">
                <a:solidFill>
                  <a:srgbClr val="FF6E2F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 smtClean="0"/>
              <a:t>Comment: </a:t>
            </a:r>
            <a:r>
              <a:rPr lang="en-US" dirty="0" smtClean="0">
                <a:solidFill>
                  <a:srgbClr val="FF6E2F"/>
                </a:solidFill>
              </a:rPr>
              <a:t>//</a:t>
            </a:r>
            <a:r>
              <a:rPr lang="en-US" dirty="0" smtClean="0"/>
              <a:t> single line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5579E3"/>
                </a:solidFill>
              </a:rPr>
              <a:t>	       </a:t>
            </a:r>
            <a:r>
              <a:rPr lang="en-US" dirty="0" smtClean="0">
                <a:solidFill>
                  <a:srgbClr val="FF6E2F"/>
                </a:solidFill>
              </a:rPr>
              <a:t> /* </a:t>
            </a:r>
            <a:r>
              <a:rPr lang="en-US" dirty="0" smtClean="0"/>
              <a:t>multiple lines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ypes: </a:t>
            </a:r>
            <a:r>
              <a:rPr lang="en-US" dirty="0" smtClean="0">
                <a:solidFill>
                  <a:srgbClr val="FF6E2F"/>
                </a:solidFill>
              </a:rPr>
              <a:t>String, </a:t>
            </a:r>
            <a:r>
              <a:rPr lang="en-US" dirty="0" err="1" smtClean="0">
                <a:solidFill>
                  <a:srgbClr val="FF6E2F"/>
                </a:solidFill>
              </a:rPr>
              <a:t>Int</a:t>
            </a:r>
            <a:r>
              <a:rPr lang="en-US" dirty="0" smtClean="0">
                <a:solidFill>
                  <a:srgbClr val="FF6E2F"/>
                </a:solidFill>
              </a:rPr>
              <a:t>, </a:t>
            </a:r>
            <a:r>
              <a:rPr lang="en-US" dirty="0" err="1" smtClean="0">
                <a:solidFill>
                  <a:srgbClr val="FF6E2F"/>
                </a:solidFill>
              </a:rPr>
              <a:t>Bool</a:t>
            </a:r>
            <a:r>
              <a:rPr lang="en-US" dirty="0" smtClean="0">
                <a:solidFill>
                  <a:srgbClr val="FF6E2F"/>
                </a:solidFill>
              </a:rPr>
              <a:t>, Double, Float, Array, Set, Dictionary</a:t>
            </a:r>
          </a:p>
          <a:p>
            <a:pPr marL="0" indent="0">
              <a:buNone/>
            </a:pPr>
            <a:r>
              <a:rPr lang="en-US" dirty="0" smtClean="0"/>
              <a:t>Loops: </a:t>
            </a:r>
            <a:r>
              <a:rPr lang="en-US" dirty="0" smtClean="0">
                <a:solidFill>
                  <a:srgbClr val="FF6E2F"/>
                </a:solidFill>
              </a:rPr>
              <a:t>For-In, For, While, Do-While If, Switch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Standard </a:t>
            </a:r>
            <a:r>
              <a:rPr lang="en-US" dirty="0" smtClean="0">
                <a:solidFill>
                  <a:srgbClr val="FFFFFF"/>
                </a:solidFill>
              </a:rPr>
              <a:t>Operators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Functions: </a:t>
            </a:r>
            <a:r>
              <a:rPr lang="en-US" dirty="0" err="1" smtClean="0">
                <a:solidFill>
                  <a:srgbClr val="FFFFFF"/>
                </a:solidFill>
              </a:rPr>
              <a:t>startButtonPressed</a:t>
            </a:r>
            <a:r>
              <a:rPr lang="en-US" dirty="0" smtClean="0">
                <a:solidFill>
                  <a:srgbClr val="FFFFFF"/>
                </a:solidFill>
              </a:rPr>
              <a:t> () </a:t>
            </a:r>
            <a:r>
              <a:rPr lang="en-US" dirty="0" smtClean="0">
                <a:solidFill>
                  <a:srgbClr val="FF6E2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//stuff that happens </a:t>
            </a:r>
          </a:p>
          <a:p>
            <a:pPr marL="0" indent="0">
              <a:buNone/>
            </a:pPr>
            <a:r>
              <a:rPr lang="en-US" dirty="0">
                <a:solidFill>
                  <a:srgbClr val="FF6E2F"/>
                </a:solidFill>
              </a:rPr>
              <a:t>}</a:t>
            </a:r>
            <a:endParaRPr lang="en-US" dirty="0" smtClean="0">
              <a:solidFill>
                <a:srgbClr val="FF6E2F"/>
              </a:solidFill>
            </a:endParaRPr>
          </a:p>
          <a:p>
            <a:pPr marL="0" indent="0">
              <a:buNone/>
            </a:pPr>
            <a:r>
              <a:rPr lang="en-US" dirty="0" smtClean="0"/>
              <a:t>No</a:t>
            </a:r>
            <a:r>
              <a:rPr lang="en-US" dirty="0" smtClean="0">
                <a:solidFill>
                  <a:srgbClr val="5579E3"/>
                </a:solidFill>
              </a:rPr>
              <a:t> </a:t>
            </a:r>
            <a:r>
              <a:rPr lang="en-US" dirty="0" smtClean="0">
                <a:solidFill>
                  <a:srgbClr val="FF6E2F"/>
                </a:solidFill>
              </a:rPr>
              <a:t>; </a:t>
            </a:r>
            <a:r>
              <a:rPr lang="en-US" dirty="0" smtClean="0"/>
              <a:t>needed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6666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pple_swift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2385"/>
            <a:ext cx="665662" cy="620133"/>
          </a:xfrm>
          <a:prstGeom prst="rect">
            <a:avLst/>
          </a:prstGeom>
        </p:spPr>
      </p:pic>
      <p:pic>
        <p:nvPicPr>
          <p:cNvPr id="5" name="Picture 4" descr="Screen Shot 2016-04-04 at 3.09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1825625"/>
            <a:ext cx="1244600" cy="279400"/>
          </a:xfrm>
          <a:prstGeom prst="rect">
            <a:avLst/>
          </a:prstGeom>
        </p:spPr>
      </p:pic>
      <p:pic>
        <p:nvPicPr>
          <p:cNvPr id="6" name="Picture 5" descr="Screen Shot 2016-04-04 at 3.09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900" y="2133600"/>
            <a:ext cx="1612900" cy="381000"/>
          </a:xfrm>
          <a:prstGeom prst="rect">
            <a:avLst/>
          </a:prstGeom>
        </p:spPr>
      </p:pic>
      <p:pic>
        <p:nvPicPr>
          <p:cNvPr id="7" name="Picture 6" descr="Screen Shot 2016-04-04 at 3.13.2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365500"/>
            <a:ext cx="3632200" cy="990600"/>
          </a:xfrm>
          <a:prstGeom prst="rect">
            <a:avLst/>
          </a:prstGeom>
        </p:spPr>
      </p:pic>
      <p:pic>
        <p:nvPicPr>
          <p:cNvPr id="9" name="Picture 8" descr="Screen Shot 2016-04-04 at 3.14.22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997200"/>
            <a:ext cx="3733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3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Optionals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2120900"/>
            <a:ext cx="7239000" cy="4056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Variable that may contain a value or no value, written with </a:t>
            </a:r>
            <a:r>
              <a:rPr lang="en-US" dirty="0" smtClean="0">
                <a:solidFill>
                  <a:srgbClr val="FF6E2F"/>
                </a:solidFill>
              </a:rPr>
              <a:t>?</a:t>
            </a:r>
          </a:p>
          <a:p>
            <a:endParaRPr lang="en-US" dirty="0" smtClean="0">
              <a:solidFill>
                <a:srgbClr val="5579E3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6E2F"/>
                </a:solidFill>
              </a:rPr>
              <a:t>Implicitly unwrapped optionals</a:t>
            </a:r>
          </a:p>
          <a:p>
            <a:pPr lvl="1"/>
            <a:r>
              <a:rPr lang="en-US" dirty="0" smtClean="0"/>
              <a:t>often we </a:t>
            </a:r>
            <a:r>
              <a:rPr lang="en-US" i="1" dirty="0" smtClean="0"/>
              <a:t>know</a:t>
            </a:r>
            <a:r>
              <a:rPr lang="en-US" dirty="0" smtClean="0"/>
              <a:t> an optional contains a value</a:t>
            </a:r>
          </a:p>
          <a:p>
            <a:pPr lvl="1"/>
            <a:r>
              <a:rPr lang="en-US" dirty="0" smtClean="0">
                <a:solidFill>
                  <a:srgbClr val="FF6E2F"/>
                </a:solidFill>
              </a:rPr>
              <a:t>force-unwrap</a:t>
            </a:r>
            <a:r>
              <a:rPr lang="en-US" dirty="0" smtClean="0">
                <a:solidFill>
                  <a:srgbClr val="FF6666"/>
                </a:solidFill>
              </a:rPr>
              <a:t> </a:t>
            </a:r>
            <a:r>
              <a:rPr lang="en-US" dirty="0" smtClean="0"/>
              <a:t>it in to access its value instead of explicitly unwrapping it in every use</a:t>
            </a:r>
          </a:p>
          <a:p>
            <a:pPr lvl="1"/>
            <a:r>
              <a:rPr lang="en-US" dirty="0" smtClean="0"/>
              <a:t>Written with </a:t>
            </a:r>
            <a:r>
              <a:rPr lang="en-US" dirty="0" smtClean="0">
                <a:solidFill>
                  <a:srgbClr val="FF6E2F"/>
                </a:solidFill>
              </a:rPr>
              <a:t>! </a:t>
            </a:r>
          </a:p>
          <a:p>
            <a:pPr lvl="1"/>
            <a:r>
              <a:rPr lang="en-US" dirty="0" smtClean="0">
                <a:solidFill>
                  <a:srgbClr val="FF6E2F"/>
                </a:solidFill>
              </a:rPr>
              <a:t>If we know it has a value why make it an optional? </a:t>
            </a:r>
          </a:p>
        </p:txBody>
      </p:sp>
      <p:pic>
        <p:nvPicPr>
          <p:cNvPr id="5" name="Picture 4" descr="apple_swift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12385"/>
            <a:ext cx="665662" cy="620133"/>
          </a:xfrm>
          <a:prstGeom prst="rect">
            <a:avLst/>
          </a:prstGeom>
        </p:spPr>
      </p:pic>
      <p:pic>
        <p:nvPicPr>
          <p:cNvPr id="6" name="Picture 5" descr="Screen Shot 2016-04-04 at 2.44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2368550"/>
            <a:ext cx="1930400" cy="292100"/>
          </a:xfrm>
          <a:prstGeom prst="rect">
            <a:avLst/>
          </a:prstGeom>
        </p:spPr>
      </p:pic>
      <p:pic>
        <p:nvPicPr>
          <p:cNvPr id="8" name="Picture 7" descr="Screen Shot 2016-04-04 at 3.03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4356100"/>
            <a:ext cx="3784600" cy="67182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47700" y="3340100"/>
            <a:ext cx="7340600" cy="3048000"/>
          </a:xfrm>
          <a:prstGeom prst="roundRect">
            <a:avLst/>
          </a:prstGeom>
          <a:noFill/>
          <a:ln>
            <a:solidFill>
              <a:srgbClr val="FF6E2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95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</a:t>
            </a:r>
            <a:r>
              <a:rPr lang="en-US" dirty="0" err="1" smtClean="0"/>
              <a:t>Xcode</a:t>
            </a:r>
            <a:r>
              <a:rPr lang="en-US" dirty="0" smtClean="0"/>
              <a:t> 7.3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66CCFF"/>
                </a:solidFill>
              </a:rPr>
              <a:t>Integrated Development Environment </a:t>
            </a:r>
            <a:r>
              <a:rPr lang="en-US" dirty="0" smtClean="0"/>
              <a:t>(comprehensive application for software development) full of tools for iOS (</a:t>
            </a:r>
            <a:r>
              <a:rPr lang="en-US" dirty="0" err="1" smtClean="0"/>
              <a:t>tvOS</a:t>
            </a:r>
            <a:r>
              <a:rPr lang="en-US" dirty="0" smtClean="0"/>
              <a:t>, </a:t>
            </a:r>
            <a:r>
              <a:rPr lang="en-US" dirty="0" err="1" smtClean="0"/>
              <a:t>watchOS</a:t>
            </a:r>
            <a:r>
              <a:rPr lang="en-US" dirty="0" smtClean="0"/>
              <a:t>, OS X) software development</a:t>
            </a:r>
          </a:p>
          <a:p>
            <a:pPr marL="0" indent="0">
              <a:buNone/>
            </a:pP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dirty="0"/>
              <a:t>Not just for Swift app-building!– Compatible with 10 programming languages, build and run code directly </a:t>
            </a:r>
          </a:p>
          <a:p>
            <a:endParaRPr lang="en-US" dirty="0" smtClean="0"/>
          </a:p>
        </p:txBody>
      </p:sp>
      <p:pic>
        <p:nvPicPr>
          <p:cNvPr id="4" name="Picture 3" descr="Xcode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3" y="646692"/>
            <a:ext cx="758098" cy="7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38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690688"/>
            <a:ext cx="11620500" cy="4964112"/>
          </a:xfrm>
        </p:spPr>
        <p:txBody>
          <a:bodyPr numCol="2"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Built</a:t>
            </a:r>
            <a:r>
              <a:rPr lang="en-US" dirty="0"/>
              <a:t>-in </a:t>
            </a:r>
            <a:r>
              <a:rPr lang="en-US" dirty="0">
                <a:solidFill>
                  <a:srgbClr val="66CCFF"/>
                </a:solidFill>
              </a:rPr>
              <a:t>Apple developer documentation</a:t>
            </a:r>
            <a:r>
              <a:rPr lang="en-US" dirty="0"/>
              <a:t>: option-click the name of a </a:t>
            </a:r>
            <a:r>
              <a:rPr lang="en-US" dirty="0" smtClean="0"/>
              <a:t>variable, type, etc. to </a:t>
            </a:r>
            <a:r>
              <a:rPr lang="en-US" dirty="0"/>
              <a:t>read about </a:t>
            </a:r>
            <a:r>
              <a:rPr lang="en-US" dirty="0" smtClean="0"/>
              <a:t>it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See </a:t>
            </a:r>
            <a:r>
              <a:rPr lang="en-US" dirty="0">
                <a:solidFill>
                  <a:srgbClr val="66CCFF"/>
                </a:solidFill>
              </a:rPr>
              <a:t>errors</a:t>
            </a:r>
            <a:r>
              <a:rPr lang="en-US" dirty="0"/>
              <a:t> as you </a:t>
            </a:r>
            <a:r>
              <a:rPr lang="en-US" dirty="0" smtClean="0"/>
              <a:t>work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66CCFF"/>
                </a:solidFill>
              </a:rPr>
              <a:t>Auto</a:t>
            </a:r>
            <a:r>
              <a:rPr lang="en-US" dirty="0">
                <a:solidFill>
                  <a:srgbClr val="66CCFF"/>
                </a:solidFill>
              </a:rPr>
              <a:t>-complete </a:t>
            </a:r>
            <a:r>
              <a:rPr lang="en-US" dirty="0"/>
              <a:t>as you </a:t>
            </a:r>
            <a:r>
              <a:rPr lang="en-US" dirty="0" smtClean="0"/>
              <a:t>type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Built</a:t>
            </a:r>
            <a:r>
              <a:rPr lang="en-US" dirty="0"/>
              <a:t>-in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>
                <a:solidFill>
                  <a:srgbClr val="66CCFF"/>
                </a:solidFill>
              </a:rPr>
              <a:t>simulator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Xcode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3" y="646692"/>
            <a:ext cx="758098" cy="758098"/>
          </a:xfrm>
          <a:prstGeom prst="rect">
            <a:avLst/>
          </a:prstGeom>
        </p:spPr>
      </p:pic>
      <p:pic>
        <p:nvPicPr>
          <p:cNvPr id="5" name="Picture 4" descr="Screen Shot 2016-04-04 at 3.52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37" y="2313572"/>
            <a:ext cx="4575363" cy="1054100"/>
          </a:xfrm>
          <a:prstGeom prst="rect">
            <a:avLst/>
          </a:prstGeom>
        </p:spPr>
      </p:pic>
      <p:pic>
        <p:nvPicPr>
          <p:cNvPr id="6" name="Picture 5" descr="Screen Shot 2016-04-04 at 4.33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08600"/>
            <a:ext cx="5130800" cy="914400"/>
          </a:xfrm>
          <a:prstGeom prst="rect">
            <a:avLst/>
          </a:prstGeom>
        </p:spPr>
      </p:pic>
      <p:pic>
        <p:nvPicPr>
          <p:cNvPr id="9" name="Picture 8" descr="Screen Shot 2016-04-04 at 4.36.5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66594"/>
            <a:ext cx="4660900" cy="127840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489700" y="1549400"/>
            <a:ext cx="5219700" cy="2057400"/>
          </a:xfrm>
          <a:prstGeom prst="roundRect">
            <a:avLst/>
          </a:prstGeom>
          <a:noFill/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84200" y="4622800"/>
            <a:ext cx="5715000" cy="1854200"/>
          </a:xfrm>
          <a:prstGeom prst="roundRect">
            <a:avLst/>
          </a:prstGeom>
          <a:noFill/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84200" y="1549400"/>
            <a:ext cx="5715000" cy="2787650"/>
          </a:xfrm>
          <a:prstGeom prst="roundRect">
            <a:avLst/>
          </a:prstGeom>
          <a:noFill/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489700" y="3873500"/>
            <a:ext cx="5219700" cy="2603499"/>
          </a:xfrm>
          <a:prstGeom prst="roundRect">
            <a:avLst/>
          </a:prstGeom>
          <a:noFill/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imulator Screen Shot Apr 4, 2016, 4.48.4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387" y="4165600"/>
            <a:ext cx="1159013" cy="20637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902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Do I need a developer account?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 anymore (</a:t>
            </a:r>
            <a:r>
              <a:rPr lang="en-US" dirty="0" err="1" smtClean="0"/>
              <a:t>Xcode</a:t>
            </a:r>
            <a:r>
              <a:rPr lang="en-US" dirty="0" smtClean="0"/>
              <a:t> 7)! </a:t>
            </a:r>
          </a:p>
          <a:p>
            <a:pPr lvl="1"/>
            <a:r>
              <a:rPr lang="en-US" dirty="0" smtClean="0"/>
              <a:t>Free account: </a:t>
            </a:r>
          </a:p>
          <a:p>
            <a:pPr lvl="2"/>
            <a:r>
              <a:rPr lang="en-US" dirty="0" smtClean="0"/>
              <a:t>Build apps in the Simulator, preview on any apple device</a:t>
            </a:r>
          </a:p>
          <a:p>
            <a:pPr lvl="2"/>
            <a:r>
              <a:rPr lang="en-US" dirty="0" smtClean="0"/>
              <a:t>Deploy apps on your own device for testing</a:t>
            </a:r>
          </a:p>
          <a:p>
            <a:pPr lvl="1"/>
            <a:r>
              <a:rPr lang="en-US" dirty="0" smtClean="0"/>
              <a:t>Paid account ($99/</a:t>
            </a:r>
            <a:r>
              <a:rPr lang="en-US" dirty="0" err="1" smtClean="0"/>
              <a:t>yr</a:t>
            </a:r>
            <a:r>
              <a:rPr lang="en-US" dirty="0" smtClean="0"/>
              <a:t>):</a:t>
            </a:r>
          </a:p>
          <a:p>
            <a:pPr lvl="2"/>
            <a:r>
              <a:rPr lang="en-US" dirty="0" smtClean="0"/>
              <a:t>Publish and distribute (in the App Store)</a:t>
            </a:r>
          </a:p>
          <a:p>
            <a:endParaRPr lang="en-US" dirty="0"/>
          </a:p>
        </p:txBody>
      </p:sp>
      <p:pic>
        <p:nvPicPr>
          <p:cNvPr id="4" name="Picture 3" descr="Xcode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3" y="646692"/>
            <a:ext cx="758098" cy="7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6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Interface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2" y="1686357"/>
            <a:ext cx="4898572" cy="43556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Design your </a:t>
            </a:r>
            <a:r>
              <a:rPr lang="en-US" dirty="0" smtClean="0">
                <a:solidFill>
                  <a:srgbClr val="66CCFF"/>
                </a:solidFill>
              </a:rPr>
              <a:t>graphical user interface </a:t>
            </a:r>
            <a:r>
              <a:rPr lang="en-US" dirty="0" smtClean="0"/>
              <a:t>(what the user sees!)</a:t>
            </a:r>
          </a:p>
          <a:p>
            <a:r>
              <a:rPr lang="en-US" dirty="0" smtClean="0"/>
              <a:t>Arrange app screens on a </a:t>
            </a:r>
            <a:r>
              <a:rPr lang="en-US" dirty="0" smtClean="0">
                <a:solidFill>
                  <a:srgbClr val="66CCFF"/>
                </a:solidFill>
              </a:rPr>
              <a:t>Storyboard </a:t>
            </a:r>
          </a:p>
          <a:p>
            <a:r>
              <a:rPr lang="en-US" dirty="0" smtClean="0"/>
              <a:t>Drag and drop objects and app screens (</a:t>
            </a:r>
            <a:r>
              <a:rPr lang="en-US" dirty="0" smtClean="0">
                <a:solidFill>
                  <a:srgbClr val="66CCFF"/>
                </a:solidFill>
              </a:rPr>
              <a:t>View Controllers</a:t>
            </a:r>
            <a:r>
              <a:rPr lang="en-US" dirty="0" smtClean="0"/>
              <a:t>) onto your storyboard </a:t>
            </a:r>
          </a:p>
          <a:p>
            <a:r>
              <a:rPr lang="en-US" dirty="0" smtClean="0"/>
              <a:t>Each View Controller corresponds to a Swift file with code </a:t>
            </a:r>
          </a:p>
          <a:p>
            <a:r>
              <a:rPr lang="en-US" dirty="0" smtClean="0"/>
              <a:t>Connect View Controllers together with </a:t>
            </a:r>
            <a:r>
              <a:rPr lang="en-US" dirty="0" smtClean="0">
                <a:solidFill>
                  <a:srgbClr val="66CCFF"/>
                </a:solidFill>
              </a:rPr>
              <a:t>Navigation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6CCFF"/>
                </a:solidFill>
              </a:rPr>
              <a:t>Segues</a:t>
            </a:r>
          </a:p>
          <a:p>
            <a:r>
              <a:rPr lang="en-US" dirty="0" smtClean="0"/>
              <a:t>Open the </a:t>
            </a:r>
            <a:r>
              <a:rPr lang="en-US" dirty="0" smtClean="0">
                <a:solidFill>
                  <a:srgbClr val="66CCFF"/>
                </a:solidFill>
              </a:rPr>
              <a:t>Assistant Editor</a:t>
            </a:r>
            <a:r>
              <a:rPr lang="en-US" dirty="0" smtClean="0">
                <a:solidFill>
                  <a:srgbClr val="5579E3"/>
                </a:solidFill>
              </a:rPr>
              <a:t> </a:t>
            </a:r>
            <a:r>
              <a:rPr lang="en-US" dirty="0" smtClean="0"/>
              <a:t>next to your storyboard to link user-actions in your storyboard directly to the code they execute</a:t>
            </a:r>
            <a:endParaRPr lang="en-US" dirty="0"/>
          </a:p>
        </p:txBody>
      </p:sp>
      <p:pic>
        <p:nvPicPr>
          <p:cNvPr id="7" name="Picture 6" descr="Xcode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3" y="646692"/>
            <a:ext cx="758098" cy="758098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5166133" y="1040392"/>
            <a:ext cx="6672289" cy="4259328"/>
            <a:chOff x="4822041" y="694160"/>
            <a:chExt cx="7112321" cy="454022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163" y="1407555"/>
              <a:ext cx="6470826" cy="3826832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4822041" y="694160"/>
              <a:ext cx="7112321" cy="3483799"/>
              <a:chOff x="4822041" y="694160"/>
              <a:chExt cx="7112321" cy="348379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9009530" y="694160"/>
                <a:ext cx="927846" cy="557726"/>
              </a:xfrm>
              <a:prstGeom prst="rect">
                <a:avLst/>
              </a:prstGeom>
              <a:solidFill>
                <a:srgbClr val="66C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Assistant Editor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19943" y="909603"/>
                <a:ext cx="1142028" cy="328075"/>
              </a:xfrm>
              <a:prstGeom prst="rect">
                <a:avLst/>
              </a:prstGeom>
              <a:solidFill>
                <a:srgbClr val="66C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Storyboard 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24822" y="1708139"/>
                <a:ext cx="860534" cy="442900"/>
              </a:xfrm>
              <a:prstGeom prst="rect">
                <a:avLst/>
              </a:prstGeom>
              <a:solidFill>
                <a:srgbClr val="66C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rgbClr val="000000"/>
                    </a:solidFill>
                  </a:rPr>
                  <a:t>View Controllers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483907" y="3700552"/>
                <a:ext cx="1290081" cy="442900"/>
              </a:xfrm>
              <a:prstGeom prst="rect">
                <a:avLst/>
              </a:prstGeom>
              <a:solidFill>
                <a:srgbClr val="66C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rgbClr val="000000"/>
                    </a:solidFill>
                  </a:rPr>
                  <a:t>Code executed by segue trigger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370959" y="3377035"/>
                <a:ext cx="665728" cy="270662"/>
              </a:xfrm>
              <a:prstGeom prst="rect">
                <a:avLst/>
              </a:prstGeom>
              <a:solidFill>
                <a:srgbClr val="66C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rgbClr val="000000"/>
                    </a:solidFill>
                  </a:rPr>
                  <a:t>Segues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9562663" y="1217380"/>
                <a:ext cx="5083" cy="706205"/>
              </a:xfrm>
              <a:prstGeom prst="straightConnector1">
                <a:avLst/>
              </a:prstGeom>
              <a:ln w="28575" cmpd="sng">
                <a:solidFill>
                  <a:srgbClr val="66C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300824" y="1217380"/>
                <a:ext cx="14376" cy="756386"/>
              </a:xfrm>
              <a:prstGeom prst="straightConnector1">
                <a:avLst/>
              </a:prstGeom>
              <a:ln w="28575" cmpd="sng">
                <a:solidFill>
                  <a:srgbClr val="66C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7591643" y="3175070"/>
                <a:ext cx="62910" cy="187536"/>
              </a:xfrm>
              <a:prstGeom prst="straightConnector1">
                <a:avLst/>
              </a:prstGeom>
              <a:ln w="28575" cmpd="sng">
                <a:solidFill>
                  <a:srgbClr val="66C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7796081" y="2139026"/>
                <a:ext cx="334171" cy="434263"/>
              </a:xfrm>
              <a:prstGeom prst="straightConnector1">
                <a:avLst/>
              </a:prstGeom>
              <a:ln w="28575" cmpd="sng">
                <a:solidFill>
                  <a:srgbClr val="66C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7300824" y="2139026"/>
                <a:ext cx="495258" cy="456911"/>
              </a:xfrm>
              <a:prstGeom prst="straightConnector1">
                <a:avLst/>
              </a:prstGeom>
              <a:ln w="28575" cmpd="sng">
                <a:solidFill>
                  <a:srgbClr val="66C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0489659" y="2931719"/>
                <a:ext cx="1444703" cy="442900"/>
              </a:xfrm>
              <a:prstGeom prst="rect">
                <a:avLst/>
              </a:prstGeom>
              <a:solidFill>
                <a:srgbClr val="66C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rgbClr val="000000"/>
                    </a:solidFill>
                  </a:rPr>
                  <a:t>Code executed on button press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22041" y="2026060"/>
                <a:ext cx="756037" cy="246055"/>
              </a:xfrm>
              <a:prstGeom prst="rect">
                <a:avLst/>
              </a:prstGeom>
              <a:solidFill>
                <a:srgbClr val="66CC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/>
                    </a:solidFill>
                  </a:rPr>
                  <a:t>Swift files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Left Bracket 15"/>
              <p:cNvSpPr/>
              <p:nvPr/>
            </p:nvSpPr>
            <p:spPr>
              <a:xfrm flipH="1">
                <a:off x="10299940" y="2877506"/>
                <a:ext cx="59776" cy="539314"/>
              </a:xfrm>
              <a:prstGeom prst="leftBracket">
                <a:avLst/>
              </a:prstGeom>
              <a:ln w="28575" cmpd="sng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Left Bracket 29"/>
              <p:cNvSpPr/>
              <p:nvPr/>
            </p:nvSpPr>
            <p:spPr>
              <a:xfrm flipH="1">
                <a:off x="10299940" y="3638645"/>
                <a:ext cx="59776" cy="539314"/>
              </a:xfrm>
              <a:prstGeom prst="leftBracket">
                <a:avLst/>
              </a:prstGeom>
              <a:ln w="28575" cmpd="sng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32" idx="1"/>
                <a:endCxn id="16" idx="1"/>
              </p:cNvCxnSpPr>
              <p:nvPr/>
            </p:nvCxnSpPr>
            <p:spPr>
              <a:xfrm flipH="1" flipV="1">
                <a:off x="10359716" y="3147164"/>
                <a:ext cx="129942" cy="6006"/>
              </a:xfrm>
              <a:prstGeom prst="line">
                <a:avLst/>
              </a:prstGeom>
              <a:ln w="28575" cmpd="sng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0" idx="1"/>
                <a:endCxn id="11" idx="1"/>
              </p:cNvCxnSpPr>
              <p:nvPr/>
            </p:nvCxnSpPr>
            <p:spPr>
              <a:xfrm>
                <a:off x="10359716" y="3908303"/>
                <a:ext cx="124191" cy="13700"/>
              </a:xfrm>
              <a:prstGeom prst="line">
                <a:avLst/>
              </a:prstGeom>
              <a:ln w="28575" cmpd="sng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Left Bracket 37"/>
              <p:cNvSpPr/>
              <p:nvPr/>
            </p:nvSpPr>
            <p:spPr>
              <a:xfrm>
                <a:off x="5738452" y="1973766"/>
                <a:ext cx="45719" cy="1036853"/>
              </a:xfrm>
              <a:prstGeom prst="leftBracket">
                <a:avLst/>
              </a:prstGeom>
              <a:ln w="28575" cmpd="sng">
                <a:solidFill>
                  <a:srgbClr val="66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stCxn id="29" idx="3"/>
              </p:cNvCxnSpPr>
              <p:nvPr/>
            </p:nvCxnSpPr>
            <p:spPr>
              <a:xfrm flipV="1">
                <a:off x="5578078" y="2141477"/>
                <a:ext cx="0" cy="7611"/>
              </a:xfrm>
              <a:prstGeom prst="line">
                <a:avLst/>
              </a:prstGeom>
              <a:ln>
                <a:solidFill>
                  <a:srgbClr val="5579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Straight Connector 53"/>
          <p:cNvCxnSpPr>
            <a:endCxn id="29" idx="3"/>
          </p:cNvCxnSpPr>
          <p:nvPr/>
        </p:nvCxnSpPr>
        <p:spPr>
          <a:xfrm flipH="1" flipV="1">
            <a:off x="5875395" y="2405305"/>
            <a:ext cx="155350" cy="100641"/>
          </a:xfrm>
          <a:prstGeom prst="line">
            <a:avLst/>
          </a:prstGeom>
          <a:ln w="28575" cmpd="sng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6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2147</Words>
  <Application>Microsoft Macintosh PowerPoint</Application>
  <PresentationFormat>Custom</PresentationFormat>
  <Paragraphs>297</Paragraphs>
  <Slides>32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iChildlab</vt:lpstr>
      <vt:lpstr>      Introducing Swift</vt:lpstr>
      <vt:lpstr>      Swift 2.2</vt:lpstr>
      <vt:lpstr>      Basics</vt:lpstr>
      <vt:lpstr>      Optionals</vt:lpstr>
      <vt:lpstr>      Xcode 7.3</vt:lpstr>
      <vt:lpstr>      Key Features</vt:lpstr>
      <vt:lpstr>      Do I need a developer account? </vt:lpstr>
      <vt:lpstr>      Interface Builder</vt:lpstr>
      <vt:lpstr>      Frameworks</vt:lpstr>
      <vt:lpstr>      View Lifecycle</vt:lpstr>
      <vt:lpstr>      Our app needs</vt:lpstr>
      <vt:lpstr>      Realm</vt:lpstr>
      <vt:lpstr>      Step 1: Add Frameworks</vt:lpstr>
      <vt:lpstr>      Step 2: Create a Model</vt:lpstr>
      <vt:lpstr>      Step 3: Add New Record</vt:lpstr>
      <vt:lpstr>      Step 4: Update Record</vt:lpstr>
      <vt:lpstr>     Beyond Text</vt:lpstr>
      <vt:lpstr>App Demo</vt:lpstr>
      <vt:lpstr>      Next steps</vt:lpstr>
      <vt:lpstr>Your Turn!</vt:lpstr>
      <vt:lpstr>      Create a Project : Tip Calculator</vt:lpstr>
      <vt:lpstr>      Building the User Interface</vt:lpstr>
      <vt:lpstr>      Run in Simulator</vt:lpstr>
      <vt:lpstr>      Arranging the UIObjects</vt:lpstr>
      <vt:lpstr>      Run in Simulator</vt:lpstr>
      <vt:lpstr>      Connect UIObjects</vt:lpstr>
      <vt:lpstr>      Add Calculate Function</vt:lpstr>
      <vt:lpstr>      Run in Simulator</vt:lpstr>
      <vt:lpstr>      Use what you’ve learned: Display result</vt:lpstr>
      <vt:lpstr>      Finishing Touches</vt:lpstr>
      <vt:lpstr>     Bonus Challenge: Refresh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ChiLDlab</dc:title>
  <dc:creator>Casey Colby</dc:creator>
  <cp:lastModifiedBy>Child Language Development Laboratory</cp:lastModifiedBy>
  <cp:revision>95</cp:revision>
  <dcterms:created xsi:type="dcterms:W3CDTF">2016-04-04T00:23:07Z</dcterms:created>
  <dcterms:modified xsi:type="dcterms:W3CDTF">2016-04-06T15:58:44Z</dcterms:modified>
</cp:coreProperties>
</file>