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05928D-5F8E-4922-8876-D60C70CBE632}"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9D0BD-E295-4D68-8F15-1606344BBFC5}" type="slidenum">
              <a:rPr lang="en-US" smtClean="0"/>
              <a:t>‹#›</a:t>
            </a:fld>
            <a:endParaRPr lang="en-US"/>
          </a:p>
        </p:txBody>
      </p:sp>
    </p:spTree>
    <p:extLst>
      <p:ext uri="{BB962C8B-B14F-4D97-AF65-F5344CB8AC3E}">
        <p14:creationId xmlns:p14="http://schemas.microsoft.com/office/powerpoint/2010/main" val="325993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05928D-5F8E-4922-8876-D60C70CBE632}"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9D0BD-E295-4D68-8F15-1606344BBFC5}" type="slidenum">
              <a:rPr lang="en-US" smtClean="0"/>
              <a:t>‹#›</a:t>
            </a:fld>
            <a:endParaRPr lang="en-US"/>
          </a:p>
        </p:txBody>
      </p:sp>
    </p:spTree>
    <p:extLst>
      <p:ext uri="{BB962C8B-B14F-4D97-AF65-F5344CB8AC3E}">
        <p14:creationId xmlns:p14="http://schemas.microsoft.com/office/powerpoint/2010/main" val="1369070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205928D-5F8E-4922-8876-D60C70CBE632}"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9D0BD-E295-4D68-8F15-1606344BBFC5}" type="slidenum">
              <a:rPr lang="en-US" smtClean="0"/>
              <a:t>‹#›</a:t>
            </a:fld>
            <a:endParaRPr lang="en-US"/>
          </a:p>
        </p:txBody>
      </p:sp>
    </p:spTree>
    <p:extLst>
      <p:ext uri="{BB962C8B-B14F-4D97-AF65-F5344CB8AC3E}">
        <p14:creationId xmlns:p14="http://schemas.microsoft.com/office/powerpoint/2010/main" val="991490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205928D-5F8E-4922-8876-D60C70CBE632}"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9D0BD-E295-4D68-8F15-1606344BBFC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29260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05928D-5F8E-4922-8876-D60C70CBE632}"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9D0BD-E295-4D68-8F15-1606344BBFC5}" type="slidenum">
              <a:rPr lang="en-US" smtClean="0"/>
              <a:t>‹#›</a:t>
            </a:fld>
            <a:endParaRPr lang="en-US"/>
          </a:p>
        </p:txBody>
      </p:sp>
    </p:spTree>
    <p:extLst>
      <p:ext uri="{BB962C8B-B14F-4D97-AF65-F5344CB8AC3E}">
        <p14:creationId xmlns:p14="http://schemas.microsoft.com/office/powerpoint/2010/main" val="1834886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05928D-5F8E-4922-8876-D60C70CBE632}" type="datetimeFigureOut">
              <a:rPr lang="en-US" smtClean="0"/>
              <a:t>9/1/2024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9D0BD-E295-4D68-8F15-1606344BBFC5}" type="slidenum">
              <a:rPr lang="en-US" smtClean="0"/>
              <a:t>‹#›</a:t>
            </a:fld>
            <a:endParaRPr lang="en-US"/>
          </a:p>
        </p:txBody>
      </p:sp>
    </p:spTree>
    <p:extLst>
      <p:ext uri="{BB962C8B-B14F-4D97-AF65-F5344CB8AC3E}">
        <p14:creationId xmlns:p14="http://schemas.microsoft.com/office/powerpoint/2010/main" val="2073275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05928D-5F8E-4922-8876-D60C70CBE632}" type="datetimeFigureOut">
              <a:rPr lang="en-US" smtClean="0"/>
              <a:t>9/1/2024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9D0BD-E295-4D68-8F15-1606344BBFC5}" type="slidenum">
              <a:rPr lang="en-US" smtClean="0"/>
              <a:t>‹#›</a:t>
            </a:fld>
            <a:endParaRPr lang="en-US"/>
          </a:p>
        </p:txBody>
      </p:sp>
    </p:spTree>
    <p:extLst>
      <p:ext uri="{BB962C8B-B14F-4D97-AF65-F5344CB8AC3E}">
        <p14:creationId xmlns:p14="http://schemas.microsoft.com/office/powerpoint/2010/main" val="1385109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5928D-5F8E-4922-8876-D60C70CBE632}"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9D0BD-E295-4D68-8F15-1606344BBFC5}" type="slidenum">
              <a:rPr lang="en-US" smtClean="0"/>
              <a:t>‹#›</a:t>
            </a:fld>
            <a:endParaRPr lang="en-US"/>
          </a:p>
        </p:txBody>
      </p:sp>
    </p:spTree>
    <p:extLst>
      <p:ext uri="{BB962C8B-B14F-4D97-AF65-F5344CB8AC3E}">
        <p14:creationId xmlns:p14="http://schemas.microsoft.com/office/powerpoint/2010/main" val="3754403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5928D-5F8E-4922-8876-D60C70CBE632}"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9D0BD-E295-4D68-8F15-1606344BBFC5}" type="slidenum">
              <a:rPr lang="en-US" smtClean="0"/>
              <a:t>‹#›</a:t>
            </a:fld>
            <a:endParaRPr lang="en-US"/>
          </a:p>
        </p:txBody>
      </p:sp>
    </p:spTree>
    <p:extLst>
      <p:ext uri="{BB962C8B-B14F-4D97-AF65-F5344CB8AC3E}">
        <p14:creationId xmlns:p14="http://schemas.microsoft.com/office/powerpoint/2010/main" val="22574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205928D-5F8E-4922-8876-D60C70CBE632}"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9D0BD-E295-4D68-8F15-1606344BBFC5}" type="slidenum">
              <a:rPr lang="en-US" smtClean="0"/>
              <a:t>‹#›</a:t>
            </a:fld>
            <a:endParaRPr lang="en-US"/>
          </a:p>
        </p:txBody>
      </p:sp>
    </p:spTree>
    <p:extLst>
      <p:ext uri="{BB962C8B-B14F-4D97-AF65-F5344CB8AC3E}">
        <p14:creationId xmlns:p14="http://schemas.microsoft.com/office/powerpoint/2010/main" val="120602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05928D-5F8E-4922-8876-D60C70CBE632}"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9D0BD-E295-4D68-8F15-1606344BBFC5}" type="slidenum">
              <a:rPr lang="en-US" smtClean="0"/>
              <a:t>‹#›</a:t>
            </a:fld>
            <a:endParaRPr lang="en-US"/>
          </a:p>
        </p:txBody>
      </p:sp>
    </p:spTree>
    <p:extLst>
      <p:ext uri="{BB962C8B-B14F-4D97-AF65-F5344CB8AC3E}">
        <p14:creationId xmlns:p14="http://schemas.microsoft.com/office/powerpoint/2010/main" val="128280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05928D-5F8E-4922-8876-D60C70CBE632}"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9D0BD-E295-4D68-8F15-1606344BBFC5}" type="slidenum">
              <a:rPr lang="en-US" smtClean="0"/>
              <a:t>‹#›</a:t>
            </a:fld>
            <a:endParaRPr lang="en-US"/>
          </a:p>
        </p:txBody>
      </p:sp>
    </p:spTree>
    <p:extLst>
      <p:ext uri="{BB962C8B-B14F-4D97-AF65-F5344CB8AC3E}">
        <p14:creationId xmlns:p14="http://schemas.microsoft.com/office/powerpoint/2010/main" val="144302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05928D-5F8E-4922-8876-D60C70CBE632}"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79D0BD-E295-4D68-8F15-1606344BBFC5}" type="slidenum">
              <a:rPr lang="en-US" smtClean="0"/>
              <a:t>‹#›</a:t>
            </a:fld>
            <a:endParaRPr lang="en-US"/>
          </a:p>
        </p:txBody>
      </p:sp>
    </p:spTree>
    <p:extLst>
      <p:ext uri="{BB962C8B-B14F-4D97-AF65-F5344CB8AC3E}">
        <p14:creationId xmlns:p14="http://schemas.microsoft.com/office/powerpoint/2010/main" val="30842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205928D-5F8E-4922-8876-D60C70CBE632}" type="datetimeFigureOut">
              <a:rPr lang="en-US" smtClean="0"/>
              <a:t>9/1/2024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A79D0BD-E295-4D68-8F15-1606344BBFC5}" type="slidenum">
              <a:rPr lang="en-US" smtClean="0"/>
              <a:t>‹#›</a:t>
            </a:fld>
            <a:endParaRPr lang="en-US"/>
          </a:p>
        </p:txBody>
      </p:sp>
    </p:spTree>
    <p:extLst>
      <p:ext uri="{BB962C8B-B14F-4D97-AF65-F5344CB8AC3E}">
        <p14:creationId xmlns:p14="http://schemas.microsoft.com/office/powerpoint/2010/main" val="59762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205928D-5F8E-4922-8876-D60C70CBE632}" type="datetimeFigureOut">
              <a:rPr lang="en-US" smtClean="0"/>
              <a:t>9/1/2024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A79D0BD-E295-4D68-8F15-1606344BBFC5}" type="slidenum">
              <a:rPr lang="en-US" smtClean="0"/>
              <a:t>‹#›</a:t>
            </a:fld>
            <a:endParaRPr lang="en-US"/>
          </a:p>
        </p:txBody>
      </p:sp>
    </p:spTree>
    <p:extLst>
      <p:ext uri="{BB962C8B-B14F-4D97-AF65-F5344CB8AC3E}">
        <p14:creationId xmlns:p14="http://schemas.microsoft.com/office/powerpoint/2010/main" val="3393448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205928D-5F8E-4922-8876-D60C70CBE632}" type="datetimeFigureOut">
              <a:rPr lang="en-US" smtClean="0"/>
              <a:t>9/1/2024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A79D0BD-E295-4D68-8F15-1606344BBFC5}" type="slidenum">
              <a:rPr lang="en-US" smtClean="0"/>
              <a:t>‹#›</a:t>
            </a:fld>
            <a:endParaRPr lang="en-US"/>
          </a:p>
        </p:txBody>
      </p:sp>
    </p:spTree>
    <p:extLst>
      <p:ext uri="{BB962C8B-B14F-4D97-AF65-F5344CB8AC3E}">
        <p14:creationId xmlns:p14="http://schemas.microsoft.com/office/powerpoint/2010/main" val="427377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05928D-5F8E-4922-8876-D60C70CBE632}"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9D0BD-E295-4D68-8F15-1606344BBFC5}" type="slidenum">
              <a:rPr lang="en-US" smtClean="0"/>
              <a:t>‹#›</a:t>
            </a:fld>
            <a:endParaRPr lang="en-US"/>
          </a:p>
        </p:txBody>
      </p:sp>
    </p:spTree>
    <p:extLst>
      <p:ext uri="{BB962C8B-B14F-4D97-AF65-F5344CB8AC3E}">
        <p14:creationId xmlns:p14="http://schemas.microsoft.com/office/powerpoint/2010/main" val="306591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205928D-5F8E-4922-8876-D60C70CBE632}" type="datetimeFigureOut">
              <a:rPr lang="en-US" smtClean="0"/>
              <a:t>9/1/2024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A79D0BD-E295-4D68-8F15-1606344BBFC5}" type="slidenum">
              <a:rPr lang="en-US" smtClean="0"/>
              <a:t>‹#›</a:t>
            </a:fld>
            <a:endParaRPr lang="en-US"/>
          </a:p>
        </p:txBody>
      </p:sp>
    </p:spTree>
    <p:extLst>
      <p:ext uri="{BB962C8B-B14F-4D97-AF65-F5344CB8AC3E}">
        <p14:creationId xmlns:p14="http://schemas.microsoft.com/office/powerpoint/2010/main" val="25602520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B900F28-F86D-4161-AC9C-F1320ECCBF61}"/>
              </a:ext>
            </a:extLst>
          </p:cNvPr>
          <p:cNvSpPr>
            <a:spLocks noGrp="1" noChangeArrowheads="1"/>
          </p:cNvSpPr>
          <p:nvPr>
            <p:ph type="ctrTitle"/>
          </p:nvPr>
        </p:nvSpPr>
        <p:spPr bwMode="auto">
          <a:xfrm>
            <a:off x="623047" y="1764254"/>
            <a:ext cx="1072498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a:ln>
                  <a:noFill/>
                </a:ln>
                <a:solidFill>
                  <a:schemeClr val="tx1"/>
                </a:solidFill>
                <a:effectLst/>
                <a:latin typeface="Arial" panose="020B0604020202020204" pitchFamily="34" charset="0"/>
              </a:rPr>
              <a:t>Title: Predictive Analysis of Car Crash Causes in Chicago</a:t>
            </a:r>
          </a:p>
        </p:txBody>
      </p:sp>
      <p:sp>
        <p:nvSpPr>
          <p:cNvPr id="5" name="Rectangle 2">
            <a:extLst>
              <a:ext uri="{FF2B5EF4-FFF2-40B4-BE49-F238E27FC236}">
                <a16:creationId xmlns:a16="http://schemas.microsoft.com/office/drawing/2014/main" id="{22094A11-C62F-4B79-A1CA-B9F775A6782A}"/>
              </a:ext>
            </a:extLst>
          </p:cNvPr>
          <p:cNvSpPr>
            <a:spLocks noGrp="1" noChangeArrowheads="1"/>
          </p:cNvSpPr>
          <p:nvPr>
            <p:ph type="subTitle" idx="1"/>
          </p:nvPr>
        </p:nvSpPr>
        <p:spPr bwMode="auto">
          <a:xfrm>
            <a:off x="8353883" y="4952110"/>
            <a:ext cx="25998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Author: Cecily </a:t>
            </a:r>
            <a:r>
              <a:rPr kumimoji="0" lang="en-US" altLang="en-US" sz="1800" b="0" i="0" u="none" strike="noStrike" cap="none" normalizeH="0" baseline="0" dirty="0" err="1">
                <a:ln>
                  <a:noFill/>
                </a:ln>
                <a:solidFill>
                  <a:schemeClr val="tx1"/>
                </a:solidFill>
                <a:effectLst/>
                <a:latin typeface="Arial" panose="020B0604020202020204" pitchFamily="34" charset="0"/>
              </a:rPr>
              <a:t>Wahome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2883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3C85-2B96-49EF-8D16-1B20B944C1D1}"/>
              </a:ext>
            </a:extLst>
          </p:cNvPr>
          <p:cNvSpPr>
            <a:spLocks noGrp="1"/>
          </p:cNvSpPr>
          <p:nvPr>
            <p:ph type="title"/>
          </p:nvPr>
        </p:nvSpPr>
        <p:spPr/>
        <p:txBody>
          <a:bodyPr/>
          <a:lstStyle/>
          <a:p>
            <a:r>
              <a:rPr lang="en-US" b="1" dirty="0"/>
              <a:t>Next Steps</a:t>
            </a:r>
            <a:endParaRPr lang="en-US" dirty="0"/>
          </a:p>
        </p:txBody>
      </p:sp>
      <p:sp>
        <p:nvSpPr>
          <p:cNvPr id="3" name="Content Placeholder 2">
            <a:extLst>
              <a:ext uri="{FF2B5EF4-FFF2-40B4-BE49-F238E27FC236}">
                <a16:creationId xmlns:a16="http://schemas.microsoft.com/office/drawing/2014/main" id="{51A528B3-117D-4416-922B-C033FE5A55B7}"/>
              </a:ext>
            </a:extLst>
          </p:cNvPr>
          <p:cNvSpPr>
            <a:spLocks noGrp="1"/>
          </p:cNvSpPr>
          <p:nvPr>
            <p:ph idx="1"/>
          </p:nvPr>
        </p:nvSpPr>
        <p:spPr/>
        <p:txBody>
          <a:bodyPr/>
          <a:lstStyle/>
          <a:p>
            <a:r>
              <a:rPr lang="en-US" dirty="0"/>
              <a:t>Further Research: Explore location-specific patterns and integrate additional datasets, such as traffic volume data.</a:t>
            </a:r>
          </a:p>
          <a:p>
            <a:r>
              <a:rPr lang="en-US" dirty="0"/>
              <a:t>Model Refinement: Continue tuning models and exploring new features to improve prediction accuracy.</a:t>
            </a:r>
          </a:p>
        </p:txBody>
      </p:sp>
    </p:spTree>
    <p:extLst>
      <p:ext uri="{BB962C8B-B14F-4D97-AF65-F5344CB8AC3E}">
        <p14:creationId xmlns:p14="http://schemas.microsoft.com/office/powerpoint/2010/main" val="3152942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F89E-F215-440C-AAD6-E5B6E4D658C7}"/>
              </a:ext>
            </a:extLst>
          </p:cNvPr>
          <p:cNvSpPr>
            <a:spLocks noGrp="1"/>
          </p:cNvSpPr>
          <p:nvPr>
            <p:ph type="title"/>
          </p:nvPr>
        </p:nvSpPr>
        <p:spPr/>
        <p:txBody>
          <a:bodyPr/>
          <a:lstStyle/>
          <a:p>
            <a:r>
              <a:rPr lang="en-US" b="1" dirty="0"/>
              <a:t>Call to Action</a:t>
            </a:r>
            <a:endParaRPr lang="en-US" dirty="0"/>
          </a:p>
        </p:txBody>
      </p:sp>
      <p:sp>
        <p:nvSpPr>
          <p:cNvPr id="3" name="Content Placeholder 2">
            <a:extLst>
              <a:ext uri="{FF2B5EF4-FFF2-40B4-BE49-F238E27FC236}">
                <a16:creationId xmlns:a16="http://schemas.microsoft.com/office/drawing/2014/main" id="{6E036C57-1BDE-4B0E-AC53-C96AE26399ED}"/>
              </a:ext>
            </a:extLst>
          </p:cNvPr>
          <p:cNvSpPr>
            <a:spLocks noGrp="1"/>
          </p:cNvSpPr>
          <p:nvPr>
            <p:ph idx="1"/>
          </p:nvPr>
        </p:nvSpPr>
        <p:spPr/>
        <p:txBody>
          <a:bodyPr/>
          <a:lstStyle/>
          <a:p>
            <a:r>
              <a:rPr lang="en-US" dirty="0"/>
              <a:t>Collaborate with city planners and stakeholders to implement these data-driven insights for enhancing traffic safety.</a:t>
            </a:r>
          </a:p>
        </p:txBody>
      </p:sp>
    </p:spTree>
    <p:extLst>
      <p:ext uri="{BB962C8B-B14F-4D97-AF65-F5344CB8AC3E}">
        <p14:creationId xmlns:p14="http://schemas.microsoft.com/office/powerpoint/2010/main" val="158050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A8DF-26A4-4174-80B9-DC0E4AC875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75C7D3-9478-4E7D-B7FF-A0AAD9DBF347}"/>
              </a:ext>
            </a:extLst>
          </p:cNvPr>
          <p:cNvSpPr>
            <a:spLocks noGrp="1"/>
          </p:cNvSpPr>
          <p:nvPr>
            <p:ph idx="1"/>
          </p:nvPr>
        </p:nvSpPr>
        <p:spPr>
          <a:xfrm>
            <a:off x="1104293" y="3413518"/>
            <a:ext cx="8946541" cy="1376082"/>
          </a:xfrm>
        </p:spPr>
        <p:txBody>
          <a:bodyPr>
            <a:normAutofit/>
          </a:bodyPr>
          <a:lstStyle/>
          <a:p>
            <a:pPr marL="0" indent="0" algn="ctr">
              <a:buNone/>
            </a:pPr>
            <a:r>
              <a:rPr lang="en-US" sz="4800" dirty="0"/>
              <a:t>THANK YOU !</a:t>
            </a:r>
          </a:p>
        </p:txBody>
      </p:sp>
    </p:spTree>
    <p:extLst>
      <p:ext uri="{BB962C8B-B14F-4D97-AF65-F5344CB8AC3E}">
        <p14:creationId xmlns:p14="http://schemas.microsoft.com/office/powerpoint/2010/main" val="284526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0A72-051E-4FF9-836D-FFC0FBF5E98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B01AFA2-A970-4878-B6FD-C139930AF8FE}"/>
              </a:ext>
            </a:extLst>
          </p:cNvPr>
          <p:cNvSpPr>
            <a:spLocks noGrp="1"/>
          </p:cNvSpPr>
          <p:nvPr>
            <p:ph idx="1"/>
          </p:nvPr>
        </p:nvSpPr>
        <p:spPr/>
        <p:txBody>
          <a:bodyPr/>
          <a:lstStyle/>
          <a:p>
            <a:pPr marL="0" indent="0">
              <a:buNone/>
            </a:pPr>
            <a:r>
              <a:rPr lang="en-US" b="1" dirty="0"/>
              <a:t>Content </a:t>
            </a:r>
            <a:r>
              <a:rPr lang="en-US" dirty="0"/>
              <a:t>:</a:t>
            </a:r>
          </a:p>
          <a:p>
            <a:r>
              <a:rPr lang="en-US" dirty="0"/>
              <a:t>Business Understanding</a:t>
            </a:r>
          </a:p>
          <a:p>
            <a:r>
              <a:rPr lang="en-US" dirty="0"/>
              <a:t>Data Understanding and Preparation</a:t>
            </a:r>
          </a:p>
          <a:p>
            <a:r>
              <a:rPr lang="en-US" dirty="0"/>
              <a:t>Modeling</a:t>
            </a:r>
          </a:p>
          <a:p>
            <a:r>
              <a:rPr lang="en-US" dirty="0"/>
              <a:t>Evaluation</a:t>
            </a:r>
          </a:p>
          <a:p>
            <a:r>
              <a:rPr lang="en-US" dirty="0"/>
              <a:t>Proposal</a:t>
            </a:r>
          </a:p>
          <a:p>
            <a:r>
              <a:rPr lang="en-US" dirty="0"/>
              <a:t>Future Research</a:t>
            </a:r>
          </a:p>
          <a:p>
            <a:endParaRPr lang="en-US" dirty="0"/>
          </a:p>
        </p:txBody>
      </p:sp>
    </p:spTree>
    <p:extLst>
      <p:ext uri="{BB962C8B-B14F-4D97-AF65-F5344CB8AC3E}">
        <p14:creationId xmlns:p14="http://schemas.microsoft.com/office/powerpoint/2010/main" val="349345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EA2B-6C16-47A5-80B9-8FF383EEEF9D}"/>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3E705CA9-E495-450C-B02F-B3699A2B1B86}"/>
              </a:ext>
            </a:extLst>
          </p:cNvPr>
          <p:cNvSpPr>
            <a:spLocks noGrp="1"/>
          </p:cNvSpPr>
          <p:nvPr>
            <p:ph idx="1"/>
          </p:nvPr>
        </p:nvSpPr>
        <p:spPr/>
        <p:txBody>
          <a:bodyPr/>
          <a:lstStyle/>
          <a:p>
            <a:r>
              <a:rPr lang="en-US" dirty="0"/>
              <a:t>The goal of this project is to develop a predictive model that can identify the primary causes of car crashes. By accurately predicting the reasons behind these incidents, cities can implement targeted measures to prevent them. Understanding the causes allows city planners to take proactive steps in reducing accidents and enhancing road safety. This project utilizes car crash data from Chicago to build models that not only predict crash causes but also uncover patterns and trends within the data.</a:t>
            </a:r>
          </a:p>
        </p:txBody>
      </p:sp>
    </p:spTree>
    <p:extLst>
      <p:ext uri="{BB962C8B-B14F-4D97-AF65-F5344CB8AC3E}">
        <p14:creationId xmlns:p14="http://schemas.microsoft.com/office/powerpoint/2010/main" val="273627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EDA2-01D9-4F44-8E92-66579CADD61F}"/>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D43F3BE7-993C-4B55-9BEF-624FB53D50B3}"/>
              </a:ext>
            </a:extLst>
          </p:cNvPr>
          <p:cNvSpPr>
            <a:spLocks noGrp="1"/>
          </p:cNvSpPr>
          <p:nvPr>
            <p:ph idx="1"/>
          </p:nvPr>
        </p:nvSpPr>
        <p:spPr/>
        <p:txBody>
          <a:bodyPr/>
          <a:lstStyle/>
          <a:p>
            <a:r>
              <a:rPr lang="en-US" b="1" dirty="0"/>
              <a:t>Datasets Used</a:t>
            </a:r>
            <a:r>
              <a:rPr lang="en-US" dirty="0"/>
              <a:t>:</a:t>
            </a:r>
          </a:p>
          <a:p>
            <a:r>
              <a:rPr lang="en-US" b="1" dirty="0"/>
              <a:t>Crashes Dataset</a:t>
            </a:r>
            <a:r>
              <a:rPr lang="en-US" dirty="0"/>
              <a:t>: This dataset includes detailed information about every traffic crash reported by the police in Chicago from 2013 to the present. It contains key details such as the date and time of the crash, location, type of collision, number of vehicles involved, and the severity of the crash (e.g., property damage, injury, fatality).</a:t>
            </a:r>
          </a:p>
          <a:p>
            <a:r>
              <a:rPr lang="en-US" b="1" dirty="0"/>
              <a:t>People Dataset</a:t>
            </a:r>
            <a:r>
              <a:rPr lang="en-US" dirty="0"/>
              <a:t>: This complementary dataset provides information on all individuals involved in the crashes, including drivers, passengers, and pedestrians. It includes demographic details (e.g., age, gender), role in the crash (e.g., driver, pedestrian), and any recorded impairments or violations</a:t>
            </a:r>
          </a:p>
          <a:p>
            <a:endParaRPr lang="en-US" dirty="0"/>
          </a:p>
        </p:txBody>
      </p:sp>
    </p:spTree>
    <p:extLst>
      <p:ext uri="{BB962C8B-B14F-4D97-AF65-F5344CB8AC3E}">
        <p14:creationId xmlns:p14="http://schemas.microsoft.com/office/powerpoint/2010/main" val="226576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F626-AE65-4E06-97D6-D93140465A76}"/>
              </a:ext>
            </a:extLst>
          </p:cNvPr>
          <p:cNvSpPr>
            <a:spLocks noGrp="1"/>
          </p:cNvSpPr>
          <p:nvPr>
            <p:ph type="title"/>
          </p:nvPr>
        </p:nvSpPr>
        <p:spPr/>
        <p:txBody>
          <a:bodyPr/>
          <a:lstStyle/>
          <a:p>
            <a:r>
              <a:rPr lang="en-US" b="1" dirty="0"/>
              <a:t>MODELLING</a:t>
            </a:r>
            <a:br>
              <a:rPr lang="en-US" b="1" dirty="0"/>
            </a:br>
            <a:endParaRPr lang="en-US" dirty="0"/>
          </a:p>
        </p:txBody>
      </p:sp>
      <p:sp>
        <p:nvSpPr>
          <p:cNvPr id="3" name="Content Placeholder 2">
            <a:extLst>
              <a:ext uri="{FF2B5EF4-FFF2-40B4-BE49-F238E27FC236}">
                <a16:creationId xmlns:a16="http://schemas.microsoft.com/office/drawing/2014/main" id="{5C7315D1-DE78-4E21-82D9-466931BFE6C7}"/>
              </a:ext>
            </a:extLst>
          </p:cNvPr>
          <p:cNvSpPr>
            <a:spLocks noGrp="1"/>
          </p:cNvSpPr>
          <p:nvPr>
            <p:ph idx="1"/>
          </p:nvPr>
        </p:nvSpPr>
        <p:spPr/>
        <p:txBody>
          <a:bodyPr/>
          <a:lstStyle/>
          <a:p>
            <a:pPr marL="0" indent="0">
              <a:buNone/>
            </a:pPr>
            <a:r>
              <a:rPr lang="en-US" dirty="0"/>
              <a:t>Models used include  logistic regression, decision trees and K-Nearest Neighbors. K-Nearest </a:t>
            </a:r>
            <a:r>
              <a:rPr lang="en-US" dirty="0" err="1"/>
              <a:t>Neighbours</a:t>
            </a:r>
            <a:r>
              <a:rPr lang="en-US" dirty="0"/>
              <a:t> was the best performing model with an accuracy of 87%</a:t>
            </a:r>
          </a:p>
          <a:p>
            <a:endParaRPr lang="en-US" dirty="0"/>
          </a:p>
        </p:txBody>
      </p:sp>
    </p:spTree>
    <p:extLst>
      <p:ext uri="{BB962C8B-B14F-4D97-AF65-F5344CB8AC3E}">
        <p14:creationId xmlns:p14="http://schemas.microsoft.com/office/powerpoint/2010/main" val="165724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1709-EB3C-4488-9661-80B31DB0B221}"/>
              </a:ext>
            </a:extLst>
          </p:cNvPr>
          <p:cNvSpPr>
            <a:spLocks noGrp="1"/>
          </p:cNvSpPr>
          <p:nvPr>
            <p:ph type="title"/>
          </p:nvPr>
        </p:nvSpPr>
        <p:spPr/>
        <p:txBody>
          <a:bodyPr/>
          <a:lstStyle/>
          <a:p>
            <a:r>
              <a:rPr lang="en-US" dirty="0"/>
              <a:t> Modeling Iterations</a:t>
            </a:r>
          </a:p>
        </p:txBody>
      </p:sp>
      <p:sp>
        <p:nvSpPr>
          <p:cNvPr id="3" name="Content Placeholder 2">
            <a:extLst>
              <a:ext uri="{FF2B5EF4-FFF2-40B4-BE49-F238E27FC236}">
                <a16:creationId xmlns:a16="http://schemas.microsoft.com/office/drawing/2014/main" id="{2BBCF5AA-29F3-43DC-BDF6-23C5B92435D5}"/>
              </a:ext>
            </a:extLst>
          </p:cNvPr>
          <p:cNvSpPr>
            <a:spLocks noGrp="1"/>
          </p:cNvSpPr>
          <p:nvPr>
            <p:ph idx="1"/>
          </p:nvPr>
        </p:nvSpPr>
        <p:spPr/>
        <p:txBody>
          <a:bodyPr>
            <a:normAutofit fontScale="70000" lnSpcReduction="20000"/>
          </a:bodyPr>
          <a:lstStyle/>
          <a:p>
            <a:r>
              <a:rPr lang="en-US" b="1" dirty="0"/>
              <a:t>Initial Feature Set</a:t>
            </a:r>
            <a:r>
              <a:rPr lang="en-US" dirty="0"/>
              <a:t>: The modeling process began with a comprehensive set of features to capture various aspects influencing car crashes. These included:</a:t>
            </a:r>
          </a:p>
          <a:p>
            <a:pPr lvl="1"/>
            <a:r>
              <a:rPr lang="en-US" b="1" dirty="0"/>
              <a:t>Traffic Control Device Condition</a:t>
            </a:r>
            <a:r>
              <a:rPr lang="en-US" dirty="0"/>
              <a:t>: Status and functionality of traffic control devices (e.g., traffic lights, stop signs) at the time of the crash.</a:t>
            </a:r>
          </a:p>
          <a:p>
            <a:pPr lvl="1"/>
            <a:r>
              <a:rPr lang="en-US" b="1" dirty="0"/>
              <a:t>Weather Condition</a:t>
            </a:r>
            <a:r>
              <a:rPr lang="en-US" dirty="0"/>
              <a:t>: Weather states like clear, rainy, snowy, or foggy during the crash. This helps in understanding how adverse weather conditions contribute to crash risk.</a:t>
            </a:r>
          </a:p>
          <a:p>
            <a:pPr lvl="1"/>
            <a:r>
              <a:rPr lang="en-US" b="1" dirty="0"/>
              <a:t>Lighting Condition</a:t>
            </a:r>
            <a:r>
              <a:rPr lang="en-US" dirty="0"/>
              <a:t>: Type of lighting (e.g., daylight, darkness, dawn, dusk) present at the crash site, which can impact driver visibility and reaction time.</a:t>
            </a:r>
          </a:p>
          <a:p>
            <a:pPr lvl="1"/>
            <a:r>
              <a:rPr lang="en-US" b="1" dirty="0"/>
              <a:t>Roadway Surface Condition</a:t>
            </a:r>
            <a:r>
              <a:rPr lang="en-US" dirty="0"/>
              <a:t>: Road conditions (e.g., dry, wet, icy) that could affect vehicle traction and control.</a:t>
            </a:r>
          </a:p>
          <a:p>
            <a:pPr lvl="1"/>
            <a:r>
              <a:rPr lang="en-US" b="1" dirty="0"/>
              <a:t>Crash Hour</a:t>
            </a:r>
            <a:r>
              <a:rPr lang="en-US" dirty="0"/>
              <a:t>: The time of the crash, segmented into different times of the day (e.g., morning, afternoon, night), which helps in identifying high-risk periods.</a:t>
            </a:r>
          </a:p>
          <a:p>
            <a:pPr lvl="1"/>
            <a:r>
              <a:rPr lang="en-US" b="1" dirty="0"/>
              <a:t>Crash Day of Week</a:t>
            </a:r>
            <a:r>
              <a:rPr lang="en-US" dirty="0"/>
              <a:t>: Day of the week when the crash occurred, which could indicate higher crash likelihoods during weekends or weekdays.</a:t>
            </a:r>
          </a:p>
          <a:p>
            <a:pPr lvl="1"/>
            <a:r>
              <a:rPr lang="en-US" b="1" dirty="0"/>
              <a:t>Injury Classification</a:t>
            </a:r>
            <a:r>
              <a:rPr lang="en-US" dirty="0"/>
              <a:t>: Categorization of crashes based on the severity of injuries reported (e.g., no injury, minor injury, serious injury, fatality).</a:t>
            </a:r>
          </a:p>
          <a:p>
            <a:pPr lvl="1"/>
            <a:r>
              <a:rPr lang="en-US" b="1" dirty="0"/>
              <a:t>Age</a:t>
            </a:r>
            <a:r>
              <a:rPr lang="en-US" dirty="0"/>
              <a:t>: Age of the drivers involved, providing insights into whether certain age groups are more prone to crashes.</a:t>
            </a:r>
          </a:p>
          <a:p>
            <a:endParaRPr lang="en-US" dirty="0"/>
          </a:p>
        </p:txBody>
      </p:sp>
    </p:spTree>
    <p:extLst>
      <p:ext uri="{BB962C8B-B14F-4D97-AF65-F5344CB8AC3E}">
        <p14:creationId xmlns:p14="http://schemas.microsoft.com/office/powerpoint/2010/main" val="237298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3D61D-F896-4BB8-AA73-FAE9B78CCE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061D5E-2249-4D19-A555-64E1E80B9383}"/>
              </a:ext>
            </a:extLst>
          </p:cNvPr>
          <p:cNvSpPr>
            <a:spLocks noGrp="1"/>
          </p:cNvSpPr>
          <p:nvPr>
            <p:ph idx="1"/>
          </p:nvPr>
        </p:nvSpPr>
        <p:spPr/>
        <p:txBody>
          <a:bodyPr/>
          <a:lstStyle/>
          <a:p>
            <a:r>
              <a:rPr lang="en-US" dirty="0"/>
              <a:t>The top features were DEVICE_CONDITION, WEATHER_CONDITION, LIGHTING_CONDITION, ROADWAY_SURFACE_COND, CRASH_DAY_OF_WEEK</a:t>
            </a:r>
          </a:p>
        </p:txBody>
      </p:sp>
    </p:spTree>
    <p:extLst>
      <p:ext uri="{BB962C8B-B14F-4D97-AF65-F5344CB8AC3E}">
        <p14:creationId xmlns:p14="http://schemas.microsoft.com/office/powerpoint/2010/main" val="267173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1F48-5819-4DD0-A112-CBB4166A188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7EB0F33-8FF2-4C4A-86A1-CF815B64F416}"/>
              </a:ext>
            </a:extLst>
          </p:cNvPr>
          <p:cNvSpPr>
            <a:spLocks noGrp="1"/>
          </p:cNvSpPr>
          <p:nvPr>
            <p:ph idx="1"/>
          </p:nvPr>
        </p:nvSpPr>
        <p:spPr/>
        <p:txBody>
          <a:bodyPr/>
          <a:lstStyle/>
          <a:p>
            <a:r>
              <a:rPr lang="en-US" b="1" dirty="0"/>
              <a:t>Key Findings:</a:t>
            </a:r>
          </a:p>
          <a:p>
            <a:r>
              <a:rPr lang="en-US" b="1" dirty="0"/>
              <a:t>Critical Factors</a:t>
            </a:r>
            <a:r>
              <a:rPr lang="en-US" dirty="0"/>
              <a:t>: Lighting, road conditions, and traffic device conditions are the most significant predictors of car crash outcomes.</a:t>
            </a:r>
          </a:p>
          <a:p>
            <a:r>
              <a:rPr lang="en-US" b="1" dirty="0"/>
              <a:t>High-Risk Periods</a:t>
            </a:r>
            <a:r>
              <a:rPr lang="en-US" dirty="0"/>
              <a:t>: Crashes are more likely to result in injuries during nighttime and adverse weather conditions.</a:t>
            </a:r>
          </a:p>
          <a:p>
            <a:r>
              <a:rPr lang="en-US" b="1" dirty="0"/>
              <a:t>Model Effectiveness</a:t>
            </a:r>
            <a:r>
              <a:rPr lang="en-US" dirty="0"/>
              <a:t>: The best model achieved an accuracy of 87%, indicating strong predictive capability for identifying crashes involving injuries.</a:t>
            </a:r>
          </a:p>
          <a:p>
            <a:endParaRPr lang="en-US" dirty="0"/>
          </a:p>
        </p:txBody>
      </p:sp>
    </p:spTree>
    <p:extLst>
      <p:ext uri="{BB962C8B-B14F-4D97-AF65-F5344CB8AC3E}">
        <p14:creationId xmlns:p14="http://schemas.microsoft.com/office/powerpoint/2010/main" val="2285920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AEC8-0771-4036-97B0-69F5387A82C2}"/>
              </a:ext>
            </a:extLst>
          </p:cNvPr>
          <p:cNvSpPr>
            <a:spLocks noGrp="1"/>
          </p:cNvSpPr>
          <p:nvPr>
            <p:ph type="title"/>
          </p:nvPr>
        </p:nvSpPr>
        <p:spPr/>
        <p:txBody>
          <a:bodyPr/>
          <a:lstStyle/>
          <a:p>
            <a:r>
              <a:rPr lang="en-US" b="1" dirty="0"/>
              <a:t>Recommendations</a:t>
            </a:r>
            <a:endParaRPr lang="en-US" dirty="0"/>
          </a:p>
        </p:txBody>
      </p:sp>
      <p:sp>
        <p:nvSpPr>
          <p:cNvPr id="5" name="Rectangle 2">
            <a:extLst>
              <a:ext uri="{FF2B5EF4-FFF2-40B4-BE49-F238E27FC236}">
                <a16:creationId xmlns:a16="http://schemas.microsoft.com/office/drawing/2014/main" id="{149822BD-6690-41C8-818A-1FE0A7248800}"/>
              </a:ext>
            </a:extLst>
          </p:cNvPr>
          <p:cNvSpPr>
            <a:spLocks noGrp="1" noChangeArrowheads="1"/>
          </p:cNvSpPr>
          <p:nvPr>
            <p:ph idx="1"/>
          </p:nvPr>
        </p:nvSpPr>
        <p:spPr bwMode="auto">
          <a:xfrm>
            <a:off x="646111" y="1853248"/>
            <a:ext cx="101136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Street Lighting</a:t>
            </a:r>
            <a:r>
              <a:rPr kumimoji="0" lang="en-US" altLang="en-US" sz="1800" b="0" i="0" u="none" strike="noStrike" cap="none" normalizeH="0" baseline="0" dirty="0">
                <a:ln>
                  <a:noFill/>
                </a:ln>
                <a:solidFill>
                  <a:schemeClr val="tx1"/>
                </a:solidFill>
                <a:effectLst/>
                <a:latin typeface="Arial" panose="020B0604020202020204" pitchFamily="34" charset="0"/>
              </a:rPr>
              <a:t>: Increase lighting in high-risk areas to enhance visibility.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Maintain Road Conditions</a:t>
            </a:r>
            <a:r>
              <a:rPr kumimoji="0" lang="en-US" altLang="en-US" sz="1800" b="0" i="0" u="none" strike="noStrike" cap="none" normalizeH="0" baseline="0" dirty="0">
                <a:ln>
                  <a:noFill/>
                </a:ln>
                <a:solidFill>
                  <a:schemeClr val="tx1"/>
                </a:solidFill>
                <a:effectLst/>
                <a:latin typeface="Arial" panose="020B0604020202020204" pitchFamily="34" charset="0"/>
              </a:rPr>
              <a:t>: Prioritize road repairs and ensure clear signage to prevent crashes.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Optimize Traffic Devices</a:t>
            </a:r>
            <a:r>
              <a:rPr kumimoji="0" lang="en-US" altLang="en-US" sz="1800" b="0" i="0" u="none" strike="noStrike" cap="none" normalizeH="0" baseline="0" dirty="0">
                <a:ln>
                  <a:noFill/>
                </a:ln>
                <a:solidFill>
                  <a:schemeClr val="tx1"/>
                </a:solidFill>
                <a:effectLst/>
                <a:latin typeface="Arial" panose="020B0604020202020204" pitchFamily="34" charset="0"/>
              </a:rPr>
              <a:t>: Ensure traffic control devices are well-maintained and functional. </a:t>
            </a:r>
          </a:p>
        </p:txBody>
      </p:sp>
    </p:spTree>
    <p:extLst>
      <p:ext uri="{BB962C8B-B14F-4D97-AF65-F5344CB8AC3E}">
        <p14:creationId xmlns:p14="http://schemas.microsoft.com/office/powerpoint/2010/main" val="3257225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TotalTime>
  <Words>719</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 Title: Predictive Analysis of Car Crash Causes in Chicago</vt:lpstr>
      <vt:lpstr>Agenda</vt:lpstr>
      <vt:lpstr>Business Understanding</vt:lpstr>
      <vt:lpstr>Data understanding</vt:lpstr>
      <vt:lpstr>MODELLING </vt:lpstr>
      <vt:lpstr> Modeling Iterations</vt:lpstr>
      <vt:lpstr>PowerPoint Presentation</vt:lpstr>
      <vt:lpstr>Conclusion</vt:lpstr>
      <vt:lpstr>Recommendations</vt:lpstr>
      <vt:lpstr>Next Steps</vt:lpstr>
      <vt:lpstr>Call to Action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Predictive Analysis of Car Crash Causes in Chicago</dc:title>
  <dc:creator>PC</dc:creator>
  <cp:lastModifiedBy>PC</cp:lastModifiedBy>
  <cp:revision>4</cp:revision>
  <dcterms:created xsi:type="dcterms:W3CDTF">2024-09-01T18:28:50Z</dcterms:created>
  <dcterms:modified xsi:type="dcterms:W3CDTF">2024-09-01T19:07:42Z</dcterms:modified>
</cp:coreProperties>
</file>