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11"/>
  </p:notesMasterIdLst>
  <p:sldIdLst>
    <p:sldId id="257" r:id="rId2"/>
    <p:sldId id="278" r:id="rId3"/>
    <p:sldId id="274" r:id="rId4"/>
    <p:sldId id="292" r:id="rId5"/>
    <p:sldId id="291" r:id="rId6"/>
    <p:sldId id="288" r:id="rId7"/>
    <p:sldId id="293" r:id="rId8"/>
    <p:sldId id="277" r:id="rId9"/>
    <p:sldId id="28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">
          <p15:clr>
            <a:srgbClr val="A4A3A4"/>
          </p15:clr>
        </p15:guide>
        <p15:guide id="2" pos="325">
          <p15:clr>
            <a:srgbClr val="A4A3A4"/>
          </p15:clr>
        </p15:guide>
        <p15:guide id="3" orient="horz" pos="3997">
          <p15:clr>
            <a:srgbClr val="A4A3A4"/>
          </p15:clr>
        </p15:guide>
        <p15:guide id="4" pos="7355">
          <p15:clr>
            <a:srgbClr val="A4A3A4"/>
          </p15:clr>
        </p15:guide>
        <p15:guide id="5" pos="3840">
          <p15:clr>
            <a:srgbClr val="A4A3A4"/>
          </p15:clr>
        </p15:guide>
        <p15:guide id="6" orient="horz" pos="935">
          <p15:clr>
            <a:srgbClr val="A4A3A4"/>
          </p15:clr>
        </p15:guide>
        <p15:guide id="7" orient="horz" pos="3770">
          <p15:clr>
            <a:srgbClr val="A4A3A4"/>
          </p15:clr>
        </p15:guide>
        <p15:guide id="8" pos="9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8300"/>
    <a:srgbClr val="FB7582"/>
    <a:srgbClr val="FFB000"/>
    <a:srgbClr val="8CA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30"/>
    <p:restoredTop sz="93483" autoAdjust="0"/>
  </p:normalViewPr>
  <p:slideViewPr>
    <p:cSldViewPr snapToGrid="0">
      <p:cViewPr varScale="1">
        <p:scale>
          <a:sx n="146" d="100"/>
          <a:sy n="146" d="100"/>
        </p:scale>
        <p:origin x="1448" y="176"/>
      </p:cViewPr>
      <p:guideLst>
        <p:guide orient="horz" pos="323"/>
        <p:guide pos="325"/>
        <p:guide orient="horz" pos="3997"/>
        <p:guide pos="7355"/>
        <p:guide pos="3840"/>
        <p:guide orient="horz" pos="935"/>
        <p:guide orient="horz" pos="3770"/>
        <p:guide pos="9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00" name="Google Shape;10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4559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8003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7186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solidFill>
          <a:srgbClr val="FFFFFF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 rot="5400000">
            <a:off x="4197879" y="-1534054"/>
            <a:ext cx="3796242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Vertical Title and Text">
  <p:cSld name="1_Vertical Title and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796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04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3779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3779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201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201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▪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796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6">
            <a:alphaModFix/>
          </a:blip>
          <a:srcRect b="7252"/>
          <a:stretch/>
        </p:blipFill>
        <p:spPr>
          <a:xfrm>
            <a:off x="352850" y="5756800"/>
            <a:ext cx="1622625" cy="82452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entagon 7">
            <a:extLst>
              <a:ext uri="{FF2B5EF4-FFF2-40B4-BE49-F238E27FC236}">
                <a16:creationId xmlns:a16="http://schemas.microsoft.com/office/drawing/2014/main" id="{C0DA2122-FDA8-13F1-53CA-408252AD3AB6}"/>
              </a:ext>
            </a:extLst>
          </p:cNvPr>
          <p:cNvSpPr/>
          <p:nvPr/>
        </p:nvSpPr>
        <p:spPr>
          <a:xfrm>
            <a:off x="6893256" y="4175228"/>
            <a:ext cx="3864391" cy="558053"/>
          </a:xfrm>
          <a:prstGeom prst="homePlat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t="-5180" b="5180"/>
          <a:stretch/>
        </p:blipFill>
        <p:spPr>
          <a:xfrm>
            <a:off x="515950" y="0"/>
            <a:ext cx="2570148" cy="140814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1496168" y="2160730"/>
            <a:ext cx="467282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dirty="0">
                <a:solidFill>
                  <a:srgbClr val="002060"/>
                </a:solidFill>
              </a:rPr>
              <a:t>The Kerchunk Pipeline</a:t>
            </a:r>
            <a:endParaRPr lang="en-GB" dirty="0"/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3124" y="6231796"/>
            <a:ext cx="1809975" cy="483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57651" y="6302928"/>
            <a:ext cx="1809975" cy="429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22100" y="6313202"/>
            <a:ext cx="1809978" cy="40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05650" y="6248534"/>
            <a:ext cx="2016148" cy="449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 rotWithShape="1">
          <a:blip r:embed="rId8">
            <a:alphaModFix/>
          </a:blip>
          <a:srcRect t="25534" b="35042"/>
          <a:stretch/>
        </p:blipFill>
        <p:spPr>
          <a:xfrm>
            <a:off x="10618475" y="6313206"/>
            <a:ext cx="1383375" cy="409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262102" y="6268941"/>
            <a:ext cx="2045318" cy="40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329728-5A6F-8FFD-5DED-4D099C035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52" y="924930"/>
            <a:ext cx="4672823" cy="330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4;p18">
            <a:extLst>
              <a:ext uri="{FF2B5EF4-FFF2-40B4-BE49-F238E27FC236}">
                <a16:creationId xmlns:a16="http://schemas.microsoft.com/office/drawing/2014/main" id="{C0866869-CBD9-25F0-247E-FB3AC42A56E1}"/>
              </a:ext>
            </a:extLst>
          </p:cNvPr>
          <p:cNvSpPr/>
          <p:nvPr/>
        </p:nvSpPr>
        <p:spPr>
          <a:xfrm>
            <a:off x="1496168" y="3817221"/>
            <a:ext cx="474850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626262"/>
                </a:solidFill>
              </a:rPr>
              <a:t>Atlas Boardroom Workshop (23</a:t>
            </a:r>
            <a:r>
              <a:rPr lang="en-GB" sz="1600" b="1" baseline="30000" dirty="0">
                <a:solidFill>
                  <a:srgbClr val="626262"/>
                </a:solidFill>
              </a:rPr>
              <a:t>rd</a:t>
            </a:r>
            <a:r>
              <a:rPr lang="en-GB" sz="1600" b="1" dirty="0">
                <a:solidFill>
                  <a:srgbClr val="626262"/>
                </a:solidFill>
              </a:rPr>
              <a:t> November)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 dirty="0">
                <a:solidFill>
                  <a:srgbClr val="626262"/>
                </a:solidFill>
              </a:rPr>
              <a:t>Updated 7</a:t>
            </a:r>
            <a:r>
              <a:rPr lang="en-GB" sz="1600" b="1" i="1" baseline="30000" dirty="0">
                <a:solidFill>
                  <a:srgbClr val="626262"/>
                </a:solidFill>
              </a:rPr>
              <a:t>th</a:t>
            </a:r>
            <a:r>
              <a:rPr lang="en-GB" sz="1600" b="1" i="1" dirty="0">
                <a:solidFill>
                  <a:srgbClr val="626262"/>
                </a:solidFill>
              </a:rPr>
              <a:t> March (Kerchunk Demo)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1" dirty="0">
                <a:solidFill>
                  <a:srgbClr val="626262"/>
                </a:solidFill>
              </a:rPr>
              <a:t>Daniel Westwood</a:t>
            </a:r>
            <a:endParaRPr lang="en-GB" sz="1400" i="1" dirty="0">
              <a:solidFill>
                <a:srgbClr val="62626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03B1BC88-8E40-40CA-F900-CD9741F6CB84}"/>
              </a:ext>
            </a:extLst>
          </p:cNvPr>
          <p:cNvSpPr/>
          <p:nvPr/>
        </p:nvSpPr>
        <p:spPr>
          <a:xfrm>
            <a:off x="9092148" y="4227526"/>
            <a:ext cx="1582871" cy="449866"/>
          </a:xfrm>
          <a:prstGeom prst="homePlat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ysClr val="windowText" lastClr="000000"/>
                </a:solidFill>
              </a:rPr>
              <a:t>Catalog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FFEAF8CF-9298-38DB-649F-D615892FD138}"/>
              </a:ext>
            </a:extLst>
          </p:cNvPr>
          <p:cNvSpPr/>
          <p:nvPr/>
        </p:nvSpPr>
        <p:spPr>
          <a:xfrm>
            <a:off x="8502615" y="4227526"/>
            <a:ext cx="1327854" cy="449866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4FB19BF0-18E6-6F0C-3701-3D7B5D4BBE31}"/>
              </a:ext>
            </a:extLst>
          </p:cNvPr>
          <p:cNvSpPr/>
          <p:nvPr/>
        </p:nvSpPr>
        <p:spPr>
          <a:xfrm>
            <a:off x="7658065" y="4227526"/>
            <a:ext cx="1254782" cy="449866"/>
          </a:xfrm>
          <a:prstGeom prst="homePlate">
            <a:avLst/>
          </a:prstGeom>
          <a:solidFill>
            <a:srgbClr val="FFC000"/>
          </a:solidFill>
          <a:ln>
            <a:solidFill>
              <a:srgbClr val="C083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ysClr val="windowText" lastClr="000000"/>
                </a:solidFill>
              </a:rPr>
              <a:t>Compute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C54803AF-5A7D-C7F8-A4F8-6DC8E3DC9953}"/>
              </a:ext>
            </a:extLst>
          </p:cNvPr>
          <p:cNvSpPr/>
          <p:nvPr/>
        </p:nvSpPr>
        <p:spPr>
          <a:xfrm>
            <a:off x="6941415" y="4227526"/>
            <a:ext cx="983755" cy="449866"/>
          </a:xfrm>
          <a:prstGeom prst="homePlate">
            <a:avLst/>
          </a:prstGeom>
          <a:solidFill>
            <a:srgbClr val="FB7582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ysClr val="windowText" lastClr="000000"/>
                </a:solidFill>
              </a:rPr>
              <a:t>Scan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ADF9BCF0-F7F1-E692-D287-116A6A458FA6}"/>
              </a:ext>
            </a:extLst>
          </p:cNvPr>
          <p:cNvSpPr/>
          <p:nvPr/>
        </p:nvSpPr>
        <p:spPr>
          <a:xfrm>
            <a:off x="6252035" y="4175311"/>
            <a:ext cx="983755" cy="558053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ysClr val="windowText" lastClr="000000"/>
                </a:solidFill>
              </a:rPr>
              <a:t>Initialise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2;p24">
            <a:extLst>
              <a:ext uri="{FF2B5EF4-FFF2-40B4-BE49-F238E27FC236}">
                <a16:creationId xmlns:a16="http://schemas.microsoft.com/office/drawing/2014/main" id="{BDA97AAC-0E5D-3974-EAF6-3418E57CF568}"/>
              </a:ext>
            </a:extLst>
          </p:cNvPr>
          <p:cNvSpPr txBox="1"/>
          <p:nvPr/>
        </p:nvSpPr>
        <p:spPr>
          <a:xfrm>
            <a:off x="403340" y="345182"/>
            <a:ext cx="1168458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rgbClr val="2E2D62"/>
                </a:solidFill>
              </a:rPr>
              <a:t>Key Features of the Pipeline</a:t>
            </a:r>
            <a:endParaRPr lang="en-GB" dirty="0"/>
          </a:p>
        </p:txBody>
      </p:sp>
      <p:sp>
        <p:nvSpPr>
          <p:cNvPr id="3" name="Google Shape;161;p24">
            <a:extLst>
              <a:ext uri="{FF2B5EF4-FFF2-40B4-BE49-F238E27FC236}">
                <a16:creationId xmlns:a16="http://schemas.microsoft.com/office/drawing/2014/main" id="{DBA9462A-70DF-68E0-B8DC-A1A5BA795498}"/>
              </a:ext>
            </a:extLst>
          </p:cNvPr>
          <p:cNvSpPr/>
          <p:nvPr/>
        </p:nvSpPr>
        <p:spPr>
          <a:xfrm>
            <a:off x="652944" y="1114624"/>
            <a:ext cx="10353846" cy="154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600"/>
              </a:spcAft>
              <a:buClr>
                <a:srgbClr val="626262"/>
              </a:buClr>
              <a:buSzPts val="2400"/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Serial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 (Single) or </a:t>
            </a: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Group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 dataset processing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600"/>
              </a:spcAft>
              <a:buClr>
                <a:srgbClr val="626262"/>
              </a:buClr>
              <a:buSzPts val="24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Handles differing methods (JSON/</a:t>
            </a:r>
            <a:r>
              <a:rPr lang="en-GB" sz="2000" dirty="0">
                <a:solidFill>
                  <a:srgbClr val="FF0000"/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Parquet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) and </a:t>
            </a:r>
            <a:r>
              <a:rPr lang="en-GB" sz="2000" dirty="0">
                <a:solidFill>
                  <a:srgbClr val="FF0000"/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advises best format (including </a:t>
            </a:r>
            <a:r>
              <a:rPr lang="en-GB" sz="2000" dirty="0" err="1">
                <a:solidFill>
                  <a:srgbClr val="FF0000"/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Zarr</a:t>
            </a:r>
            <a:r>
              <a:rPr lang="en-GB" sz="2000" dirty="0">
                <a:solidFill>
                  <a:srgbClr val="FF0000"/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)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600"/>
              </a:spcAft>
              <a:buClr>
                <a:srgbClr val="626262"/>
              </a:buClr>
              <a:buSzPts val="24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Verification of Kerchunk reference files.</a:t>
            </a:r>
          </a:p>
        </p:txBody>
      </p:sp>
      <p:sp>
        <p:nvSpPr>
          <p:cNvPr id="4" name="Google Shape;162;p24">
            <a:extLst>
              <a:ext uri="{FF2B5EF4-FFF2-40B4-BE49-F238E27FC236}">
                <a16:creationId xmlns:a16="http://schemas.microsoft.com/office/drawing/2014/main" id="{C766782D-A094-962B-D43C-3EBB557D5D81}"/>
              </a:ext>
            </a:extLst>
          </p:cNvPr>
          <p:cNvSpPr txBox="1"/>
          <p:nvPr/>
        </p:nvSpPr>
        <p:spPr>
          <a:xfrm>
            <a:off x="403339" y="2659559"/>
            <a:ext cx="1168458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rgbClr val="2E2D62"/>
                </a:solidFill>
              </a:rPr>
              <a:t>Key Terms</a:t>
            </a:r>
            <a:endParaRPr lang="en-GB" dirty="0"/>
          </a:p>
        </p:txBody>
      </p:sp>
      <p:sp>
        <p:nvSpPr>
          <p:cNvPr id="5" name="Google Shape;161;p24">
            <a:extLst>
              <a:ext uri="{FF2B5EF4-FFF2-40B4-BE49-F238E27FC236}">
                <a16:creationId xmlns:a16="http://schemas.microsoft.com/office/drawing/2014/main" id="{A547CACB-44F5-B643-CEC2-AA8C3CD9CE82}"/>
              </a:ext>
            </a:extLst>
          </p:cNvPr>
          <p:cNvSpPr/>
          <p:nvPr/>
        </p:nvSpPr>
        <p:spPr>
          <a:xfrm>
            <a:off x="652944" y="3592212"/>
            <a:ext cx="10353846" cy="154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1000"/>
              </a:spcBef>
              <a:spcAft>
                <a:spcPts val="600"/>
              </a:spcAft>
              <a:buClr>
                <a:srgbClr val="626262"/>
              </a:buClr>
              <a:buSzPts val="2400"/>
            </a:pP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Dataset: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Collection of </a:t>
            </a: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NetCDFs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 that go into a single Cloud Object (Kerchunk or </a:t>
            </a: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Zarr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) Each of these is assigned a Project Code (</a:t>
            </a:r>
            <a:r>
              <a:rPr lang="en-GB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proj_code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)</a:t>
            </a:r>
            <a:endParaRPr lang="en-GB" sz="2000" b="1" dirty="0">
              <a:solidFill>
                <a:schemeClr val="tx1">
                  <a:lumMod val="65000"/>
                  <a:lumOff val="35000"/>
                </a:schemeClr>
              </a:solidFill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634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/>
        </p:nvSpPr>
        <p:spPr>
          <a:xfrm>
            <a:off x="403340" y="345182"/>
            <a:ext cx="1168458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rgbClr val="2E2D62"/>
                </a:solidFill>
              </a:rPr>
              <a:t>Kerchunk Creation Pipeline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15247D-2FB2-9FB9-2DC0-D166F3326E91}"/>
              </a:ext>
            </a:extLst>
          </p:cNvPr>
          <p:cNvSpPr/>
          <p:nvPr/>
        </p:nvSpPr>
        <p:spPr>
          <a:xfrm>
            <a:off x="4338596" y="1474531"/>
            <a:ext cx="6173894" cy="4973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Assemble config files for each dataset/project in a </a:t>
            </a:r>
            <a:r>
              <a:rPr lang="en-GB" b="1" dirty="0">
                <a:solidFill>
                  <a:sysClr val="windowText" lastClr="000000"/>
                </a:solidFill>
              </a:rPr>
              <a:t>group</a:t>
            </a:r>
            <a:r>
              <a:rPr lang="en-GB" dirty="0">
                <a:solidFill>
                  <a:sysClr val="windowText" lastClr="000000"/>
                </a:solidFill>
              </a:rPr>
              <a:t> – makes all config and log files for each </a:t>
            </a:r>
            <a:r>
              <a:rPr lang="en-GB" b="1" dirty="0">
                <a:solidFill>
                  <a:sysClr val="windowText" lastClr="000000"/>
                </a:solidFill>
              </a:rPr>
              <a:t>Dataset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67AB33-59A2-D8DC-D6A3-4FDEE17E5312}"/>
              </a:ext>
            </a:extLst>
          </p:cNvPr>
          <p:cNvSpPr/>
          <p:nvPr/>
        </p:nvSpPr>
        <p:spPr>
          <a:xfrm>
            <a:off x="4357464" y="2331776"/>
            <a:ext cx="6164424" cy="1007336"/>
          </a:xfrm>
          <a:prstGeom prst="rect">
            <a:avLst/>
          </a:prstGeom>
          <a:solidFill>
            <a:srgbClr val="FB7582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Assess selection of the files to be converted:</a:t>
            </a:r>
          </a:p>
          <a:p>
            <a:r>
              <a:rPr lang="en-GB" dirty="0">
                <a:solidFill>
                  <a:sysClr val="windowText" lastClr="000000"/>
                </a:solidFill>
              </a:rPr>
              <a:t>- Attempt conversion for a few files and get some required parameters</a:t>
            </a:r>
          </a:p>
          <a:p>
            <a:r>
              <a:rPr lang="en-GB" dirty="0">
                <a:solidFill>
                  <a:sysClr val="windowText" lastClr="000000"/>
                </a:solidFill>
              </a:rPr>
              <a:t>- Attempt concatenation of a few refs.</a:t>
            </a:r>
          </a:p>
          <a:p>
            <a:r>
              <a:rPr lang="en-GB" dirty="0">
                <a:solidFill>
                  <a:sysClr val="windowText" lastClr="000000"/>
                </a:solidFill>
              </a:rPr>
              <a:t>- Test all parts of the pipeline for initial errors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E9FB31-55C0-89C1-5C45-18F2DC411219}"/>
              </a:ext>
            </a:extLst>
          </p:cNvPr>
          <p:cNvSpPr/>
          <p:nvPr/>
        </p:nvSpPr>
        <p:spPr>
          <a:xfrm>
            <a:off x="1966496" y="3596640"/>
            <a:ext cx="1337986" cy="911604"/>
          </a:xfrm>
          <a:prstGeom prst="rect">
            <a:avLst/>
          </a:prstGeom>
          <a:solidFill>
            <a:srgbClr val="FFC000"/>
          </a:solidFill>
          <a:ln>
            <a:solidFill>
              <a:srgbClr val="C083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3. </a:t>
            </a:r>
            <a:r>
              <a:rPr lang="en-GB" b="1" dirty="0">
                <a:solidFill>
                  <a:sysClr val="windowText" lastClr="000000"/>
                </a:solidFill>
              </a:rPr>
              <a:t>Compute 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236E7B-285F-2821-3B39-0D34959F106C}"/>
              </a:ext>
            </a:extLst>
          </p:cNvPr>
          <p:cNvSpPr/>
          <p:nvPr/>
        </p:nvSpPr>
        <p:spPr>
          <a:xfrm>
            <a:off x="1959585" y="1468312"/>
            <a:ext cx="1344897" cy="4973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1. </a:t>
            </a:r>
            <a:r>
              <a:rPr lang="en-GB" b="1" dirty="0">
                <a:solidFill>
                  <a:sysClr val="windowText" lastClr="000000"/>
                </a:solidFill>
              </a:rPr>
              <a:t>Initialise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712EB5-74A6-CC80-C690-BA6F1AC8C20A}"/>
              </a:ext>
            </a:extLst>
          </p:cNvPr>
          <p:cNvSpPr/>
          <p:nvPr/>
        </p:nvSpPr>
        <p:spPr>
          <a:xfrm>
            <a:off x="1966496" y="2319338"/>
            <a:ext cx="1344897" cy="1007336"/>
          </a:xfrm>
          <a:prstGeom prst="rect">
            <a:avLst/>
          </a:prstGeom>
          <a:solidFill>
            <a:srgbClr val="FB7582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2. </a:t>
            </a:r>
            <a:r>
              <a:rPr lang="en-GB" b="1" dirty="0">
                <a:solidFill>
                  <a:sysClr val="windowText" lastClr="000000"/>
                </a:solidFill>
              </a:rPr>
              <a:t>Scan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1CC3E0-47BE-C773-29E4-691761FA1A7E}"/>
              </a:ext>
            </a:extLst>
          </p:cNvPr>
          <p:cNvSpPr/>
          <p:nvPr/>
        </p:nvSpPr>
        <p:spPr>
          <a:xfrm>
            <a:off x="1966496" y="4841612"/>
            <a:ext cx="1337986" cy="3016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4. </a:t>
            </a:r>
            <a:r>
              <a:rPr lang="en-GB" b="1" dirty="0">
                <a:solidFill>
                  <a:sysClr val="windowText" lastClr="000000"/>
                </a:solidFill>
              </a:rPr>
              <a:t>Validate 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541CE6-C373-1E7E-DEC1-5E8119FFAE3B}"/>
              </a:ext>
            </a:extLst>
          </p:cNvPr>
          <p:cNvSpPr/>
          <p:nvPr/>
        </p:nvSpPr>
        <p:spPr>
          <a:xfrm>
            <a:off x="4347995" y="4846297"/>
            <a:ext cx="6173893" cy="3016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Perform test suites, ensure store/</a:t>
            </a:r>
            <a:r>
              <a:rPr lang="en-GB" dirty="0" err="1">
                <a:solidFill>
                  <a:sysClr val="windowText" lastClr="000000"/>
                </a:solidFill>
              </a:rPr>
              <a:t>json</a:t>
            </a:r>
            <a:r>
              <a:rPr lang="en-GB" dirty="0">
                <a:solidFill>
                  <a:sysClr val="windowText" lastClr="000000"/>
                </a:solidFill>
              </a:rPr>
              <a:t> has no differences to source files.</a:t>
            </a:r>
            <a:endParaRPr lang="en-GB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42B9FF-DE7D-2CFC-A96B-EFC9C5AAF95B}"/>
              </a:ext>
            </a:extLst>
          </p:cNvPr>
          <p:cNvSpPr/>
          <p:nvPr/>
        </p:nvSpPr>
        <p:spPr>
          <a:xfrm>
            <a:off x="1966496" y="5325825"/>
            <a:ext cx="1337986" cy="30169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5. </a:t>
            </a:r>
            <a:r>
              <a:rPr lang="en-GB" b="1" dirty="0">
                <a:solidFill>
                  <a:sysClr val="windowText" lastClr="000000"/>
                </a:solidFill>
              </a:rPr>
              <a:t>Catalogue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23D47D-5C55-2142-9FFB-E8EEAC8A2D53}"/>
              </a:ext>
            </a:extLst>
          </p:cNvPr>
          <p:cNvSpPr/>
          <p:nvPr/>
        </p:nvSpPr>
        <p:spPr>
          <a:xfrm>
            <a:off x="4347995" y="5335195"/>
            <a:ext cx="6173893" cy="30169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Add reference to catalogue (intake/STAC)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645A79-1474-6D4E-67BA-28B3313C67BB}"/>
              </a:ext>
            </a:extLst>
          </p:cNvPr>
          <p:cNvSpPr/>
          <p:nvPr/>
        </p:nvSpPr>
        <p:spPr>
          <a:xfrm>
            <a:off x="4357464" y="3596640"/>
            <a:ext cx="6183292" cy="911604"/>
          </a:xfrm>
          <a:prstGeom prst="rect">
            <a:avLst/>
          </a:prstGeom>
          <a:solidFill>
            <a:srgbClr val="FFC000"/>
          </a:solidFill>
          <a:ln>
            <a:solidFill>
              <a:srgbClr val="C083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GB" dirty="0">
                <a:solidFill>
                  <a:sysClr val="windowText" lastClr="000000"/>
                </a:solidFill>
              </a:rPr>
              <a:t>Convert every file to a Kerchunk reference.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ysClr val="windowText" lastClr="000000"/>
                </a:solidFill>
              </a:rPr>
              <a:t>Concatenate all Kerchunk references using determined parameters.</a:t>
            </a:r>
          </a:p>
        </p:txBody>
      </p:sp>
    </p:spTree>
    <p:extLst>
      <p:ext uri="{BB962C8B-B14F-4D97-AF65-F5344CB8AC3E}">
        <p14:creationId xmlns:p14="http://schemas.microsoft.com/office/powerpoint/2010/main" val="36207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9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DF9D99-53B0-A726-35EF-B36E140E40A5}"/>
              </a:ext>
            </a:extLst>
          </p:cNvPr>
          <p:cNvSpPr/>
          <p:nvPr/>
        </p:nvSpPr>
        <p:spPr>
          <a:xfrm>
            <a:off x="3422466" y="2101403"/>
            <a:ext cx="5077099" cy="1072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72C4E2-14CA-A4FD-0E3C-90CAAB00BEDE}"/>
              </a:ext>
            </a:extLst>
          </p:cNvPr>
          <p:cNvSpPr/>
          <p:nvPr/>
        </p:nvSpPr>
        <p:spPr>
          <a:xfrm>
            <a:off x="3422467" y="3357766"/>
            <a:ext cx="3005181" cy="20850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162;p24">
            <a:extLst>
              <a:ext uri="{FF2B5EF4-FFF2-40B4-BE49-F238E27FC236}">
                <a16:creationId xmlns:a16="http://schemas.microsoft.com/office/drawing/2014/main" id="{37FDF402-BB75-A57C-DA14-0D28BCB94BF7}"/>
              </a:ext>
            </a:extLst>
          </p:cNvPr>
          <p:cNvSpPr txBox="1"/>
          <p:nvPr/>
        </p:nvSpPr>
        <p:spPr>
          <a:xfrm>
            <a:off x="403340" y="345182"/>
            <a:ext cx="1168458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rgbClr val="2E2D62"/>
                </a:solidFill>
              </a:rPr>
              <a:t>Summary of Pipeline Tools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20B851-54B3-EE8C-1254-FC07BF1A21F5}"/>
              </a:ext>
            </a:extLst>
          </p:cNvPr>
          <p:cNvSpPr txBox="1"/>
          <p:nvPr/>
        </p:nvSpPr>
        <p:spPr>
          <a:xfrm>
            <a:off x="3520521" y="2303325"/>
            <a:ext cx="1237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group_run.py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80D91-9736-F9DA-A199-8BB4B3366B62}"/>
              </a:ext>
            </a:extLst>
          </p:cNvPr>
          <p:cNvSpPr txBox="1"/>
          <p:nvPr/>
        </p:nvSpPr>
        <p:spPr>
          <a:xfrm>
            <a:off x="3520521" y="2729741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single_run.py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8A515F-B7AD-F2B8-37A2-667986C4A0C5}"/>
              </a:ext>
            </a:extLst>
          </p:cNvPr>
          <p:cNvSpPr txBox="1"/>
          <p:nvPr/>
        </p:nvSpPr>
        <p:spPr>
          <a:xfrm>
            <a:off x="3422468" y="3357766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init.py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DC266-C230-02EA-A73D-F2A21F1ED13B}"/>
              </a:ext>
            </a:extLst>
          </p:cNvPr>
          <p:cNvSpPr txBox="1"/>
          <p:nvPr/>
        </p:nvSpPr>
        <p:spPr>
          <a:xfrm>
            <a:off x="3422468" y="3868553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scan.py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889B34-4168-9E2F-DF52-47670DB32CB9}"/>
              </a:ext>
            </a:extLst>
          </p:cNvPr>
          <p:cNvSpPr txBox="1"/>
          <p:nvPr/>
        </p:nvSpPr>
        <p:spPr>
          <a:xfrm>
            <a:off x="3422467" y="4359823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7BBB7-703C-4099-740A-6BE9D87BB109}"/>
              </a:ext>
            </a:extLst>
          </p:cNvPr>
          <p:cNvSpPr txBox="1"/>
          <p:nvPr/>
        </p:nvSpPr>
        <p:spPr>
          <a:xfrm>
            <a:off x="4470190" y="3839746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errors.py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9B3A2-1005-590A-305C-D07A1ADA19FF}"/>
              </a:ext>
            </a:extLst>
          </p:cNvPr>
          <p:cNvSpPr txBox="1"/>
          <p:nvPr/>
        </p:nvSpPr>
        <p:spPr>
          <a:xfrm>
            <a:off x="4470190" y="435053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logs.py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AF8D99-7DD5-3794-4F03-FE2783C634A0}"/>
              </a:ext>
            </a:extLst>
          </p:cNvPr>
          <p:cNvSpPr txBox="1"/>
          <p:nvPr/>
        </p:nvSpPr>
        <p:spPr>
          <a:xfrm>
            <a:off x="4470190" y="4841802"/>
            <a:ext cx="10999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allocator.py</a:t>
            </a:r>
            <a:endParaRPr lang="en-US" dirty="0"/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*coming soon*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D0B828-A6A1-A96E-FE08-D0855DA3BCA7}"/>
              </a:ext>
            </a:extLst>
          </p:cNvPr>
          <p:cNvSpPr txBox="1"/>
          <p:nvPr/>
        </p:nvSpPr>
        <p:spPr>
          <a:xfrm>
            <a:off x="4793484" y="2304226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assess.py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AB0647-E13F-F5CE-786A-95DD81068C00}"/>
              </a:ext>
            </a:extLst>
          </p:cNvPr>
          <p:cNvSpPr txBox="1"/>
          <p:nvPr/>
        </p:nvSpPr>
        <p:spPr>
          <a:xfrm>
            <a:off x="5737294" y="2293807"/>
            <a:ext cx="10935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update.py</a:t>
            </a:r>
            <a:endParaRPr lang="en-US" dirty="0"/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*coming soon*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2D9DB6-9885-BD28-3DC4-8CDF2F3B6882}"/>
              </a:ext>
            </a:extLst>
          </p:cNvPr>
          <p:cNvSpPr/>
          <p:nvPr/>
        </p:nvSpPr>
        <p:spPr>
          <a:xfrm>
            <a:off x="5382793" y="3468566"/>
            <a:ext cx="914400" cy="33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Pipeline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619D04-8698-B8EA-CF98-8CD6530C5263}"/>
              </a:ext>
            </a:extLst>
          </p:cNvPr>
          <p:cNvSpPr/>
          <p:nvPr/>
        </p:nvSpPr>
        <p:spPr>
          <a:xfrm>
            <a:off x="7251791" y="2223722"/>
            <a:ext cx="1093569" cy="3360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User Tools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AA8077-7191-F101-8AD7-4318C2B8752A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664823" y="2035461"/>
            <a:ext cx="855698" cy="421753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EE7814C-0C68-B8F3-7CCA-A738EE6ADE92}"/>
              </a:ext>
            </a:extLst>
          </p:cNvPr>
          <p:cNvSpPr/>
          <p:nvPr/>
        </p:nvSpPr>
        <p:spPr>
          <a:xfrm>
            <a:off x="1367246" y="1751393"/>
            <a:ext cx="1297577" cy="568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Main script for pushing to SLURM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A26CBB-2A68-4D72-C5E2-01F13540EC4C}"/>
              </a:ext>
            </a:extLst>
          </p:cNvPr>
          <p:cNvCxnSpPr>
            <a:cxnSpLocks/>
            <a:stCxn id="24" idx="2"/>
            <a:endCxn id="11" idx="0"/>
          </p:cNvCxnSpPr>
          <p:nvPr/>
        </p:nvCxnSpPr>
        <p:spPr>
          <a:xfrm>
            <a:off x="4596270" y="1865032"/>
            <a:ext cx="687894" cy="43919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53E6738-2175-9A4D-8E1A-F42EC68D5469}"/>
              </a:ext>
            </a:extLst>
          </p:cNvPr>
          <p:cNvSpPr/>
          <p:nvPr/>
        </p:nvSpPr>
        <p:spPr>
          <a:xfrm>
            <a:off x="3738476" y="1296896"/>
            <a:ext cx="1715588" cy="568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Monitor and assess pipeline status and errors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467CF1-D07B-0610-4625-926DE9D9438C}"/>
              </a:ext>
            </a:extLst>
          </p:cNvPr>
          <p:cNvCxnSpPr>
            <a:cxnSpLocks/>
            <a:stCxn id="29" idx="2"/>
            <a:endCxn id="12" idx="0"/>
          </p:cNvCxnSpPr>
          <p:nvPr/>
        </p:nvCxnSpPr>
        <p:spPr>
          <a:xfrm flipH="1">
            <a:off x="6284079" y="1818896"/>
            <a:ext cx="558213" cy="474911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F32B12B-4098-0264-2A72-A2346D7719DC}"/>
              </a:ext>
            </a:extLst>
          </p:cNvPr>
          <p:cNvSpPr/>
          <p:nvPr/>
        </p:nvSpPr>
        <p:spPr>
          <a:xfrm>
            <a:off x="5984498" y="1250760"/>
            <a:ext cx="1715588" cy="568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Update existing files, replace/add/remove data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CF4AC9-D6D0-EB92-71A3-0AA0F12DC9BD}"/>
              </a:ext>
            </a:extLst>
          </p:cNvPr>
          <p:cNvSpPr/>
          <p:nvPr/>
        </p:nvSpPr>
        <p:spPr>
          <a:xfrm>
            <a:off x="836024" y="2486792"/>
            <a:ext cx="1833072" cy="870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Run single dataset outside of group or single element of a group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690D52-4234-DA31-6BDF-42653A902161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>
          <a:xfrm flipV="1">
            <a:off x="2669096" y="2883630"/>
            <a:ext cx="851425" cy="38649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12585C9-4A54-BA8A-D674-3EBA9827B80B}"/>
              </a:ext>
            </a:extLst>
          </p:cNvPr>
          <p:cNvSpPr/>
          <p:nvPr/>
        </p:nvSpPr>
        <p:spPr>
          <a:xfrm>
            <a:off x="6783550" y="5080329"/>
            <a:ext cx="1833072" cy="509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Arrange for optimized job allocations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FD15E5D-6243-7A9E-7628-A7D3BF708C1A}"/>
              </a:ext>
            </a:extLst>
          </p:cNvPr>
          <p:cNvCxnSpPr>
            <a:cxnSpLocks/>
            <a:stCxn id="35" idx="1"/>
            <a:endCxn id="10" idx="3"/>
          </p:cNvCxnSpPr>
          <p:nvPr/>
        </p:nvCxnSpPr>
        <p:spPr>
          <a:xfrm flipH="1" flipV="1">
            <a:off x="5570171" y="5080329"/>
            <a:ext cx="1213379" cy="254672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295FC5F-6C8F-F173-2F8B-9A42C5601E62}"/>
              </a:ext>
            </a:extLst>
          </p:cNvPr>
          <p:cNvSpPr txBox="1"/>
          <p:nvPr/>
        </p:nvSpPr>
        <p:spPr>
          <a:xfrm>
            <a:off x="3422466" y="4838059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validate.py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3871ABA-07E8-BB58-16E7-6DF62D69B89D}"/>
              </a:ext>
            </a:extLst>
          </p:cNvPr>
          <p:cNvSpPr/>
          <p:nvPr/>
        </p:nvSpPr>
        <p:spPr>
          <a:xfrm>
            <a:off x="6781381" y="3635835"/>
            <a:ext cx="1833072" cy="509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Custom Pipeline Errors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44F7449-8530-D277-E4C8-0C48A6705C94}"/>
              </a:ext>
            </a:extLst>
          </p:cNvPr>
          <p:cNvCxnSpPr>
            <a:cxnSpLocks/>
            <a:stCxn id="50" idx="1"/>
            <a:endCxn id="8" idx="3"/>
          </p:cNvCxnSpPr>
          <p:nvPr/>
        </p:nvCxnSpPr>
        <p:spPr>
          <a:xfrm flipH="1">
            <a:off x="5360177" y="3890507"/>
            <a:ext cx="1421204" cy="10312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389B0C7-9751-A93B-3F9E-1D951F835A1D}"/>
              </a:ext>
            </a:extLst>
          </p:cNvPr>
          <p:cNvSpPr/>
          <p:nvPr/>
        </p:nvSpPr>
        <p:spPr>
          <a:xfrm>
            <a:off x="6783550" y="4343305"/>
            <a:ext cx="1833072" cy="509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Pipeline logging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324EDA4-732C-A90E-D032-A27DEC905355}"/>
              </a:ext>
            </a:extLst>
          </p:cNvPr>
          <p:cNvCxnSpPr>
            <a:cxnSpLocks/>
            <a:stCxn id="54" idx="1"/>
            <a:endCxn id="9" idx="3"/>
          </p:cNvCxnSpPr>
          <p:nvPr/>
        </p:nvCxnSpPr>
        <p:spPr>
          <a:xfrm flipH="1" flipV="1">
            <a:off x="5222319" y="4504421"/>
            <a:ext cx="1561231" cy="93556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8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/>
        </p:nvSpPr>
        <p:spPr>
          <a:xfrm>
            <a:off x="403341" y="345182"/>
            <a:ext cx="517014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rgbClr val="2E2D62"/>
                </a:solidFill>
              </a:rPr>
              <a:t>Generated Directory Tree in Pipeline</a:t>
            </a:r>
            <a:endParaRPr lang="en-GB" dirty="0"/>
          </a:p>
        </p:txBody>
      </p:sp>
      <p:sp>
        <p:nvSpPr>
          <p:cNvPr id="3" name="Document 2">
            <a:extLst>
              <a:ext uri="{FF2B5EF4-FFF2-40B4-BE49-F238E27FC236}">
                <a16:creationId xmlns:a16="http://schemas.microsoft.com/office/drawing/2014/main" id="{1E49CF4A-3802-71E5-E64D-BB04DF4792C8}"/>
              </a:ext>
            </a:extLst>
          </p:cNvPr>
          <p:cNvSpPr/>
          <p:nvPr/>
        </p:nvSpPr>
        <p:spPr>
          <a:xfrm>
            <a:off x="7389690" y="895750"/>
            <a:ext cx="1277566" cy="437745"/>
          </a:xfrm>
          <a:prstGeom prst="flowChartDocument">
            <a:avLst/>
          </a:prstGeom>
          <a:solidFill>
            <a:srgbClr val="FFC000"/>
          </a:solidFill>
          <a:ln>
            <a:solidFill>
              <a:srgbClr val="C08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Workdir</a:t>
            </a:r>
            <a:endParaRPr lang="en-US" dirty="0"/>
          </a:p>
        </p:txBody>
      </p:sp>
      <p:sp>
        <p:nvSpPr>
          <p:cNvPr id="5" name="Document 4">
            <a:extLst>
              <a:ext uri="{FF2B5EF4-FFF2-40B4-BE49-F238E27FC236}">
                <a16:creationId xmlns:a16="http://schemas.microsoft.com/office/drawing/2014/main" id="{2A16F3B6-36DC-5FD5-23A8-8BF5251E84F2}"/>
              </a:ext>
            </a:extLst>
          </p:cNvPr>
          <p:cNvSpPr/>
          <p:nvPr/>
        </p:nvSpPr>
        <p:spPr>
          <a:xfrm>
            <a:off x="7389690" y="1985867"/>
            <a:ext cx="1277566" cy="437745"/>
          </a:xfrm>
          <a:prstGeom prst="flowChartDocument">
            <a:avLst/>
          </a:prstGeom>
          <a:solidFill>
            <a:srgbClr val="FFC000"/>
          </a:solidFill>
          <a:ln>
            <a:solidFill>
              <a:srgbClr val="C08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in_progress</a:t>
            </a:r>
            <a:endParaRPr lang="en-US" dirty="0"/>
          </a:p>
        </p:txBody>
      </p:sp>
      <p:sp>
        <p:nvSpPr>
          <p:cNvPr id="6" name="Document 5">
            <a:extLst>
              <a:ext uri="{FF2B5EF4-FFF2-40B4-BE49-F238E27FC236}">
                <a16:creationId xmlns:a16="http://schemas.microsoft.com/office/drawing/2014/main" id="{3AB8C726-66A0-493D-59C1-3040167E28A8}"/>
              </a:ext>
            </a:extLst>
          </p:cNvPr>
          <p:cNvSpPr/>
          <p:nvPr/>
        </p:nvSpPr>
        <p:spPr>
          <a:xfrm>
            <a:off x="9944566" y="1985867"/>
            <a:ext cx="1277566" cy="437745"/>
          </a:xfrm>
          <a:prstGeom prst="flowChartDocument">
            <a:avLst/>
          </a:prstGeom>
          <a:solidFill>
            <a:srgbClr val="FFC000"/>
          </a:solidFill>
          <a:ln>
            <a:solidFill>
              <a:srgbClr val="C08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</a:t>
            </a:r>
          </a:p>
        </p:txBody>
      </p:sp>
      <p:sp>
        <p:nvSpPr>
          <p:cNvPr id="28" name="Document 27">
            <a:extLst>
              <a:ext uri="{FF2B5EF4-FFF2-40B4-BE49-F238E27FC236}">
                <a16:creationId xmlns:a16="http://schemas.microsoft.com/office/drawing/2014/main" id="{7234802B-15AA-1618-0075-A085C476D3D4}"/>
              </a:ext>
            </a:extLst>
          </p:cNvPr>
          <p:cNvSpPr/>
          <p:nvPr/>
        </p:nvSpPr>
        <p:spPr>
          <a:xfrm>
            <a:off x="7791871" y="3406358"/>
            <a:ext cx="1277566" cy="437745"/>
          </a:xfrm>
          <a:prstGeom prst="flowChartDocument">
            <a:avLst/>
          </a:prstGeom>
          <a:solidFill>
            <a:srgbClr val="FFC000"/>
          </a:solidFill>
          <a:ln>
            <a:solidFill>
              <a:srgbClr val="C08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Proj_code</a:t>
            </a:r>
            <a:r>
              <a:rPr lang="en-US" dirty="0"/>
              <a:t> N</a:t>
            </a:r>
          </a:p>
        </p:txBody>
      </p:sp>
      <p:sp>
        <p:nvSpPr>
          <p:cNvPr id="30" name="Card 29">
            <a:extLst>
              <a:ext uri="{FF2B5EF4-FFF2-40B4-BE49-F238E27FC236}">
                <a16:creationId xmlns:a16="http://schemas.microsoft.com/office/drawing/2014/main" id="{1F78E797-EF50-687B-B0EE-6938F113BC18}"/>
              </a:ext>
            </a:extLst>
          </p:cNvPr>
          <p:cNvSpPr/>
          <p:nvPr/>
        </p:nvSpPr>
        <p:spPr>
          <a:xfrm>
            <a:off x="8799385" y="3890971"/>
            <a:ext cx="1592240" cy="268303"/>
          </a:xfrm>
          <a:prstGeom prst="flowChartPunchedCard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allfiles.txt</a:t>
            </a:r>
            <a:endParaRPr lang="en-US" dirty="0"/>
          </a:p>
        </p:txBody>
      </p:sp>
      <p:sp>
        <p:nvSpPr>
          <p:cNvPr id="31" name="Card 30">
            <a:extLst>
              <a:ext uri="{FF2B5EF4-FFF2-40B4-BE49-F238E27FC236}">
                <a16:creationId xmlns:a16="http://schemas.microsoft.com/office/drawing/2014/main" id="{3EE54C96-C0B8-A0DC-579F-6163C47A2B7A}"/>
              </a:ext>
            </a:extLst>
          </p:cNvPr>
          <p:cNvSpPr/>
          <p:nvPr/>
        </p:nvSpPr>
        <p:spPr>
          <a:xfrm>
            <a:off x="8298641" y="4278299"/>
            <a:ext cx="1592240" cy="268303"/>
          </a:xfrm>
          <a:prstGeom prst="flowChartPunchedCard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base-</a:t>
            </a:r>
            <a:r>
              <a:rPr lang="en-US" dirty="0" err="1"/>
              <a:t>cfg.json</a:t>
            </a:r>
            <a:endParaRPr lang="en-US" dirty="0"/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9B86843D-DFB0-66BA-D834-3A7399CF2CC2}"/>
              </a:ext>
            </a:extLst>
          </p:cNvPr>
          <p:cNvSpPr/>
          <p:nvPr/>
        </p:nvSpPr>
        <p:spPr>
          <a:xfrm>
            <a:off x="7791871" y="4621648"/>
            <a:ext cx="1592240" cy="268303"/>
          </a:xfrm>
          <a:prstGeom prst="flowChartPunchedCard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detail-</a:t>
            </a:r>
            <a:r>
              <a:rPr lang="en-US" dirty="0" err="1"/>
              <a:t>cfg.json</a:t>
            </a:r>
            <a:endParaRPr lang="en-US" dirty="0"/>
          </a:p>
        </p:txBody>
      </p:sp>
      <p:sp>
        <p:nvSpPr>
          <p:cNvPr id="33" name="Card 32">
            <a:extLst>
              <a:ext uri="{FF2B5EF4-FFF2-40B4-BE49-F238E27FC236}">
                <a16:creationId xmlns:a16="http://schemas.microsoft.com/office/drawing/2014/main" id="{293A994A-8982-5BE1-7E5B-0BA3B9E372E2}"/>
              </a:ext>
            </a:extLst>
          </p:cNvPr>
          <p:cNvSpPr/>
          <p:nvPr/>
        </p:nvSpPr>
        <p:spPr>
          <a:xfrm>
            <a:off x="7270594" y="4982836"/>
            <a:ext cx="1592240" cy="268303"/>
          </a:xfrm>
          <a:prstGeom prst="flowChartPunchedCard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kerchunk-1a.json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676D26D-1AAC-2AAC-F533-6C68792CD573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5375395" y="3815163"/>
            <a:ext cx="3055259" cy="21470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76064C9-36CB-66F6-75C0-23C5B746A9BE}"/>
              </a:ext>
            </a:extLst>
          </p:cNvPr>
          <p:cNvCxnSpPr>
            <a:cxnSpLocks/>
          </p:cNvCxnSpPr>
          <p:nvPr/>
        </p:nvCxnSpPr>
        <p:spPr>
          <a:xfrm>
            <a:off x="8062821" y="4056933"/>
            <a:ext cx="7365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192FCE9-4C7D-CAE9-A210-E3C454455C4C}"/>
              </a:ext>
            </a:extLst>
          </p:cNvPr>
          <p:cNvCxnSpPr>
            <a:cxnSpLocks/>
          </p:cNvCxnSpPr>
          <p:nvPr/>
        </p:nvCxnSpPr>
        <p:spPr>
          <a:xfrm>
            <a:off x="5542294" y="1692934"/>
            <a:ext cx="50410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D7D2F72-D8D5-264D-98A8-BCFC25718B7B}"/>
              </a:ext>
            </a:extLst>
          </p:cNvPr>
          <p:cNvCxnSpPr>
            <a:cxnSpLocks/>
          </p:cNvCxnSpPr>
          <p:nvPr/>
        </p:nvCxnSpPr>
        <p:spPr>
          <a:xfrm>
            <a:off x="8028472" y="1701710"/>
            <a:ext cx="1" cy="284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48CDA12-6C68-B37E-448A-92CA25A4255D}"/>
              </a:ext>
            </a:extLst>
          </p:cNvPr>
          <p:cNvCxnSpPr>
            <a:cxnSpLocks/>
          </p:cNvCxnSpPr>
          <p:nvPr/>
        </p:nvCxnSpPr>
        <p:spPr>
          <a:xfrm>
            <a:off x="10583349" y="1690079"/>
            <a:ext cx="0" cy="2957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AD4DA28-C214-C0BB-F9F3-AC46C1766DB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028473" y="1304555"/>
            <a:ext cx="0" cy="3855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052AB96-0D7B-CC89-FC18-412991E75BFC}"/>
              </a:ext>
            </a:extLst>
          </p:cNvPr>
          <p:cNvCxnSpPr>
            <a:cxnSpLocks/>
          </p:cNvCxnSpPr>
          <p:nvPr/>
        </p:nvCxnSpPr>
        <p:spPr>
          <a:xfrm>
            <a:off x="8019503" y="2540664"/>
            <a:ext cx="129730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88A8BE4-240D-E047-4CA5-F923485483B0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9295015" y="2530967"/>
            <a:ext cx="1154" cy="149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14CF949-9283-2467-8006-652DA160C65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028473" y="2394672"/>
            <a:ext cx="0" cy="1386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ocument 6">
            <a:extLst>
              <a:ext uri="{FF2B5EF4-FFF2-40B4-BE49-F238E27FC236}">
                <a16:creationId xmlns:a16="http://schemas.microsoft.com/office/drawing/2014/main" id="{DA5868B8-29C1-0407-99CE-87EB2D1E0F81}"/>
              </a:ext>
            </a:extLst>
          </p:cNvPr>
          <p:cNvSpPr/>
          <p:nvPr/>
        </p:nvSpPr>
        <p:spPr>
          <a:xfrm>
            <a:off x="4903510" y="1985867"/>
            <a:ext cx="1277566" cy="437745"/>
          </a:xfrm>
          <a:prstGeom prst="flowChartDocument">
            <a:avLst/>
          </a:prstGeom>
          <a:solidFill>
            <a:srgbClr val="FFC000"/>
          </a:solidFill>
          <a:ln>
            <a:solidFill>
              <a:srgbClr val="C08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9C85C5-2505-5BB3-16EE-E15AF8CB2AAD}"/>
              </a:ext>
            </a:extLst>
          </p:cNvPr>
          <p:cNvCxnSpPr>
            <a:cxnSpLocks/>
          </p:cNvCxnSpPr>
          <p:nvPr/>
        </p:nvCxnSpPr>
        <p:spPr>
          <a:xfrm>
            <a:off x="5542293" y="1690079"/>
            <a:ext cx="1" cy="284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ocument 8">
            <a:extLst>
              <a:ext uri="{FF2B5EF4-FFF2-40B4-BE49-F238E27FC236}">
                <a16:creationId xmlns:a16="http://schemas.microsoft.com/office/drawing/2014/main" id="{84D07411-357B-EF4D-D8F0-C42116A22231}"/>
              </a:ext>
            </a:extLst>
          </p:cNvPr>
          <p:cNvSpPr/>
          <p:nvPr/>
        </p:nvSpPr>
        <p:spPr>
          <a:xfrm>
            <a:off x="4867283" y="2859448"/>
            <a:ext cx="1277566" cy="437745"/>
          </a:xfrm>
          <a:prstGeom prst="flowChartDocument">
            <a:avLst/>
          </a:prstGeom>
          <a:solidFill>
            <a:srgbClr val="FFC000"/>
          </a:solidFill>
          <a:ln>
            <a:solidFill>
              <a:srgbClr val="C08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group </a:t>
            </a:r>
            <a:r>
              <a:rPr lang="en-US" dirty="0"/>
              <a:t>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9289C2-FE86-4105-030A-59A782810BD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542293" y="2394672"/>
            <a:ext cx="0" cy="4760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66913C-1773-9105-CEAA-068465F5FAD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542293" y="2394672"/>
            <a:ext cx="1" cy="2772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Document 18">
            <a:extLst>
              <a:ext uri="{FF2B5EF4-FFF2-40B4-BE49-F238E27FC236}">
                <a16:creationId xmlns:a16="http://schemas.microsoft.com/office/drawing/2014/main" id="{F234F60F-7FEE-9447-1A7E-24C87D39A4D8}"/>
              </a:ext>
            </a:extLst>
          </p:cNvPr>
          <p:cNvSpPr/>
          <p:nvPr/>
        </p:nvSpPr>
        <p:spPr>
          <a:xfrm>
            <a:off x="2668874" y="2884370"/>
            <a:ext cx="1277566" cy="437745"/>
          </a:xfrm>
          <a:prstGeom prst="flowChartDocument">
            <a:avLst/>
          </a:prstGeom>
          <a:solidFill>
            <a:srgbClr val="FFC000"/>
          </a:solidFill>
          <a:ln>
            <a:solidFill>
              <a:srgbClr val="C08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pathlists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D6B5F5E-999C-16C8-8F8A-1ACA9FAE51FF}"/>
              </a:ext>
            </a:extLst>
          </p:cNvPr>
          <p:cNvCxnSpPr>
            <a:cxnSpLocks/>
          </p:cNvCxnSpPr>
          <p:nvPr/>
        </p:nvCxnSpPr>
        <p:spPr>
          <a:xfrm flipH="1">
            <a:off x="3307657" y="2668379"/>
            <a:ext cx="223463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7DBCE5-88A8-66BB-8F61-91C96AC4E001}"/>
              </a:ext>
            </a:extLst>
          </p:cNvPr>
          <p:cNvCxnSpPr>
            <a:cxnSpLocks/>
          </p:cNvCxnSpPr>
          <p:nvPr/>
        </p:nvCxnSpPr>
        <p:spPr>
          <a:xfrm>
            <a:off x="3307658" y="2668379"/>
            <a:ext cx="0" cy="202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rd 25">
            <a:extLst>
              <a:ext uri="{FF2B5EF4-FFF2-40B4-BE49-F238E27FC236}">
                <a16:creationId xmlns:a16="http://schemas.microsoft.com/office/drawing/2014/main" id="{3CC9CD28-0513-A585-B641-3B7D4FFD908C}"/>
              </a:ext>
            </a:extLst>
          </p:cNvPr>
          <p:cNvSpPr/>
          <p:nvPr/>
        </p:nvSpPr>
        <p:spPr>
          <a:xfrm>
            <a:off x="5874798" y="3555832"/>
            <a:ext cx="1592240" cy="268303"/>
          </a:xfrm>
          <a:prstGeom prst="flowChartPunchedCard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datasets.csv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74A58E8-D8BB-CD68-9D77-7325E8C37DEE}"/>
              </a:ext>
            </a:extLst>
          </p:cNvPr>
          <p:cNvCxnSpPr>
            <a:cxnSpLocks/>
          </p:cNvCxnSpPr>
          <p:nvPr/>
        </p:nvCxnSpPr>
        <p:spPr>
          <a:xfrm flipH="1">
            <a:off x="5506064" y="3282894"/>
            <a:ext cx="3" cy="7735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75CEFCE-3C26-4671-6D40-FF7845961248}"/>
              </a:ext>
            </a:extLst>
          </p:cNvPr>
          <p:cNvCxnSpPr>
            <a:cxnSpLocks/>
          </p:cNvCxnSpPr>
          <p:nvPr/>
        </p:nvCxnSpPr>
        <p:spPr>
          <a:xfrm>
            <a:off x="5506067" y="3689983"/>
            <a:ext cx="36873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475D59-ED13-1EB9-D99A-6DBF1A21429E}"/>
              </a:ext>
            </a:extLst>
          </p:cNvPr>
          <p:cNvCxnSpPr>
            <a:cxnSpLocks/>
          </p:cNvCxnSpPr>
          <p:nvPr/>
        </p:nvCxnSpPr>
        <p:spPr>
          <a:xfrm>
            <a:off x="5506067" y="4056423"/>
            <a:ext cx="36873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ard 39">
            <a:extLst>
              <a:ext uri="{FF2B5EF4-FFF2-40B4-BE49-F238E27FC236}">
                <a16:creationId xmlns:a16="http://schemas.microsoft.com/office/drawing/2014/main" id="{59535DDF-2975-76EB-D9C1-537723E62655}"/>
              </a:ext>
            </a:extLst>
          </p:cNvPr>
          <p:cNvSpPr/>
          <p:nvPr/>
        </p:nvSpPr>
        <p:spPr>
          <a:xfrm>
            <a:off x="3736379" y="3688381"/>
            <a:ext cx="1277566" cy="270522"/>
          </a:xfrm>
          <a:prstGeom prst="flowChartPunchedCard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</a:t>
            </a:r>
            <a:r>
              <a:rPr lang="en-US" dirty="0" err="1"/>
              <a:t>N.txt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D19C5C5-DE00-C38F-72EE-6AFB05EF0892}"/>
              </a:ext>
            </a:extLst>
          </p:cNvPr>
          <p:cNvCxnSpPr>
            <a:cxnSpLocks/>
          </p:cNvCxnSpPr>
          <p:nvPr/>
        </p:nvCxnSpPr>
        <p:spPr>
          <a:xfrm>
            <a:off x="3296359" y="3824313"/>
            <a:ext cx="4400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585A408-5E0A-B80C-A970-E2375F533911}"/>
              </a:ext>
            </a:extLst>
          </p:cNvPr>
          <p:cNvCxnSpPr>
            <a:cxnSpLocks/>
          </p:cNvCxnSpPr>
          <p:nvPr/>
        </p:nvCxnSpPr>
        <p:spPr>
          <a:xfrm>
            <a:off x="3296359" y="3297193"/>
            <a:ext cx="0" cy="5271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Document 130">
            <a:extLst>
              <a:ext uri="{FF2B5EF4-FFF2-40B4-BE49-F238E27FC236}">
                <a16:creationId xmlns:a16="http://schemas.microsoft.com/office/drawing/2014/main" id="{B4889EA2-534F-15BC-233F-D9343C8C6B8F}"/>
              </a:ext>
            </a:extLst>
          </p:cNvPr>
          <p:cNvSpPr/>
          <p:nvPr/>
        </p:nvSpPr>
        <p:spPr>
          <a:xfrm>
            <a:off x="8656232" y="2680379"/>
            <a:ext cx="1277566" cy="437745"/>
          </a:xfrm>
          <a:prstGeom prst="flowChartDocument">
            <a:avLst/>
          </a:prstGeom>
          <a:solidFill>
            <a:srgbClr val="FFC000"/>
          </a:solidFill>
          <a:ln>
            <a:solidFill>
              <a:srgbClr val="C08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N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C8CB5A2-8EDA-C4E0-AA8E-D5FB8C9A5627}"/>
              </a:ext>
            </a:extLst>
          </p:cNvPr>
          <p:cNvCxnSpPr>
            <a:cxnSpLocks/>
          </p:cNvCxnSpPr>
          <p:nvPr/>
        </p:nvCxnSpPr>
        <p:spPr>
          <a:xfrm>
            <a:off x="8430653" y="2530967"/>
            <a:ext cx="0" cy="72312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2A5751F-58CC-E933-8DE6-CF537E5ABE3C}"/>
              </a:ext>
            </a:extLst>
          </p:cNvPr>
          <p:cNvCxnSpPr>
            <a:cxnSpLocks/>
            <a:stCxn id="131" idx="2"/>
          </p:cNvCxnSpPr>
          <p:nvPr/>
        </p:nvCxnSpPr>
        <p:spPr>
          <a:xfrm>
            <a:off x="9295015" y="3089184"/>
            <a:ext cx="0" cy="1937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9D529D9-706C-F36B-7E73-313643BA8938}"/>
              </a:ext>
            </a:extLst>
          </p:cNvPr>
          <p:cNvCxnSpPr>
            <a:cxnSpLocks/>
          </p:cNvCxnSpPr>
          <p:nvPr/>
        </p:nvCxnSpPr>
        <p:spPr>
          <a:xfrm flipH="1">
            <a:off x="8430653" y="3254091"/>
            <a:ext cx="1154" cy="149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502119C-3E63-7161-E8A9-5D9EFBFB6684}"/>
              </a:ext>
            </a:extLst>
          </p:cNvPr>
          <p:cNvCxnSpPr>
            <a:cxnSpLocks/>
          </p:cNvCxnSpPr>
          <p:nvPr/>
        </p:nvCxnSpPr>
        <p:spPr>
          <a:xfrm flipV="1">
            <a:off x="8430653" y="3282894"/>
            <a:ext cx="864362" cy="28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Document 156">
            <a:extLst>
              <a:ext uri="{FF2B5EF4-FFF2-40B4-BE49-F238E27FC236}">
                <a16:creationId xmlns:a16="http://schemas.microsoft.com/office/drawing/2014/main" id="{F0F51088-2035-C12C-6DDC-16521D34407E}"/>
              </a:ext>
            </a:extLst>
          </p:cNvPr>
          <p:cNvSpPr/>
          <p:nvPr/>
        </p:nvSpPr>
        <p:spPr>
          <a:xfrm>
            <a:off x="358514" y="2674076"/>
            <a:ext cx="942806" cy="269843"/>
          </a:xfrm>
          <a:prstGeom prst="flowChartDocument">
            <a:avLst/>
          </a:prstGeom>
          <a:solidFill>
            <a:srgbClr val="FFC000"/>
          </a:solidFill>
          <a:ln>
            <a:solidFill>
              <a:srgbClr val="C08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directory</a:t>
            </a:r>
          </a:p>
        </p:txBody>
      </p:sp>
      <p:sp>
        <p:nvSpPr>
          <p:cNvPr id="158" name="Card 157">
            <a:extLst>
              <a:ext uri="{FF2B5EF4-FFF2-40B4-BE49-F238E27FC236}">
                <a16:creationId xmlns:a16="http://schemas.microsoft.com/office/drawing/2014/main" id="{BEA350B1-A984-5ED8-3CD8-E399D8D5C576}"/>
              </a:ext>
            </a:extLst>
          </p:cNvPr>
          <p:cNvSpPr/>
          <p:nvPr/>
        </p:nvSpPr>
        <p:spPr>
          <a:xfrm>
            <a:off x="358514" y="3023857"/>
            <a:ext cx="942801" cy="269843"/>
          </a:xfrm>
          <a:prstGeom prst="flowChartPunchedCard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</a:p>
        </p:txBody>
      </p:sp>
      <p:sp>
        <p:nvSpPr>
          <p:cNvPr id="2" name="Document 1">
            <a:extLst>
              <a:ext uri="{FF2B5EF4-FFF2-40B4-BE49-F238E27FC236}">
                <a16:creationId xmlns:a16="http://schemas.microsoft.com/office/drawing/2014/main" id="{F45134B7-08E6-11D7-9EF6-ACA8DCBCDFEE}"/>
              </a:ext>
            </a:extLst>
          </p:cNvPr>
          <p:cNvSpPr/>
          <p:nvPr/>
        </p:nvSpPr>
        <p:spPr>
          <a:xfrm>
            <a:off x="5883505" y="3935188"/>
            <a:ext cx="1592235" cy="377329"/>
          </a:xfrm>
          <a:prstGeom prst="flowChartDocument">
            <a:avLst/>
          </a:prstGeom>
          <a:solidFill>
            <a:srgbClr val="FFC000"/>
          </a:solidFill>
          <a:ln>
            <a:solidFill>
              <a:srgbClr val="C08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Proj_code_lists</a:t>
            </a:r>
            <a:endParaRPr lang="en-US" dirty="0"/>
          </a:p>
        </p:txBody>
      </p:sp>
      <p:sp>
        <p:nvSpPr>
          <p:cNvPr id="13" name="Card 12">
            <a:extLst>
              <a:ext uri="{FF2B5EF4-FFF2-40B4-BE49-F238E27FC236}">
                <a16:creationId xmlns:a16="http://schemas.microsoft.com/office/drawing/2014/main" id="{18677079-AD23-A378-E9EA-E2F2DDC84477}"/>
              </a:ext>
            </a:extLst>
          </p:cNvPr>
          <p:cNvSpPr/>
          <p:nvPr/>
        </p:nvSpPr>
        <p:spPr>
          <a:xfrm>
            <a:off x="10241246" y="2709360"/>
            <a:ext cx="1592240" cy="268303"/>
          </a:xfrm>
          <a:prstGeom prst="flowChartPunchedCard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kerchunk-1a.json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22CFB0-336A-F8AB-7D61-4A0A99B514E3}"/>
              </a:ext>
            </a:extLst>
          </p:cNvPr>
          <p:cNvCxnSpPr>
            <a:cxnSpLocks/>
          </p:cNvCxnSpPr>
          <p:nvPr/>
        </p:nvCxnSpPr>
        <p:spPr>
          <a:xfrm>
            <a:off x="10572326" y="2405767"/>
            <a:ext cx="0" cy="3107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7EC4D48-4154-2969-478E-7424376791C2}"/>
              </a:ext>
            </a:extLst>
          </p:cNvPr>
          <p:cNvCxnSpPr>
            <a:cxnSpLocks/>
          </p:cNvCxnSpPr>
          <p:nvPr/>
        </p:nvCxnSpPr>
        <p:spPr>
          <a:xfrm>
            <a:off x="7562078" y="4423781"/>
            <a:ext cx="7365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1A04C40-BE18-843D-27DB-47A65EB16355}"/>
              </a:ext>
            </a:extLst>
          </p:cNvPr>
          <p:cNvCxnSpPr>
            <a:cxnSpLocks/>
          </p:cNvCxnSpPr>
          <p:nvPr/>
        </p:nvCxnSpPr>
        <p:spPr>
          <a:xfrm>
            <a:off x="7055308" y="4781420"/>
            <a:ext cx="7365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F6D98D7-1EB9-0FE4-71CF-E6FA7A2BB3AB}"/>
              </a:ext>
            </a:extLst>
          </p:cNvPr>
          <p:cNvCxnSpPr>
            <a:cxnSpLocks/>
          </p:cNvCxnSpPr>
          <p:nvPr/>
        </p:nvCxnSpPr>
        <p:spPr>
          <a:xfrm>
            <a:off x="6525758" y="5156663"/>
            <a:ext cx="7365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A77F0F-AAB8-9796-4C37-E91EA26F8BE0}"/>
              </a:ext>
            </a:extLst>
          </p:cNvPr>
          <p:cNvCxnSpPr>
            <a:cxnSpLocks/>
          </p:cNvCxnSpPr>
          <p:nvPr/>
        </p:nvCxnSpPr>
        <p:spPr>
          <a:xfrm>
            <a:off x="5883505" y="5599611"/>
            <a:ext cx="7365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Card 60">
            <a:extLst>
              <a:ext uri="{FF2B5EF4-FFF2-40B4-BE49-F238E27FC236}">
                <a16:creationId xmlns:a16="http://schemas.microsoft.com/office/drawing/2014/main" id="{D3360728-0430-7671-DE4E-FAEB28F419EF}"/>
              </a:ext>
            </a:extLst>
          </p:cNvPr>
          <p:cNvSpPr/>
          <p:nvPr/>
        </p:nvSpPr>
        <p:spPr>
          <a:xfrm>
            <a:off x="6620068" y="5451333"/>
            <a:ext cx="1592240" cy="268303"/>
          </a:xfrm>
          <a:prstGeom prst="flowChartPunchedCard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Status_log.csv</a:t>
            </a:r>
            <a:endParaRPr lang="en-US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81F6EAD-71C4-EB2A-AE3A-4F598EDBE979}"/>
              </a:ext>
            </a:extLst>
          </p:cNvPr>
          <p:cNvCxnSpPr>
            <a:cxnSpLocks/>
          </p:cNvCxnSpPr>
          <p:nvPr/>
        </p:nvCxnSpPr>
        <p:spPr>
          <a:xfrm>
            <a:off x="5375395" y="5957895"/>
            <a:ext cx="7365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Document 132">
            <a:extLst>
              <a:ext uri="{FF2B5EF4-FFF2-40B4-BE49-F238E27FC236}">
                <a16:creationId xmlns:a16="http://schemas.microsoft.com/office/drawing/2014/main" id="{E038D5E1-050D-E7C9-9386-162A09C49AD2}"/>
              </a:ext>
            </a:extLst>
          </p:cNvPr>
          <p:cNvSpPr/>
          <p:nvPr/>
        </p:nvSpPr>
        <p:spPr>
          <a:xfrm>
            <a:off x="6112124" y="5823686"/>
            <a:ext cx="1277566" cy="437745"/>
          </a:xfrm>
          <a:prstGeom prst="flowChartDocument">
            <a:avLst/>
          </a:prstGeom>
          <a:solidFill>
            <a:srgbClr val="FFC000"/>
          </a:solidFill>
          <a:ln>
            <a:solidFill>
              <a:srgbClr val="C08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phase_logs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19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7" grpId="0" animBg="1"/>
      <p:bldP spid="9" grpId="0" animBg="1"/>
      <p:bldP spid="19" grpId="0" animBg="1"/>
      <p:bldP spid="26" grpId="0" animBg="1"/>
      <p:bldP spid="40" grpId="0" animBg="1"/>
      <p:bldP spid="131" grpId="0" animBg="1"/>
      <p:bldP spid="2" grpId="0" animBg="1"/>
      <p:bldP spid="13" grpId="0" animBg="1"/>
      <p:bldP spid="61" grpId="0" animBg="1"/>
      <p:bldP spid="1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2;p24">
            <a:extLst>
              <a:ext uri="{FF2B5EF4-FFF2-40B4-BE49-F238E27FC236}">
                <a16:creationId xmlns:a16="http://schemas.microsoft.com/office/drawing/2014/main" id="{3C624855-0B3C-9202-7DD8-C78942F4FE47}"/>
              </a:ext>
            </a:extLst>
          </p:cNvPr>
          <p:cNvSpPr txBox="1"/>
          <p:nvPr/>
        </p:nvSpPr>
        <p:spPr>
          <a:xfrm>
            <a:off x="403340" y="345182"/>
            <a:ext cx="1168458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rgbClr val="2E2D62"/>
                </a:solidFill>
              </a:rPr>
              <a:t>Input Files to the Pipeline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1B59C9-5144-A6B8-8A33-C52B34120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560" y="345182"/>
            <a:ext cx="1689100" cy="14605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DCF5F8F-5508-0BCE-7B5A-03A3EAC37C91}"/>
              </a:ext>
            </a:extLst>
          </p:cNvPr>
          <p:cNvGrpSpPr/>
          <p:nvPr/>
        </p:nvGrpSpPr>
        <p:grpSpPr>
          <a:xfrm>
            <a:off x="1132024" y="2693752"/>
            <a:ext cx="3904669" cy="2488011"/>
            <a:chOff x="1360690" y="1885950"/>
            <a:chExt cx="3904669" cy="248801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B79371E-F73D-57E5-66EA-4879A84C5D5E}"/>
                </a:ext>
              </a:extLst>
            </p:cNvPr>
            <p:cNvCxnSpPr>
              <a:cxnSpLocks/>
              <a:endCxn id="13" idx="5"/>
            </p:cNvCxnSpPr>
            <p:nvPr/>
          </p:nvCxnSpPr>
          <p:spPr>
            <a:xfrm>
              <a:off x="1440180" y="1965960"/>
              <a:ext cx="3801897" cy="2384567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DEDE7AE-5DF0-C0A7-40AB-513642FF9C62}"/>
                </a:ext>
              </a:extLst>
            </p:cNvPr>
            <p:cNvSpPr/>
            <p:nvPr/>
          </p:nvSpPr>
          <p:spPr>
            <a:xfrm>
              <a:off x="1360690" y="1885950"/>
              <a:ext cx="158980" cy="1600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648763A-E576-D5A4-1A08-A425FD6DA413}"/>
                </a:ext>
              </a:extLst>
            </p:cNvPr>
            <p:cNvSpPr/>
            <p:nvPr/>
          </p:nvSpPr>
          <p:spPr>
            <a:xfrm>
              <a:off x="2619995" y="2663993"/>
              <a:ext cx="158980" cy="1600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D122205-8FB1-651A-1807-051D185DFE5A}"/>
                </a:ext>
              </a:extLst>
            </p:cNvPr>
            <p:cNvSpPr/>
            <p:nvPr/>
          </p:nvSpPr>
          <p:spPr>
            <a:xfrm>
              <a:off x="3836903" y="3429945"/>
              <a:ext cx="158980" cy="1600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B42285-DB21-A14B-CF33-44D8FD2E7D05}"/>
                </a:ext>
              </a:extLst>
            </p:cNvPr>
            <p:cNvSpPr/>
            <p:nvPr/>
          </p:nvSpPr>
          <p:spPr>
            <a:xfrm>
              <a:off x="5106379" y="4213941"/>
              <a:ext cx="158980" cy="1600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3FF7561-EAC8-06E8-884C-FAD235CF59F1}"/>
              </a:ext>
            </a:extLst>
          </p:cNvPr>
          <p:cNvSpPr txBox="1"/>
          <p:nvPr/>
        </p:nvSpPr>
        <p:spPr>
          <a:xfrm>
            <a:off x="1357888" y="2188831"/>
            <a:ext cx="880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Path List: </a:t>
            </a:r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Set of patterns describing locations of </a:t>
            </a:r>
            <a:r>
              <a:rPr lang="en-US" sz="18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NetCDF</a:t>
            </a:r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files (1 line per dataset)</a:t>
            </a:r>
            <a:r>
              <a:rPr lang="en-US" sz="18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32CAB4C-DA28-7277-AF54-638282E5B5D3}"/>
              </a:ext>
            </a:extLst>
          </p:cNvPr>
          <p:cNvCxnSpPr>
            <a:cxnSpLocks/>
          </p:cNvCxnSpPr>
          <p:nvPr/>
        </p:nvCxnSpPr>
        <p:spPr>
          <a:xfrm flipV="1">
            <a:off x="1220690" y="2560928"/>
            <a:ext cx="184135" cy="189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3392C2A-3EA0-7B2E-9FD5-A5BCD70D2CE0}"/>
              </a:ext>
            </a:extLst>
          </p:cNvPr>
          <p:cNvCxnSpPr>
            <a:cxnSpLocks/>
          </p:cNvCxnSpPr>
          <p:nvPr/>
        </p:nvCxnSpPr>
        <p:spPr>
          <a:xfrm flipH="1">
            <a:off x="1404825" y="2560928"/>
            <a:ext cx="106021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06314B0-948A-BDE1-13E0-72B55DAEE140}"/>
              </a:ext>
            </a:extLst>
          </p:cNvPr>
          <p:cNvSpPr txBox="1"/>
          <p:nvPr/>
        </p:nvSpPr>
        <p:spPr>
          <a:xfrm>
            <a:off x="2649178" y="3016594"/>
            <a:ext cx="701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CSV File: </a:t>
            </a:r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 record per dataset, additional parameters recorded</a:t>
            </a:r>
            <a:r>
              <a:rPr lang="en-US" sz="18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  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7ADB500-A414-F7E8-A051-70F3A33F768B}"/>
              </a:ext>
            </a:extLst>
          </p:cNvPr>
          <p:cNvCxnSpPr>
            <a:cxnSpLocks/>
          </p:cNvCxnSpPr>
          <p:nvPr/>
        </p:nvCxnSpPr>
        <p:spPr>
          <a:xfrm flipV="1">
            <a:off x="2465043" y="3349809"/>
            <a:ext cx="184135" cy="189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A943BDE-B1B1-661C-CA5D-9D5D9C50F233}"/>
              </a:ext>
            </a:extLst>
          </p:cNvPr>
          <p:cNvCxnSpPr>
            <a:cxnSpLocks/>
          </p:cNvCxnSpPr>
          <p:nvPr/>
        </p:nvCxnSpPr>
        <p:spPr>
          <a:xfrm flipH="1">
            <a:off x="2649178" y="3349809"/>
            <a:ext cx="11180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48CE5F3-074F-1FD9-DE09-1B918F68A8EE}"/>
              </a:ext>
            </a:extLst>
          </p:cNvPr>
          <p:cNvCxnSpPr>
            <a:cxnSpLocks/>
          </p:cNvCxnSpPr>
          <p:nvPr/>
        </p:nvCxnSpPr>
        <p:spPr>
          <a:xfrm flipV="1">
            <a:off x="3681285" y="4124053"/>
            <a:ext cx="184135" cy="189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A805DBE-1166-1D7C-ED1E-20A628CDE1B1}"/>
              </a:ext>
            </a:extLst>
          </p:cNvPr>
          <p:cNvCxnSpPr>
            <a:cxnSpLocks/>
          </p:cNvCxnSpPr>
          <p:nvPr/>
        </p:nvCxnSpPr>
        <p:spPr>
          <a:xfrm flipH="1">
            <a:off x="3865420" y="4124053"/>
            <a:ext cx="113503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F74BA31-DA9C-8204-2D83-48740F42582A}"/>
              </a:ext>
            </a:extLst>
          </p:cNvPr>
          <p:cNvSpPr txBox="1"/>
          <p:nvPr/>
        </p:nvSpPr>
        <p:spPr>
          <a:xfrm>
            <a:off x="5036693" y="4531992"/>
            <a:ext cx="6287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Configure: </a:t>
            </a:r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Set up project </a:t>
            </a:r>
            <a:r>
              <a:rPr lang="en-US" sz="18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dir</a:t>
            </a:r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+ config file for each dataset</a:t>
            </a:r>
            <a:endParaRPr lang="en-US" sz="1800" b="1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4EC24C-31F1-06C3-720D-F8B0B2732594}"/>
              </a:ext>
            </a:extLst>
          </p:cNvPr>
          <p:cNvCxnSpPr>
            <a:cxnSpLocks/>
          </p:cNvCxnSpPr>
          <p:nvPr/>
        </p:nvCxnSpPr>
        <p:spPr>
          <a:xfrm flipV="1">
            <a:off x="4908383" y="4926767"/>
            <a:ext cx="184135" cy="189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0304F8F-CEED-C7F7-67E4-6D53D24B5D4E}"/>
              </a:ext>
            </a:extLst>
          </p:cNvPr>
          <p:cNvCxnSpPr>
            <a:cxnSpLocks/>
          </p:cNvCxnSpPr>
          <p:nvPr/>
        </p:nvCxnSpPr>
        <p:spPr>
          <a:xfrm flipH="1">
            <a:off x="5092518" y="4926767"/>
            <a:ext cx="11952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1B763CD-4D65-6CF1-7F3B-92E4C6D9F8BF}"/>
              </a:ext>
            </a:extLst>
          </p:cNvPr>
          <p:cNvSpPr txBox="1"/>
          <p:nvPr/>
        </p:nvSpPr>
        <p:spPr>
          <a:xfrm>
            <a:off x="3865420" y="3739527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Pre-Scan: </a:t>
            </a:r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Use external tools (</a:t>
            </a:r>
            <a:r>
              <a:rPr lang="en-US" sz="18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checksit</a:t>
            </a:r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 to determine parameters</a:t>
            </a:r>
            <a:endParaRPr lang="en-US" sz="1800" b="1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F1045BD-138C-546F-AAB2-680B2139893D}"/>
              </a:ext>
            </a:extLst>
          </p:cNvPr>
          <p:cNvCxnSpPr>
            <a:cxnSpLocks/>
          </p:cNvCxnSpPr>
          <p:nvPr/>
        </p:nvCxnSpPr>
        <p:spPr>
          <a:xfrm flipV="1">
            <a:off x="1132024" y="2853772"/>
            <a:ext cx="0" cy="618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304F1DB-5D77-2F6A-8370-CE76C7BF8144}"/>
              </a:ext>
            </a:extLst>
          </p:cNvPr>
          <p:cNvSpPr txBox="1"/>
          <p:nvPr/>
        </p:nvSpPr>
        <p:spPr>
          <a:xfrm>
            <a:off x="695079" y="3539209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CMIP6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23039E-999A-CA5C-AFD5-B6BE79A516D3}"/>
              </a:ext>
            </a:extLst>
          </p:cNvPr>
          <p:cNvCxnSpPr>
            <a:cxnSpLocks/>
          </p:cNvCxnSpPr>
          <p:nvPr/>
        </p:nvCxnSpPr>
        <p:spPr>
          <a:xfrm flipV="1">
            <a:off x="2465043" y="3695430"/>
            <a:ext cx="0" cy="618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82B8B7D-F181-0110-0F7E-2912C0758398}"/>
              </a:ext>
            </a:extLst>
          </p:cNvPr>
          <p:cNvSpPr txBox="1"/>
          <p:nvPr/>
        </p:nvSpPr>
        <p:spPr>
          <a:xfrm>
            <a:off x="2218020" y="4336887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CCI</a:t>
            </a:r>
          </a:p>
        </p:txBody>
      </p:sp>
    </p:spTree>
    <p:extLst>
      <p:ext uri="{BB962C8B-B14F-4D97-AF65-F5344CB8AC3E}">
        <p14:creationId xmlns:p14="http://schemas.microsoft.com/office/powerpoint/2010/main" val="2286429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2;p24">
            <a:extLst>
              <a:ext uri="{FF2B5EF4-FFF2-40B4-BE49-F238E27FC236}">
                <a16:creationId xmlns:a16="http://schemas.microsoft.com/office/drawing/2014/main" id="{029D177A-7576-4A49-4824-D859D3D54A3A}"/>
              </a:ext>
            </a:extLst>
          </p:cNvPr>
          <p:cNvSpPr txBox="1"/>
          <p:nvPr/>
        </p:nvSpPr>
        <p:spPr>
          <a:xfrm>
            <a:off x="403340" y="345182"/>
            <a:ext cx="1168458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rgbClr val="2E2D62"/>
                </a:solidFill>
              </a:rPr>
              <a:t>Live Pipeline 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507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600543" y="1114624"/>
            <a:ext cx="10360967" cy="420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626262"/>
              </a:buClr>
              <a:buSzPts val="2400"/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Single point of access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for all data represented by Kerchunk (and </a:t>
            </a: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NetCDF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)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626262"/>
              </a:buClr>
              <a:buSzPts val="24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Large scale kerchunk data store accessible in the CEDA Archive - but using the </a:t>
            </a: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catalog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 general users would not need to touch kerchunk files directly, just use </a:t>
            </a: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catalog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 and python library tools – configuration is </a:t>
            </a: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abstracted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626262"/>
              </a:buClr>
              <a:buSzPts val="24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CEDA </a:t>
            </a:r>
            <a:r>
              <a:rPr lang="en-GB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catalog</a:t>
            </a: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 tool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 (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tool name pending…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) points to all </a:t>
            </a: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NetCDF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 and Kerchunk data, with sufficient abstraction so the tool auto configures for each Kerchunk dataset based on:</a:t>
            </a:r>
          </a:p>
        </p:txBody>
      </p:sp>
      <p:sp>
        <p:nvSpPr>
          <p:cNvPr id="162" name="Google Shape;162;p24"/>
          <p:cNvSpPr txBox="1"/>
          <p:nvPr/>
        </p:nvSpPr>
        <p:spPr>
          <a:xfrm>
            <a:off x="403340" y="345182"/>
            <a:ext cx="1168458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rgbClr val="2E2D62"/>
                </a:solidFill>
              </a:rPr>
              <a:t>Kerchunk/STAC Singularity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D2E1CF-D20E-52F5-5CFE-EECE4C5232AE}"/>
              </a:ext>
            </a:extLst>
          </p:cNvPr>
          <p:cNvSpPr txBox="1"/>
          <p:nvPr/>
        </p:nvSpPr>
        <p:spPr>
          <a:xfrm>
            <a:off x="971381" y="3783255"/>
            <a:ext cx="983368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Storage Type 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- JSON or Parquet Lazy Loading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Authentication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 – User generates own token/certificate using central tool.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Parallelisation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 – Tool utilizes JASMIN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Dask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 Gateway to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parallelise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 computation for large processes.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94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62;p24">
            <a:extLst>
              <a:ext uri="{FF2B5EF4-FFF2-40B4-BE49-F238E27FC236}">
                <a16:creationId xmlns:a16="http://schemas.microsoft.com/office/drawing/2014/main" id="{D84A61B2-64C8-3CAA-C8D6-0624AA3E35EA}"/>
              </a:ext>
            </a:extLst>
          </p:cNvPr>
          <p:cNvSpPr txBox="1"/>
          <p:nvPr/>
        </p:nvSpPr>
        <p:spPr>
          <a:xfrm>
            <a:off x="403340" y="345182"/>
            <a:ext cx="1168458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rgbClr val="2E2D62"/>
                </a:solidFill>
              </a:rPr>
              <a:t>Questions?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47441-049F-0734-D41A-DCF597FBBE53}"/>
              </a:ext>
            </a:extLst>
          </p:cNvPr>
          <p:cNvSpPr txBox="1"/>
          <p:nvPr/>
        </p:nvSpPr>
        <p:spPr>
          <a:xfrm>
            <a:off x="4729279" y="3429000"/>
            <a:ext cx="2733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Stages of the Kerchunk Pipeline</a:t>
            </a:r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0CF0D4C2-9FDB-E72F-2E30-CAB5CF249550}"/>
              </a:ext>
            </a:extLst>
          </p:cNvPr>
          <p:cNvSpPr/>
          <p:nvPr/>
        </p:nvSpPr>
        <p:spPr>
          <a:xfrm>
            <a:off x="4525507" y="2870864"/>
            <a:ext cx="3864391" cy="558053"/>
          </a:xfrm>
          <a:prstGeom prst="homePlat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59701541-2C7D-E465-85D8-C8265036F21C}"/>
              </a:ext>
            </a:extLst>
          </p:cNvPr>
          <p:cNvSpPr/>
          <p:nvPr/>
        </p:nvSpPr>
        <p:spPr>
          <a:xfrm>
            <a:off x="6724399" y="2923162"/>
            <a:ext cx="1582871" cy="449866"/>
          </a:xfrm>
          <a:prstGeom prst="homePlat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ysClr val="windowText" lastClr="000000"/>
                </a:solidFill>
              </a:rPr>
              <a:t>Catalog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7E78841D-183A-FFBA-4F21-7B5CFF7414B3}"/>
              </a:ext>
            </a:extLst>
          </p:cNvPr>
          <p:cNvSpPr/>
          <p:nvPr/>
        </p:nvSpPr>
        <p:spPr>
          <a:xfrm>
            <a:off x="6134866" y="2923162"/>
            <a:ext cx="1327854" cy="449866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47031DA9-329E-BDE4-9EF5-4B192EA7A4D4}"/>
              </a:ext>
            </a:extLst>
          </p:cNvPr>
          <p:cNvSpPr/>
          <p:nvPr/>
        </p:nvSpPr>
        <p:spPr>
          <a:xfrm>
            <a:off x="5290316" y="2923162"/>
            <a:ext cx="1254782" cy="449866"/>
          </a:xfrm>
          <a:prstGeom prst="homePlate">
            <a:avLst/>
          </a:prstGeom>
          <a:solidFill>
            <a:srgbClr val="FFC000"/>
          </a:solidFill>
          <a:ln>
            <a:solidFill>
              <a:srgbClr val="C083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ysClr val="windowText" lastClr="000000"/>
                </a:solidFill>
              </a:rPr>
              <a:t>Compute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883B094B-B825-B4B7-649C-5B9B1BD1DA5F}"/>
              </a:ext>
            </a:extLst>
          </p:cNvPr>
          <p:cNvSpPr/>
          <p:nvPr/>
        </p:nvSpPr>
        <p:spPr>
          <a:xfrm>
            <a:off x="4573666" y="2923162"/>
            <a:ext cx="983755" cy="449866"/>
          </a:xfrm>
          <a:prstGeom prst="homePlate">
            <a:avLst/>
          </a:prstGeom>
          <a:solidFill>
            <a:srgbClr val="FB7582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ysClr val="windowText" lastClr="000000"/>
                </a:solidFill>
              </a:rPr>
              <a:t>Scan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C391411F-BF08-F4D3-2070-EAA92F6DE1D2}"/>
              </a:ext>
            </a:extLst>
          </p:cNvPr>
          <p:cNvSpPr/>
          <p:nvPr/>
        </p:nvSpPr>
        <p:spPr>
          <a:xfrm>
            <a:off x="3884286" y="2870947"/>
            <a:ext cx="983755" cy="558053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ysClr val="windowText" lastClr="000000"/>
                </a:solidFill>
              </a:rPr>
              <a:t>Initialise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101872"/>
      </p:ext>
    </p:extLst>
  </p:cSld>
  <p:clrMapOvr>
    <a:masterClrMapping/>
  </p:clrMapOvr>
</p:sld>
</file>

<file path=ppt/theme/theme1.xml><?xml version="1.0" encoding="utf-8"?>
<a:theme xmlns:a="http://schemas.openxmlformats.org/drawingml/2006/main" name="Font and logo master">
  <a:themeElements>
    <a:clrScheme name="UKRI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788"/>
      </a:accent1>
      <a:accent2>
        <a:srgbClr val="00BED5"/>
      </a:accent2>
      <a:accent3>
        <a:srgbClr val="1E5DF8"/>
      </a:accent3>
      <a:accent4>
        <a:srgbClr val="2E2C51"/>
      </a:accent4>
      <a:accent5>
        <a:srgbClr val="34D5AE"/>
      </a:accent5>
      <a:accent6>
        <a:srgbClr val="67C04D"/>
      </a:accent6>
      <a:hlink>
        <a:srgbClr val="676767"/>
      </a:hlink>
      <a:folHlink>
        <a:srgbClr val="BE2BB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2295</TotalTime>
  <Words>556</Words>
  <Application>Microsoft Macintosh PowerPoint</Application>
  <PresentationFormat>Widescreen</PresentationFormat>
  <Paragraphs>97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Adelle Sans Devanagari</vt:lpstr>
      <vt:lpstr>Arial</vt:lpstr>
      <vt:lpstr>Calibri</vt:lpstr>
      <vt:lpstr>Courier New</vt:lpstr>
      <vt:lpstr>FUTURA MEDIUM</vt:lpstr>
      <vt:lpstr>FUTURA MEDIUM</vt:lpstr>
      <vt:lpstr>Noto Sans Symbols</vt:lpstr>
      <vt:lpstr>Font and logo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Westwood, Daniel (STFC,RAL,RALSP)</dc:creator>
  <cp:lastModifiedBy>Westwood, Daniel (STFC,RAL,RALSP)</cp:lastModifiedBy>
  <cp:revision>45</cp:revision>
  <dcterms:modified xsi:type="dcterms:W3CDTF">2024-03-06T09:38:21Z</dcterms:modified>
</cp:coreProperties>
</file>