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11"/>
  </p:notesMasterIdLst>
  <p:sldIdLst>
    <p:sldId id="257" r:id="rId2"/>
    <p:sldId id="272" r:id="rId3"/>
    <p:sldId id="273" r:id="rId4"/>
    <p:sldId id="280" r:id="rId5"/>
    <p:sldId id="279" r:id="rId6"/>
    <p:sldId id="268" r:id="rId7"/>
    <p:sldId id="283" r:id="rId8"/>
    <p:sldId id="282" r:id="rId9"/>
    <p:sldId id="277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25">
          <p15:clr>
            <a:srgbClr val="A4A3A4"/>
          </p15:clr>
        </p15:guide>
        <p15:guide id="3" orient="horz" pos="3997">
          <p15:clr>
            <a:srgbClr val="A4A3A4"/>
          </p15:clr>
        </p15:guide>
        <p15:guide id="4" pos="7355">
          <p15:clr>
            <a:srgbClr val="A4A3A4"/>
          </p15:clr>
        </p15:guide>
        <p15:guide id="5" pos="3840">
          <p15:clr>
            <a:srgbClr val="A4A3A4"/>
          </p15:clr>
        </p15:guide>
        <p15:guide id="6" orient="horz" pos="935">
          <p15:clr>
            <a:srgbClr val="A4A3A4"/>
          </p15:clr>
        </p15:guide>
        <p15:guide id="7" orient="horz" pos="3770">
          <p15:clr>
            <a:srgbClr val="A4A3A4"/>
          </p15:clr>
        </p15:guide>
        <p15:guide id="8" pos="9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7FD0C0-ABB8-B24B-BF71-436409D75F51}" v="341" dt="2023-10-05T14:40:37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42"/>
    <p:restoredTop sz="94813"/>
  </p:normalViewPr>
  <p:slideViewPr>
    <p:cSldViewPr snapToGrid="0">
      <p:cViewPr varScale="1">
        <p:scale>
          <a:sx n="111" d="100"/>
          <a:sy n="111" d="100"/>
        </p:scale>
        <p:origin x="240" y="264"/>
      </p:cViewPr>
      <p:guideLst>
        <p:guide orient="horz" pos="323"/>
        <p:guide pos="325"/>
        <p:guide orient="horz" pos="3997"/>
        <p:guide pos="7355"/>
        <p:guide pos="3840"/>
        <p:guide orient="horz" pos="935"/>
        <p:guide orient="horz" pos="3770"/>
        <p:guide pos="9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stwood, Daniel (STFC,RAL,RALSP)" userId="aee9fdda-f742-429f-9b79-72e59600e02e" providerId="ADAL" clId="{D17FD0C0-ABB8-B24B-BF71-436409D75F51}"/>
    <pc:docChg chg="custSel addSld delSld modSld">
      <pc:chgData name="Westwood, Daniel (STFC,RAL,RALSP)" userId="aee9fdda-f742-429f-9b79-72e59600e02e" providerId="ADAL" clId="{D17FD0C0-ABB8-B24B-BF71-436409D75F51}" dt="2023-10-05T14:40:50.522" v="499" actId="1076"/>
      <pc:docMkLst>
        <pc:docMk/>
      </pc:docMkLst>
      <pc:sldChg chg="addSp delSp modSp new mod delAnim modAnim">
        <pc:chgData name="Westwood, Daniel (STFC,RAL,RALSP)" userId="aee9fdda-f742-429f-9b79-72e59600e02e" providerId="ADAL" clId="{D17FD0C0-ABB8-B24B-BF71-436409D75F51}" dt="2023-10-05T14:40:50.522" v="499" actId="1076"/>
        <pc:sldMkLst>
          <pc:docMk/>
          <pc:sldMk cId="671198483" sldId="284"/>
        </pc:sldMkLst>
        <pc:spChg chg="add del mod">
          <ac:chgData name="Westwood, Daniel (STFC,RAL,RALSP)" userId="aee9fdda-f742-429f-9b79-72e59600e02e" providerId="ADAL" clId="{D17FD0C0-ABB8-B24B-BF71-436409D75F51}" dt="2023-10-05T14:39:01.127" v="454" actId="478"/>
          <ac:spMkLst>
            <pc:docMk/>
            <pc:sldMk cId="671198483" sldId="284"/>
            <ac:spMk id="4" creationId="{9E07F3C9-A46A-F734-5ED5-1DCFB15E216C}"/>
          </ac:spMkLst>
        </pc:spChg>
        <pc:spChg chg="add del mod">
          <ac:chgData name="Westwood, Daniel (STFC,RAL,RALSP)" userId="aee9fdda-f742-429f-9b79-72e59600e02e" providerId="ADAL" clId="{D17FD0C0-ABB8-B24B-BF71-436409D75F51}" dt="2023-10-05T14:38:32.799" v="427" actId="478"/>
          <ac:spMkLst>
            <pc:docMk/>
            <pc:sldMk cId="671198483" sldId="284"/>
            <ac:spMk id="5" creationId="{218CFA6A-FBB5-222A-EC88-0AF410D6AE76}"/>
          </ac:spMkLst>
        </pc:spChg>
        <pc:spChg chg="add mod">
          <ac:chgData name="Westwood, Daniel (STFC,RAL,RALSP)" userId="aee9fdda-f742-429f-9b79-72e59600e02e" providerId="ADAL" clId="{D17FD0C0-ABB8-B24B-BF71-436409D75F51}" dt="2023-10-05T14:38:58.801" v="453" actId="1076"/>
          <ac:spMkLst>
            <pc:docMk/>
            <pc:sldMk cId="671198483" sldId="284"/>
            <ac:spMk id="6" creationId="{6345EEE5-5EF6-A359-AB1F-E278694CF320}"/>
          </ac:spMkLst>
        </pc:spChg>
        <pc:spChg chg="add del mod">
          <ac:chgData name="Westwood, Daniel (STFC,RAL,RALSP)" userId="aee9fdda-f742-429f-9b79-72e59600e02e" providerId="ADAL" clId="{D17FD0C0-ABB8-B24B-BF71-436409D75F51}" dt="2023-10-05T14:40:31.387" v="492" actId="478"/>
          <ac:spMkLst>
            <pc:docMk/>
            <pc:sldMk cId="671198483" sldId="284"/>
            <ac:spMk id="7" creationId="{5E211CAD-CC8C-E8D4-8B28-3D768863687C}"/>
          </ac:spMkLst>
        </pc:spChg>
        <pc:spChg chg="add del mod">
          <ac:chgData name="Westwood, Daniel (STFC,RAL,RALSP)" userId="aee9fdda-f742-429f-9b79-72e59600e02e" providerId="ADAL" clId="{D17FD0C0-ABB8-B24B-BF71-436409D75F51}" dt="2023-10-05T14:39:13.958" v="457" actId="478"/>
          <ac:spMkLst>
            <pc:docMk/>
            <pc:sldMk cId="671198483" sldId="284"/>
            <ac:spMk id="8" creationId="{A7C8AC98-8766-102E-B070-5942AE0DD90F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9" creationId="{65B382D1-E901-DD46-47A9-AA2D5F1CCE2C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10" creationId="{2DE181D1-FB00-D3D8-36B3-6B7404E1A981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11" creationId="{ACC1D5AC-810D-7891-B301-7479CC2A9D8B}"/>
          </ac:spMkLst>
        </pc:spChg>
        <pc:spChg chg="add del mod">
          <ac:chgData name="Westwood, Daniel (STFC,RAL,RALSP)" userId="aee9fdda-f742-429f-9b79-72e59600e02e" providerId="ADAL" clId="{D17FD0C0-ABB8-B24B-BF71-436409D75F51}" dt="2023-10-05T14:40:33.090" v="494" actId="478"/>
          <ac:spMkLst>
            <pc:docMk/>
            <pc:sldMk cId="671198483" sldId="284"/>
            <ac:spMk id="12" creationId="{7B49319D-7EE3-B6E6-F46D-6E696CBD7428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13" creationId="{FAA6130F-B249-C67D-DF36-6453EA29F273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14" creationId="{E9CD3CA6-90F9-706A-D520-43A0F3BB50E4}"/>
          </ac:spMkLst>
        </pc:spChg>
        <pc:spChg chg="add del mod">
          <ac:chgData name="Westwood, Daniel (STFC,RAL,RALSP)" userId="aee9fdda-f742-429f-9b79-72e59600e02e" providerId="ADAL" clId="{D17FD0C0-ABB8-B24B-BF71-436409D75F51}" dt="2023-10-05T14:40:32.578" v="493" actId="478"/>
          <ac:spMkLst>
            <pc:docMk/>
            <pc:sldMk cId="671198483" sldId="284"/>
            <ac:spMk id="15" creationId="{0B89F5FA-0B69-0502-6D8F-E6917E8357D8}"/>
          </ac:spMkLst>
        </pc:spChg>
        <pc:spChg chg="add del mod">
          <ac:chgData name="Westwood, Daniel (STFC,RAL,RALSP)" userId="aee9fdda-f742-429f-9b79-72e59600e02e" providerId="ADAL" clId="{D17FD0C0-ABB8-B24B-BF71-436409D75F51}" dt="2023-10-05T14:40:33.442" v="495" actId="478"/>
          <ac:spMkLst>
            <pc:docMk/>
            <pc:sldMk cId="671198483" sldId="284"/>
            <ac:spMk id="16" creationId="{4444E7DE-A74F-FA4E-B452-5640689E9C68}"/>
          </ac:spMkLst>
        </pc:spChg>
        <pc:spChg chg="add mod">
          <ac:chgData name="Westwood, Daniel (STFC,RAL,RALSP)" userId="aee9fdda-f742-429f-9b79-72e59600e02e" providerId="ADAL" clId="{D17FD0C0-ABB8-B24B-BF71-436409D75F51}" dt="2023-10-05T14:40:50.522" v="499" actId="1076"/>
          <ac:spMkLst>
            <pc:docMk/>
            <pc:sldMk cId="671198483" sldId="284"/>
            <ac:spMk id="17" creationId="{6CCA85F2-BDA0-E122-76E8-05A44B8EDA2C}"/>
          </ac:spMkLst>
        </pc:spChg>
        <pc:picChg chg="add mod">
          <ac:chgData name="Westwood, Daniel (STFC,RAL,RALSP)" userId="aee9fdda-f742-429f-9b79-72e59600e02e" providerId="ADAL" clId="{D17FD0C0-ABB8-B24B-BF71-436409D75F51}" dt="2023-10-05T14:38:38.087" v="429" actId="1076"/>
          <ac:picMkLst>
            <pc:docMk/>
            <pc:sldMk cId="671198483" sldId="284"/>
            <ac:picMk id="3" creationId="{BC6BD016-0E4A-6AC9-478D-60362D447C2A}"/>
          </ac:picMkLst>
        </pc:picChg>
      </pc:sldChg>
      <pc:sldChg chg="addSp delSp modSp new del mod delAnim modAnim">
        <pc:chgData name="Westwood, Daniel (STFC,RAL,RALSP)" userId="aee9fdda-f742-429f-9b79-72e59600e02e" providerId="ADAL" clId="{D17FD0C0-ABB8-B24B-BF71-436409D75F51}" dt="2023-10-05T14:33:37.156" v="421" actId="2696"/>
        <pc:sldMkLst>
          <pc:docMk/>
          <pc:sldMk cId="1337658341" sldId="284"/>
        </pc:sldMkLst>
        <pc:spChg chg="add mod">
          <ac:chgData name="Westwood, Daniel (STFC,RAL,RALSP)" userId="aee9fdda-f742-429f-9b79-72e59600e02e" providerId="ADAL" clId="{D17FD0C0-ABB8-B24B-BF71-436409D75F51}" dt="2023-10-05T14:24:32.111" v="61" actId="1076"/>
          <ac:spMkLst>
            <pc:docMk/>
            <pc:sldMk cId="1337658341" sldId="284"/>
            <ac:spMk id="2" creationId="{0F94FF98-2B3C-FA05-693F-392D3534C23C}"/>
          </ac:spMkLst>
        </pc:spChg>
        <pc:spChg chg="add mod">
          <ac:chgData name="Westwood, Daniel (STFC,RAL,RALSP)" userId="aee9fdda-f742-429f-9b79-72e59600e02e" providerId="ADAL" clId="{D17FD0C0-ABB8-B24B-BF71-436409D75F51}" dt="2023-10-05T14:30:03.337" v="416" actId="14100"/>
          <ac:spMkLst>
            <pc:docMk/>
            <pc:sldMk cId="1337658341" sldId="284"/>
            <ac:spMk id="3" creationId="{96E80481-7E65-1807-8DA5-917843C79BF3}"/>
          </ac:spMkLst>
        </pc:spChg>
        <pc:spChg chg="add mod">
          <ac:chgData name="Westwood, Daniel (STFC,RAL,RALSP)" userId="aee9fdda-f742-429f-9b79-72e59600e02e" providerId="ADAL" clId="{D17FD0C0-ABB8-B24B-BF71-436409D75F51}" dt="2023-10-05T14:30:06.152" v="417" actId="14100"/>
          <ac:spMkLst>
            <pc:docMk/>
            <pc:sldMk cId="1337658341" sldId="284"/>
            <ac:spMk id="4" creationId="{6B85C4AB-A005-10A5-2982-44F33F710D5C}"/>
          </ac:spMkLst>
        </pc:spChg>
        <pc:spChg chg="add del mod">
          <ac:chgData name="Westwood, Daniel (STFC,RAL,RALSP)" userId="aee9fdda-f742-429f-9b79-72e59600e02e" providerId="ADAL" clId="{D17FD0C0-ABB8-B24B-BF71-436409D75F51}" dt="2023-10-05T14:25:48.633" v="116" actId="478"/>
          <ac:spMkLst>
            <pc:docMk/>
            <pc:sldMk cId="1337658341" sldId="284"/>
            <ac:spMk id="5" creationId="{27EE0F09-7BA5-D6F1-06EB-3760281D6C3F}"/>
          </ac:spMkLst>
        </pc:spChg>
        <pc:spChg chg="add del mod">
          <ac:chgData name="Westwood, Daniel (STFC,RAL,RALSP)" userId="aee9fdda-f742-429f-9b79-72e59600e02e" providerId="ADAL" clId="{D17FD0C0-ABB8-B24B-BF71-436409D75F51}" dt="2023-10-05T14:25:00.158" v="69" actId="478"/>
          <ac:spMkLst>
            <pc:docMk/>
            <pc:sldMk cId="1337658341" sldId="284"/>
            <ac:spMk id="6" creationId="{EF33DCCB-A0BA-A0C5-D106-F543E4B0A661}"/>
          </ac:spMkLst>
        </pc:spChg>
        <pc:spChg chg="add del mod">
          <ac:chgData name="Westwood, Daniel (STFC,RAL,RALSP)" userId="aee9fdda-f742-429f-9b79-72e59600e02e" providerId="ADAL" clId="{D17FD0C0-ABB8-B24B-BF71-436409D75F51}" dt="2023-10-05T14:25:01.959" v="70" actId="478"/>
          <ac:spMkLst>
            <pc:docMk/>
            <pc:sldMk cId="1337658341" sldId="284"/>
            <ac:spMk id="7" creationId="{850B008C-E456-F934-AA6F-2ABB8A0B00E5}"/>
          </ac:spMkLst>
        </pc:spChg>
        <pc:spChg chg="add mod">
          <ac:chgData name="Westwood, Daniel (STFC,RAL,RALSP)" userId="aee9fdda-f742-429f-9b79-72e59600e02e" providerId="ADAL" clId="{D17FD0C0-ABB8-B24B-BF71-436409D75F51}" dt="2023-10-05T14:29:47.020" v="412" actId="20577"/>
          <ac:spMkLst>
            <pc:docMk/>
            <pc:sldMk cId="1337658341" sldId="284"/>
            <ac:spMk id="8" creationId="{F549099C-15EE-962E-4AD2-37FA631B7E8B}"/>
          </ac:spMkLst>
        </pc:spChg>
        <pc:spChg chg="add mod">
          <ac:chgData name="Westwood, Daniel (STFC,RAL,RALSP)" userId="aee9fdda-f742-429f-9b79-72e59600e02e" providerId="ADAL" clId="{D17FD0C0-ABB8-B24B-BF71-436409D75F51}" dt="2023-10-05T14:25:19.775" v="84" actId="1076"/>
          <ac:spMkLst>
            <pc:docMk/>
            <pc:sldMk cId="1337658341" sldId="284"/>
            <ac:spMk id="9" creationId="{66AC574B-11B4-AB61-EB5B-EBA5930E94D3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0" creationId="{1BEF49EC-F4E4-F276-36E3-0A856B24B3C8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1" creationId="{21DE34E5-9EF6-1657-12F1-9AF2F44D708E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2" creationId="{BB8E6A73-62FF-1EF7-611C-F5200AA82C88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3" creationId="{75F357A6-9478-F5BF-B3CC-1A2670263B4B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4" creationId="{3DD1E794-C5E8-41BD-F843-B3D4CF658FAD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5" creationId="{7C25D8A8-2AF1-04AB-DF4C-BBF9CFF2D20A}"/>
          </ac:spMkLst>
        </pc:spChg>
        <pc:spChg chg="add del mod">
          <ac:chgData name="Westwood, Daniel (STFC,RAL,RALSP)" userId="aee9fdda-f742-429f-9b79-72e59600e02e" providerId="ADAL" clId="{D17FD0C0-ABB8-B24B-BF71-436409D75F51}" dt="2023-10-05T14:24:41.408" v="63"/>
          <ac:spMkLst>
            <pc:docMk/>
            <pc:sldMk cId="1337658341" sldId="284"/>
            <ac:spMk id="16" creationId="{CC1ACA9B-5F9E-0DC1-8882-FD3D1210DA82}"/>
          </ac:spMkLst>
        </pc:spChg>
        <pc:spChg chg="add mod">
          <ac:chgData name="Westwood, Daniel (STFC,RAL,RALSP)" userId="aee9fdda-f742-429f-9b79-72e59600e02e" providerId="ADAL" clId="{D17FD0C0-ABB8-B24B-BF71-436409D75F51}" dt="2023-10-05T14:25:13.423" v="83" actId="14100"/>
          <ac:spMkLst>
            <pc:docMk/>
            <pc:sldMk cId="1337658341" sldId="284"/>
            <ac:spMk id="17" creationId="{1048F32D-374B-F393-F6E2-1F35F8E1874F}"/>
          </ac:spMkLst>
        </pc:spChg>
        <pc:spChg chg="add mod">
          <ac:chgData name="Westwood, Daniel (STFC,RAL,RALSP)" userId="aee9fdda-f742-429f-9b79-72e59600e02e" providerId="ADAL" clId="{D17FD0C0-ABB8-B24B-BF71-436409D75F51}" dt="2023-10-05T14:29:58.727" v="415" actId="1076"/>
          <ac:spMkLst>
            <pc:docMk/>
            <pc:sldMk cId="1337658341" sldId="284"/>
            <ac:spMk id="18" creationId="{C0D53E92-7BB7-068C-A285-3BF0C93646F6}"/>
          </ac:spMkLst>
        </pc:spChg>
        <pc:spChg chg="add mod">
          <ac:chgData name="Westwood, Daniel (STFC,RAL,RALSP)" userId="aee9fdda-f742-429f-9b79-72e59600e02e" providerId="ADAL" clId="{D17FD0C0-ABB8-B24B-BF71-436409D75F51}" dt="2023-10-05T14:26:43.386" v="142" actId="20577"/>
          <ac:spMkLst>
            <pc:docMk/>
            <pc:sldMk cId="1337658341" sldId="284"/>
            <ac:spMk id="19" creationId="{2FE190E9-E3BA-FDB9-48C0-A4A7212E2E2E}"/>
          </ac:spMkLst>
        </pc:spChg>
        <pc:spChg chg="add mod">
          <ac:chgData name="Westwood, Daniel (STFC,RAL,RALSP)" userId="aee9fdda-f742-429f-9b79-72e59600e02e" providerId="ADAL" clId="{D17FD0C0-ABB8-B24B-BF71-436409D75F51}" dt="2023-10-05T14:30:07.824" v="418" actId="14100"/>
          <ac:spMkLst>
            <pc:docMk/>
            <pc:sldMk cId="1337658341" sldId="284"/>
            <ac:spMk id="20" creationId="{D161EE54-0C57-A148-ED8E-7D2ECCEE44CF}"/>
          </ac:spMkLst>
        </pc:spChg>
        <pc:spChg chg="add del mod">
          <ac:chgData name="Westwood, Daniel (STFC,RAL,RALSP)" userId="aee9fdda-f742-429f-9b79-72e59600e02e" providerId="ADAL" clId="{D17FD0C0-ABB8-B24B-BF71-436409D75F51}" dt="2023-10-05T14:31:56.425" v="420" actId="478"/>
          <ac:spMkLst>
            <pc:docMk/>
            <pc:sldMk cId="1337658341" sldId="284"/>
            <ac:spMk id="21" creationId="{AF34F366-C2E5-EF76-0476-B1C3324BE9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100" name="Google Shape;100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413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6303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908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90679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9731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0735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2694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347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bg>
      <p:bgPr>
        <a:solidFill>
          <a:srgbClr val="FFFFFF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body" idx="1"/>
          </p:nvPr>
        </p:nvSpPr>
        <p:spPr>
          <a:xfrm rot="5400000">
            <a:off x="4197879" y="-1534054"/>
            <a:ext cx="3796242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Vertical Title and Text">
  <p:cSld name="1_Vertical Title and 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49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779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20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201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▪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00"/>
              <a:buChar char="▪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▪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▪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3796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676767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5" name="Google Shape;15;p1"/>
          <p:cNvPicPr preferRelativeResize="0"/>
          <p:nvPr/>
        </p:nvPicPr>
        <p:blipFill rotWithShape="1">
          <a:blip r:embed="rId16">
            <a:alphaModFix/>
          </a:blip>
          <a:srcRect b="7252"/>
          <a:stretch/>
        </p:blipFill>
        <p:spPr>
          <a:xfrm>
            <a:off x="352850" y="5756800"/>
            <a:ext cx="1622625" cy="824524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 rotWithShape="1">
          <a:blip r:embed="rId3">
            <a:alphaModFix/>
          </a:blip>
          <a:srcRect t="-5180" b="5180"/>
          <a:stretch/>
        </p:blipFill>
        <p:spPr>
          <a:xfrm>
            <a:off x="515950" y="0"/>
            <a:ext cx="2570148" cy="14081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/>
        </p:nvSpPr>
        <p:spPr>
          <a:xfrm>
            <a:off x="1366034" y="2160730"/>
            <a:ext cx="61854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 dirty="0">
                <a:solidFill>
                  <a:srgbClr val="002060"/>
                </a:solidFill>
              </a:rPr>
              <a:t>Introduction to Kerchunk</a:t>
            </a:r>
            <a:endParaRPr dirty="0"/>
          </a:p>
        </p:txBody>
      </p:sp>
      <p:sp>
        <p:nvSpPr>
          <p:cNvPr id="104" name="Google Shape;104;p18"/>
          <p:cNvSpPr/>
          <p:nvPr/>
        </p:nvSpPr>
        <p:spPr>
          <a:xfrm>
            <a:off x="1434585" y="3744308"/>
            <a:ext cx="474850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26262"/>
                </a:solidFill>
              </a:rPr>
              <a:t>CEDA Monthly Meeting (12</a:t>
            </a:r>
            <a:r>
              <a:rPr lang="en-GB" sz="1600" baseline="30000" dirty="0">
                <a:solidFill>
                  <a:srgbClr val="626262"/>
                </a:solidFill>
              </a:rPr>
              <a:t>th</a:t>
            </a:r>
            <a:r>
              <a:rPr lang="en-GB" sz="1600" dirty="0">
                <a:solidFill>
                  <a:srgbClr val="626262"/>
                </a:solidFill>
              </a:rPr>
              <a:t> October)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dirty="0">
                <a:solidFill>
                  <a:srgbClr val="626262"/>
                </a:solidFill>
              </a:rPr>
              <a:t>Daniel Westwood</a:t>
            </a:r>
            <a:endParaRPr lang="en-GB" sz="1400" dirty="0">
              <a:solidFill>
                <a:srgbClr val="626262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3124" y="6231796"/>
            <a:ext cx="1809975" cy="483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7651" y="6302928"/>
            <a:ext cx="1809975" cy="42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622100" y="6313202"/>
            <a:ext cx="1809978" cy="4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405650" y="6248534"/>
            <a:ext cx="2016148" cy="44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/>
          <p:cNvPicPr preferRelativeResize="0"/>
          <p:nvPr/>
        </p:nvPicPr>
        <p:blipFill rotWithShape="1">
          <a:blip r:embed="rId8">
            <a:alphaModFix/>
          </a:blip>
          <a:srcRect t="25534" b="35042"/>
          <a:stretch/>
        </p:blipFill>
        <p:spPr>
          <a:xfrm>
            <a:off x="10618475" y="6313206"/>
            <a:ext cx="1383375" cy="409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62102" y="6268941"/>
            <a:ext cx="2045318" cy="40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329728-5A6F-8FFD-5DED-4D099C035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081" y="1462394"/>
            <a:ext cx="4672823" cy="3302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RAL Space The Centre for Environmental Data Analysis &amp; JASMIN">
            <a:extLst>
              <a:ext uri="{FF2B5EF4-FFF2-40B4-BE49-F238E27FC236}">
                <a16:creationId xmlns:a16="http://schemas.microsoft.com/office/drawing/2014/main" id="{4A695915-C594-C276-8933-F2AA701E22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01" y="-1"/>
            <a:ext cx="103533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A99BC1-8EA4-6735-819E-724E957D860D}"/>
              </a:ext>
            </a:extLst>
          </p:cNvPr>
          <p:cNvSpPr/>
          <p:nvPr/>
        </p:nvSpPr>
        <p:spPr>
          <a:xfrm>
            <a:off x="1838601" y="0"/>
            <a:ext cx="103533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The CEDA Archive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A0C38-109E-292D-75AE-F48E7435F4EE}"/>
              </a:ext>
            </a:extLst>
          </p:cNvPr>
          <p:cNvSpPr txBox="1"/>
          <p:nvPr/>
        </p:nvSpPr>
        <p:spPr>
          <a:xfrm>
            <a:off x="9452351" y="6465586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Credit: STFC/Stephen Kill</a:t>
            </a:r>
          </a:p>
        </p:txBody>
      </p:sp>
      <p:sp>
        <p:nvSpPr>
          <p:cNvPr id="5" name="Google Shape;161;p24">
            <a:extLst>
              <a:ext uri="{FF2B5EF4-FFF2-40B4-BE49-F238E27FC236}">
                <a16:creationId xmlns:a16="http://schemas.microsoft.com/office/drawing/2014/main" id="{7A8ECAF2-A656-F297-ACA9-658598367751}"/>
              </a:ext>
            </a:extLst>
          </p:cNvPr>
          <p:cNvSpPr/>
          <p:nvPr/>
        </p:nvSpPr>
        <p:spPr>
          <a:xfrm>
            <a:off x="600543" y="1404251"/>
            <a:ext cx="574699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Archive hosts over 30 Petabytes of atmospheric and Earth observation data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 typically accessed via JASMIN user interfaces (SSH with Linux environment, JASMIN notebook service etc.)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Typical analysis workflow – data accessed and analysed on JASMIN, no download required.</a:t>
            </a:r>
          </a:p>
        </p:txBody>
      </p:sp>
    </p:spTree>
    <p:extLst>
      <p:ext uri="{BB962C8B-B14F-4D97-AF65-F5344CB8AC3E}">
        <p14:creationId xmlns:p14="http://schemas.microsoft.com/office/powerpoint/2010/main" val="973777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RAL Space The Centre for Environmental Data Analysis &amp; JASMIN">
            <a:extLst>
              <a:ext uri="{FF2B5EF4-FFF2-40B4-BE49-F238E27FC236}">
                <a16:creationId xmlns:a16="http://schemas.microsoft.com/office/drawing/2014/main" id="{EE4E7C3D-04CE-50A3-1558-7D836E8A9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601" y="-1"/>
            <a:ext cx="10353399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B4AFC8-7D45-295C-F5D6-73F568DC1D45}"/>
              </a:ext>
            </a:extLst>
          </p:cNvPr>
          <p:cNvSpPr/>
          <p:nvPr/>
        </p:nvSpPr>
        <p:spPr>
          <a:xfrm>
            <a:off x="1838601" y="0"/>
            <a:ext cx="10353399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6700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Archival Format Limitations</a:t>
            </a:r>
            <a:endParaRPr lang="en-GB" dirty="0"/>
          </a:p>
        </p:txBody>
      </p:sp>
      <p:sp>
        <p:nvSpPr>
          <p:cNvPr id="2" name="Google Shape;161;p24">
            <a:extLst>
              <a:ext uri="{FF2B5EF4-FFF2-40B4-BE49-F238E27FC236}">
                <a16:creationId xmlns:a16="http://schemas.microsoft.com/office/drawing/2014/main" id="{C197539E-ACD6-2013-5D19-0F1E2A2C4F83}"/>
              </a:ext>
            </a:extLst>
          </p:cNvPr>
          <p:cNvSpPr/>
          <p:nvPr/>
        </p:nvSpPr>
        <p:spPr>
          <a:xfrm>
            <a:off x="600543" y="1404251"/>
            <a:ext cx="634179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/HDF files optimised for high performance architecture (Parallel R/W, multiple accesses etc.)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is embedded between data chunks.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a typical HDF file, chunk structure is unknown so you have to open the whole file to get the data you need, even if it’s just a small subset.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2455-830A-5FB1-7C4A-1AAA3FBEA788}"/>
              </a:ext>
            </a:extLst>
          </p:cNvPr>
          <p:cNvSpPr txBox="1"/>
          <p:nvPr/>
        </p:nvSpPr>
        <p:spPr>
          <a:xfrm>
            <a:off x="9452351" y="6465586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Credit: STFC/Stephen Kill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F4C02E7-4DB8-4320-F38A-0F2BFD05A0C3}"/>
              </a:ext>
            </a:extLst>
          </p:cNvPr>
          <p:cNvSpPr/>
          <p:nvPr/>
        </p:nvSpPr>
        <p:spPr>
          <a:xfrm>
            <a:off x="7501631" y="1979720"/>
            <a:ext cx="2938509" cy="36309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4A574F-CB7B-282F-1411-F2BC7DE25A1F}"/>
              </a:ext>
            </a:extLst>
          </p:cNvPr>
          <p:cNvSpPr/>
          <p:nvPr/>
        </p:nvSpPr>
        <p:spPr>
          <a:xfrm>
            <a:off x="7501631" y="1707912"/>
            <a:ext cx="2938509" cy="2616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/>
              <a:t>HDF5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111CD3-668A-B32C-7CFB-52390FD90F9E}"/>
              </a:ext>
            </a:extLst>
          </p:cNvPr>
          <p:cNvSpPr/>
          <p:nvPr/>
        </p:nvSpPr>
        <p:spPr>
          <a:xfrm>
            <a:off x="7501631" y="1979720"/>
            <a:ext cx="2938509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AFC68A4-390A-18DE-2824-F6EE8FFD3ACC}"/>
              </a:ext>
            </a:extLst>
          </p:cNvPr>
          <p:cNvSpPr/>
          <p:nvPr/>
        </p:nvSpPr>
        <p:spPr>
          <a:xfrm>
            <a:off x="7501631" y="2665096"/>
            <a:ext cx="2938509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7E0C30-73FC-7FE2-40CD-8A9791056F98}"/>
              </a:ext>
            </a:extLst>
          </p:cNvPr>
          <p:cNvSpPr/>
          <p:nvPr/>
        </p:nvSpPr>
        <p:spPr>
          <a:xfrm>
            <a:off x="7501631" y="4299011"/>
            <a:ext cx="2938509" cy="2616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5FB27-ACCC-BAE8-B848-614E7ADEB952}"/>
              </a:ext>
            </a:extLst>
          </p:cNvPr>
          <p:cNvSpPr/>
          <p:nvPr/>
        </p:nvSpPr>
        <p:spPr>
          <a:xfrm>
            <a:off x="7501629" y="4728871"/>
            <a:ext cx="2938509" cy="1539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Metadata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CBE1CC-7541-091E-6830-5D8F26792ED9}"/>
              </a:ext>
            </a:extLst>
          </p:cNvPr>
          <p:cNvSpPr/>
          <p:nvPr/>
        </p:nvSpPr>
        <p:spPr>
          <a:xfrm>
            <a:off x="7501630" y="2936904"/>
            <a:ext cx="2938509" cy="136210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Binary Encoded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959F60-07FC-DBB9-E4BB-644CA19F22CD}"/>
              </a:ext>
            </a:extLst>
          </p:cNvPr>
          <p:cNvSpPr/>
          <p:nvPr/>
        </p:nvSpPr>
        <p:spPr>
          <a:xfrm>
            <a:off x="7501630" y="2245653"/>
            <a:ext cx="2938509" cy="39788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Binary Encoded 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B1105-6605-843C-2194-CACFCFD51982}"/>
              </a:ext>
            </a:extLst>
          </p:cNvPr>
          <p:cNvSpPr/>
          <p:nvPr/>
        </p:nvSpPr>
        <p:spPr>
          <a:xfrm>
            <a:off x="7501629" y="4573039"/>
            <a:ext cx="2938509" cy="15392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Binary Encoded Data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42F60C-3F87-D9AA-23AF-F05C9EF5F4CE}"/>
              </a:ext>
            </a:extLst>
          </p:cNvPr>
          <p:cNvSpPr/>
          <p:nvPr/>
        </p:nvSpPr>
        <p:spPr>
          <a:xfrm>
            <a:off x="7501629" y="4892989"/>
            <a:ext cx="2938509" cy="71769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Binary Encoded Data</a:t>
            </a:r>
          </a:p>
        </p:txBody>
      </p:sp>
    </p:spTree>
    <p:extLst>
      <p:ext uri="{BB962C8B-B14F-4D97-AF65-F5344CB8AC3E}">
        <p14:creationId xmlns:p14="http://schemas.microsoft.com/office/powerpoint/2010/main" val="2091378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Archival Format Limitations</a:t>
            </a:r>
            <a:endParaRPr lang="en-GB" dirty="0"/>
          </a:p>
        </p:txBody>
      </p:sp>
      <p:sp>
        <p:nvSpPr>
          <p:cNvPr id="2" name="Google Shape;161;p24">
            <a:extLst>
              <a:ext uri="{FF2B5EF4-FFF2-40B4-BE49-F238E27FC236}">
                <a16:creationId xmlns:a16="http://schemas.microsoft.com/office/drawing/2014/main" id="{C197539E-ACD6-2013-5D19-0F1E2A2C4F83}"/>
              </a:ext>
            </a:extLst>
          </p:cNvPr>
          <p:cNvSpPr/>
          <p:nvPr/>
        </p:nvSpPr>
        <p:spPr>
          <a:xfrm>
            <a:off x="5304705" y="1126014"/>
            <a:ext cx="634179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Typical example: Compute time-series average for atmospheric variable over 30+ years (monthly data so 360 files to open)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Using python tools with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libraries, access is required to all 360 files at once, may require significant memory allocation.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Cloud applications would need access to data via JASMIN services – requirement for data usage which may become a barrier.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Some institutions may choose to download data to host system (days or weeks) which we would like to avoid.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Ideally need a different (better) method for cloud access.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2455-830A-5FB1-7C4A-1AAA3FBEA788}"/>
              </a:ext>
            </a:extLst>
          </p:cNvPr>
          <p:cNvSpPr txBox="1"/>
          <p:nvPr/>
        </p:nvSpPr>
        <p:spPr>
          <a:xfrm>
            <a:off x="9452351" y="6465586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Credit: STFC/Stephen Kill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DF6938-C6FE-511F-514E-B6F16E65D880}"/>
              </a:ext>
            </a:extLst>
          </p:cNvPr>
          <p:cNvSpPr/>
          <p:nvPr/>
        </p:nvSpPr>
        <p:spPr>
          <a:xfrm>
            <a:off x="763480" y="1597981"/>
            <a:ext cx="3393431" cy="2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NetCDF</a:t>
            </a:r>
            <a:r>
              <a:rPr lang="en-GB" dirty="0"/>
              <a:t> File ( E.g. 3GB)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F87C16-F28F-C4EB-51C4-A7170483E212}"/>
              </a:ext>
            </a:extLst>
          </p:cNvPr>
          <p:cNvSpPr/>
          <p:nvPr/>
        </p:nvSpPr>
        <p:spPr>
          <a:xfrm>
            <a:off x="763480" y="1963445"/>
            <a:ext cx="3393431" cy="2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F58AB6-B83E-193C-F8F7-E59B53D953B9}"/>
              </a:ext>
            </a:extLst>
          </p:cNvPr>
          <p:cNvSpPr/>
          <p:nvPr/>
        </p:nvSpPr>
        <p:spPr>
          <a:xfrm>
            <a:off x="763480" y="2294403"/>
            <a:ext cx="3393431" cy="2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A50EC93-38C3-9E8D-61C0-B22C91F2EFFF}"/>
              </a:ext>
            </a:extLst>
          </p:cNvPr>
          <p:cNvSpPr txBox="1"/>
          <p:nvPr/>
        </p:nvSpPr>
        <p:spPr>
          <a:xfrm>
            <a:off x="2264675" y="240093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…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D84E8A-1FCA-C7F3-F2AA-2848CE5EE834}"/>
              </a:ext>
            </a:extLst>
          </p:cNvPr>
          <p:cNvSpPr/>
          <p:nvPr/>
        </p:nvSpPr>
        <p:spPr>
          <a:xfrm>
            <a:off x="763479" y="3156023"/>
            <a:ext cx="3393431" cy="2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6E084E6-971F-D35A-4A94-62B6A194AD14}"/>
              </a:ext>
            </a:extLst>
          </p:cNvPr>
          <p:cNvSpPr/>
          <p:nvPr/>
        </p:nvSpPr>
        <p:spPr>
          <a:xfrm>
            <a:off x="763479" y="3521487"/>
            <a:ext cx="3393431" cy="2130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0E9F2BE5-9E75-4160-F9CD-904C61A059C2}"/>
              </a:ext>
            </a:extLst>
          </p:cNvPr>
          <p:cNvSpPr/>
          <p:nvPr/>
        </p:nvSpPr>
        <p:spPr>
          <a:xfrm>
            <a:off x="4295769" y="1504193"/>
            <a:ext cx="232864" cy="2372048"/>
          </a:xfrm>
          <a:prstGeom prst="rightBrace">
            <a:avLst>
              <a:gd name="adj1" fmla="val 45543"/>
              <a:gd name="adj2" fmla="val 5050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5ADE92-00CA-38B4-8BF7-9BB08A677A05}"/>
              </a:ext>
            </a:extLst>
          </p:cNvPr>
          <p:cNvSpPr txBox="1"/>
          <p:nvPr/>
        </p:nvSpPr>
        <p:spPr>
          <a:xfrm>
            <a:off x="4498074" y="2353578"/>
            <a:ext cx="8066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30+ </a:t>
            </a:r>
            <a:r>
              <a:rPr lang="en-US" dirty="0" err="1"/>
              <a:t>Yrs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81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61;p24">
            <a:extLst>
              <a:ext uri="{FF2B5EF4-FFF2-40B4-BE49-F238E27FC236}">
                <a16:creationId xmlns:a16="http://schemas.microsoft.com/office/drawing/2014/main" id="{C197539E-ACD6-2013-5D19-0F1E2A2C4F83}"/>
              </a:ext>
            </a:extLst>
          </p:cNvPr>
          <p:cNvSpPr/>
          <p:nvPr/>
        </p:nvSpPr>
        <p:spPr>
          <a:xfrm>
            <a:off x="445185" y="637250"/>
            <a:ext cx="548986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Break up datasets into smaller chunks of pure data with no embedded metadata.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Metadata stored in an index file (not repeated in multiple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files).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 Zarr store represents the entire dataset – data rechunked during conversion.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Issues with Zarr for Archival data: Zarr storage is 10-20% extra on top of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storage space. Conversion is computationally intensive.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AC2455-830A-5FB1-7C4A-1AAA3FBEA788}"/>
              </a:ext>
            </a:extLst>
          </p:cNvPr>
          <p:cNvSpPr txBox="1"/>
          <p:nvPr/>
        </p:nvSpPr>
        <p:spPr>
          <a:xfrm>
            <a:off x="9452351" y="6465586"/>
            <a:ext cx="18020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Credit: STFC/Stephen Kill</a:t>
            </a:r>
          </a:p>
        </p:txBody>
      </p:sp>
      <p:sp>
        <p:nvSpPr>
          <p:cNvPr id="7" name="Google Shape;162;p24">
            <a:extLst>
              <a:ext uri="{FF2B5EF4-FFF2-40B4-BE49-F238E27FC236}">
                <a16:creationId xmlns:a16="http://schemas.microsoft.com/office/drawing/2014/main" id="{1A535B93-E1DD-E0D2-CC05-45ED8B831B21}"/>
              </a:ext>
            </a:extLst>
          </p:cNvPr>
          <p:cNvSpPr txBox="1"/>
          <p:nvPr/>
        </p:nvSpPr>
        <p:spPr>
          <a:xfrm>
            <a:off x="326770" y="259486"/>
            <a:ext cx="588205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2E2D62"/>
                </a:solidFill>
              </a:rPr>
              <a:t>Cloud Optimised Formats (Zarr Example)</a:t>
            </a:r>
            <a:endParaRPr lang="en-GB" sz="800" dirty="0"/>
          </a:p>
        </p:txBody>
      </p:sp>
      <p:sp>
        <p:nvSpPr>
          <p:cNvPr id="3" name="Google Shape;162;p24">
            <a:extLst>
              <a:ext uri="{FF2B5EF4-FFF2-40B4-BE49-F238E27FC236}">
                <a16:creationId xmlns:a16="http://schemas.microsoft.com/office/drawing/2014/main" id="{A0F210BD-4171-5FC3-6F92-2AD96BD8C6E4}"/>
              </a:ext>
            </a:extLst>
          </p:cNvPr>
          <p:cNvSpPr txBox="1"/>
          <p:nvPr/>
        </p:nvSpPr>
        <p:spPr>
          <a:xfrm>
            <a:off x="6404913" y="281927"/>
            <a:ext cx="440114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dirty="0">
                <a:solidFill>
                  <a:srgbClr val="2E2D62"/>
                </a:solidFill>
              </a:rPr>
              <a:t>Kerchunk Data Representation</a:t>
            </a:r>
            <a:endParaRPr lang="en-GB" sz="8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FDF097-3FE1-C732-B490-A21E17E4C885}"/>
              </a:ext>
            </a:extLst>
          </p:cNvPr>
          <p:cNvCxnSpPr/>
          <p:nvPr/>
        </p:nvCxnSpPr>
        <p:spPr>
          <a:xfrm>
            <a:off x="5935725" y="496760"/>
            <a:ext cx="0" cy="3146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Google Shape;161;p24">
            <a:extLst>
              <a:ext uri="{FF2B5EF4-FFF2-40B4-BE49-F238E27FC236}">
                <a16:creationId xmlns:a16="http://schemas.microsoft.com/office/drawing/2014/main" id="{37A43D83-5BFD-6C81-5A01-FC8C58B7C714}"/>
              </a:ext>
            </a:extLst>
          </p:cNvPr>
          <p:cNvSpPr/>
          <p:nvPr/>
        </p:nvSpPr>
        <p:spPr>
          <a:xfrm>
            <a:off x="6327235" y="666647"/>
            <a:ext cx="5190678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Kerchunk files store references to each existing chunk in </a:t>
            </a: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files (rechunking not included)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remains unchanged, only read once when building kerchunk files to determine chunk sizes etc.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Kerchunk allows extraction of only required data, without having to convert existing data to different forms. 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Recreating/editing reference file much less intensive.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2D4E5390-406B-AC54-E1F6-09434B8998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051"/>
          <a:stretch/>
        </p:blipFill>
        <p:spPr>
          <a:xfrm>
            <a:off x="2322620" y="3642859"/>
            <a:ext cx="2405494" cy="2933214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018928D0-DFC0-7DBD-8AF6-738A38727A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49" r="39496"/>
          <a:stretch/>
        </p:blipFill>
        <p:spPr>
          <a:xfrm>
            <a:off x="4728114" y="3642859"/>
            <a:ext cx="2297154" cy="2933214"/>
          </a:xfrm>
          <a:prstGeom prst="rect">
            <a:avLst/>
          </a:prstGeom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2626DC54-4D66-640C-041B-250CE726A9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98"/>
          <a:stretch/>
        </p:blipFill>
        <p:spPr>
          <a:xfrm>
            <a:off x="7133608" y="3642859"/>
            <a:ext cx="2961412" cy="293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11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6363478" y="1359863"/>
            <a:ext cx="57629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Default Kerchunk file format is JSON, metadata and chunk references all stored in the same file.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Mirrors Zarr file structure (hence ‘</a:t>
            </a:r>
            <a:r>
              <a:rPr lang="en-GB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.z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’ attributes) but stores data location (byte-ranges) rather than actual data.</a:t>
            </a: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sym typeface="Arial"/>
            </a:endParaRP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Provides a mapper for getting chunk data from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sym typeface="Arial"/>
              </a:rPr>
              <a:t> files without the need for download/access of whole files</a:t>
            </a:r>
            <a:r>
              <a:rPr lang="en-GB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</a:p>
        </p:txBody>
      </p:sp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What does a Kerchunk file look like?</a:t>
            </a:r>
            <a:endParaRPr lang="en-GB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9647E6-8556-9BC8-BEDD-0473C060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493" y="1649366"/>
            <a:ext cx="5631137" cy="2690247"/>
          </a:xfrm>
          <a:prstGeom prst="rect">
            <a:avLst/>
          </a:prstGeom>
        </p:spPr>
      </p:pic>
      <p:sp>
        <p:nvSpPr>
          <p:cNvPr id="4" name="Google Shape;161;p24">
            <a:extLst>
              <a:ext uri="{FF2B5EF4-FFF2-40B4-BE49-F238E27FC236}">
                <a16:creationId xmlns:a16="http://schemas.microsoft.com/office/drawing/2014/main" id="{E1676069-B1AB-10F4-2E73-DAE0061B0EAD}"/>
              </a:ext>
            </a:extLst>
          </p:cNvPr>
          <p:cNvSpPr/>
          <p:nvPr/>
        </p:nvSpPr>
        <p:spPr>
          <a:xfrm>
            <a:off x="6873450" y="4632702"/>
            <a:ext cx="57629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Original file (</a:t>
            </a:r>
            <a:r>
              <a:rPr lang="en-GB" sz="1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or other)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Size (bytes)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Courier New" panose="02070309020205020404" pitchFamily="49" charset="0"/>
              <a:buChar char="o"/>
            </a:pPr>
            <a:r>
              <a:rPr lang="en-GB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Offset/start within file (bytes)</a:t>
            </a:r>
          </a:p>
          <a:p>
            <a:pPr marR="0" lvl="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</a:pPr>
            <a:endParaRPr lang="en-GB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Google Shape;161;p24">
            <a:extLst>
              <a:ext uri="{FF2B5EF4-FFF2-40B4-BE49-F238E27FC236}">
                <a16:creationId xmlns:a16="http://schemas.microsoft.com/office/drawing/2014/main" id="{86827B13-BD96-EF73-18F2-5AD9AFD0EC9F}"/>
              </a:ext>
            </a:extLst>
          </p:cNvPr>
          <p:cNvSpPr/>
          <p:nvPr/>
        </p:nvSpPr>
        <p:spPr>
          <a:xfrm>
            <a:off x="482695" y="4247982"/>
            <a:ext cx="5762935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Note: Lat/Lon not required, Kerchunk is dimension-agnostic but requires a stacking dimension (usually time)</a:t>
            </a:r>
          </a:p>
        </p:txBody>
      </p:sp>
    </p:spTree>
    <p:extLst>
      <p:ext uri="{BB962C8B-B14F-4D97-AF65-F5344CB8AC3E}">
        <p14:creationId xmlns:p14="http://schemas.microsoft.com/office/powerpoint/2010/main" val="20820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A6922F-7FC7-0162-36E4-2B951E7AC3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941" y="1664286"/>
            <a:ext cx="6350757" cy="2330666"/>
          </a:xfrm>
          <a:prstGeom prst="rect">
            <a:avLst/>
          </a:prstGeom>
        </p:spPr>
      </p:pic>
      <p:sp>
        <p:nvSpPr>
          <p:cNvPr id="9" name="Google Shape;161;p24">
            <a:extLst>
              <a:ext uri="{FF2B5EF4-FFF2-40B4-BE49-F238E27FC236}">
                <a16:creationId xmlns:a16="http://schemas.microsoft.com/office/drawing/2014/main" id="{5B17AAE6-F09D-CB8E-C5A9-A998678868DA}"/>
              </a:ext>
            </a:extLst>
          </p:cNvPr>
          <p:cNvSpPr/>
          <p:nvPr/>
        </p:nvSpPr>
        <p:spPr>
          <a:xfrm>
            <a:off x="6891852" y="1570793"/>
            <a:ext cx="4782284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Kerchunk uses python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fsspec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‘virtual filesystem’ library.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Open kerchunk reference file as a mapper, then open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xarray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‘virtual dataset’ with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open_zarr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method using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fsspec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mapper to kerchunk data.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Extra parameters required for authentication with some kerchunk/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data.</a:t>
            </a:r>
          </a:p>
        </p:txBody>
      </p:sp>
      <p:sp>
        <p:nvSpPr>
          <p:cNvPr id="3" name="Google Shape;162;p24">
            <a:extLst>
              <a:ext uri="{FF2B5EF4-FFF2-40B4-BE49-F238E27FC236}">
                <a16:creationId xmlns:a16="http://schemas.microsoft.com/office/drawing/2014/main" id="{83E47EE2-66BF-91FB-66AE-2ACE9EE69098}"/>
              </a:ext>
            </a:extLst>
          </p:cNvPr>
          <p:cNvSpPr txBox="1"/>
          <p:nvPr/>
        </p:nvSpPr>
        <p:spPr>
          <a:xfrm>
            <a:off x="555740" y="4975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How to use a Kerchunk File (Python)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8748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535440" y="1342107"/>
            <a:ext cx="556056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Kerchunk files used to serve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data, becomes more performant with greater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chunking and spatial selections from user.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Lazy Loading 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NetCDF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data built into Kerchunk workflow (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xarray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dask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Potential for Lazy Loading Kerchunk data (references) for large datasets with many chunks.</a:t>
            </a:r>
          </a:p>
          <a:p>
            <a:pPr marL="342900" marR="0" lvl="0" indent="-342900" algn="l" rtl="0">
              <a:spcBef>
                <a:spcPts val="1000"/>
              </a:spcBef>
              <a:spcAft>
                <a:spcPts val="0"/>
              </a:spcAft>
              <a:buClr>
                <a:srgbClr val="626262"/>
              </a:buClr>
              <a:buSzPts val="2400"/>
              <a:buFont typeface="Arial" panose="020B0604020202020204" pitchFamily="34" charset="0"/>
              <a:buChar char="•"/>
            </a:pPr>
            <a:r>
              <a:rPr lang="en-GB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Catalog</a:t>
            </a: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provides easy access to kerchunk files using a simple search tool (abstracts configuration for kerchunk access).</a:t>
            </a:r>
          </a:p>
        </p:txBody>
      </p:sp>
      <p:sp>
        <p:nvSpPr>
          <p:cNvPr id="162" name="Google Shape;162;p24"/>
          <p:cNvSpPr txBox="1"/>
          <p:nvPr/>
        </p:nvSpPr>
        <p:spPr>
          <a:xfrm>
            <a:off x="403340" y="345182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b="1" dirty="0">
                <a:solidFill>
                  <a:srgbClr val="2E2D62"/>
                </a:solidFill>
              </a:rPr>
              <a:t>Kerchunk Aggregation Layer – The Big Picture</a:t>
            </a:r>
            <a:endParaRPr lang="en-GB" sz="11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914C77-26E2-6671-C679-3C7136DEE751}"/>
              </a:ext>
            </a:extLst>
          </p:cNvPr>
          <p:cNvSpPr/>
          <p:nvPr/>
        </p:nvSpPr>
        <p:spPr>
          <a:xfrm>
            <a:off x="6694346" y="4488307"/>
            <a:ext cx="4897110" cy="504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NetCDF</a:t>
            </a:r>
            <a:r>
              <a:rPr lang="en-GB" dirty="0">
                <a:solidFill>
                  <a:sysClr val="windowText" lastClr="000000"/>
                </a:solidFill>
              </a:rPr>
              <a:t> Dataset (Many GB or TB)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AC878B-D233-C7DF-AB46-0D77FCE4B113}"/>
              </a:ext>
            </a:extLst>
          </p:cNvPr>
          <p:cNvSpPr/>
          <p:nvPr/>
        </p:nvSpPr>
        <p:spPr>
          <a:xfrm>
            <a:off x="6694346" y="3664164"/>
            <a:ext cx="4897110" cy="504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Kerchunk Reference Layer (Many Kerchunk Files)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53EC65-10F6-234A-CB97-CDCD512A628A}"/>
              </a:ext>
            </a:extLst>
          </p:cNvPr>
          <p:cNvSpPr/>
          <p:nvPr/>
        </p:nvSpPr>
        <p:spPr>
          <a:xfrm>
            <a:off x="6694346" y="2848158"/>
            <a:ext cx="4897110" cy="504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err="1">
                <a:solidFill>
                  <a:sysClr val="windowText" lastClr="000000"/>
                </a:solidFill>
              </a:rPr>
              <a:t>Catalog</a:t>
            </a:r>
            <a:r>
              <a:rPr lang="en-GB" dirty="0">
                <a:solidFill>
                  <a:sysClr val="windowText" lastClr="000000"/>
                </a:solidFill>
              </a:rPr>
              <a:t> Layer (Intake/STAC)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66318A-436A-7B89-E937-ABD6C38CC7F0}"/>
              </a:ext>
            </a:extLst>
          </p:cNvPr>
          <p:cNvCxnSpPr>
            <a:stCxn id="6" idx="0"/>
            <a:endCxn id="7" idx="2"/>
          </p:cNvCxnSpPr>
          <p:nvPr/>
        </p:nvCxnSpPr>
        <p:spPr>
          <a:xfrm flipV="1">
            <a:off x="9142901" y="4168541"/>
            <a:ext cx="0" cy="31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DEFFE6-1555-DA11-8D1C-92526487360D}"/>
              </a:ext>
            </a:extLst>
          </p:cNvPr>
          <p:cNvCxnSpPr>
            <a:stCxn id="7" idx="0"/>
            <a:endCxn id="8" idx="2"/>
          </p:cNvCxnSpPr>
          <p:nvPr/>
        </p:nvCxnSpPr>
        <p:spPr>
          <a:xfrm flipV="1">
            <a:off x="9142901" y="3352535"/>
            <a:ext cx="0" cy="31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23A69D0-C57F-F696-0A49-967227C59E39}"/>
              </a:ext>
            </a:extLst>
          </p:cNvPr>
          <p:cNvSpPr/>
          <p:nvPr/>
        </p:nvSpPr>
        <p:spPr>
          <a:xfrm>
            <a:off x="6694346" y="2006666"/>
            <a:ext cx="4897110" cy="5043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ysClr val="windowText" lastClr="000000"/>
                </a:solidFill>
              </a:rPr>
              <a:t>Application Layer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1E0326-1D4C-FDB2-CE26-B9B31CED1186}"/>
              </a:ext>
            </a:extLst>
          </p:cNvPr>
          <p:cNvCxnSpPr/>
          <p:nvPr/>
        </p:nvCxnSpPr>
        <p:spPr>
          <a:xfrm flipV="1">
            <a:off x="9142901" y="2511043"/>
            <a:ext cx="0" cy="319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901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">
            <a:extLst>
              <a:ext uri="{FF2B5EF4-FFF2-40B4-BE49-F238E27FC236}">
                <a16:creationId xmlns:a16="http://schemas.microsoft.com/office/drawing/2014/main" id="{C65BD14A-F0C3-F869-A933-570D92EDB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0268" y="1870063"/>
            <a:ext cx="4411460" cy="3117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62;p24">
            <a:extLst>
              <a:ext uri="{FF2B5EF4-FFF2-40B4-BE49-F238E27FC236}">
                <a16:creationId xmlns:a16="http://schemas.microsoft.com/office/drawing/2014/main" id="{8DCA9E92-952B-F270-E901-20BCC0451AFF}"/>
              </a:ext>
            </a:extLst>
          </p:cNvPr>
          <p:cNvSpPr txBox="1"/>
          <p:nvPr/>
        </p:nvSpPr>
        <p:spPr>
          <a:xfrm>
            <a:off x="253708" y="237671"/>
            <a:ext cx="11684581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b="1" dirty="0">
                <a:solidFill>
                  <a:srgbClr val="2E2D62"/>
                </a:solidFill>
              </a:rPr>
              <a:t>Questions?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9536188"/>
      </p:ext>
    </p:extLst>
  </p:cSld>
  <p:clrMapOvr>
    <a:masterClrMapping/>
  </p:clrMapOvr>
</p:sld>
</file>

<file path=ppt/theme/theme1.xml><?xml version="1.0" encoding="utf-8"?>
<a:theme xmlns:a="http://schemas.openxmlformats.org/drawingml/2006/main" name="Font and logo master">
  <a:themeElements>
    <a:clrScheme name="UKRI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788"/>
      </a:accent1>
      <a:accent2>
        <a:srgbClr val="00BED5"/>
      </a:accent2>
      <a:accent3>
        <a:srgbClr val="1E5DF8"/>
      </a:accent3>
      <a:accent4>
        <a:srgbClr val="2E2C51"/>
      </a:accent4>
      <a:accent5>
        <a:srgbClr val="34D5AE"/>
      </a:accent5>
      <a:accent6>
        <a:srgbClr val="67C04D"/>
      </a:accent6>
      <a:hlink>
        <a:srgbClr val="676767"/>
      </a:hlink>
      <a:folHlink>
        <a:srgbClr val="BE2BB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688</Words>
  <Application>Microsoft Macintosh PowerPoint</Application>
  <PresentationFormat>Widescreen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Courier New</vt:lpstr>
      <vt:lpstr>Noto Sans Symbols</vt:lpstr>
      <vt:lpstr>Font and logo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Westwood, Daniel (STFC,RAL,RALSP)</dc:creator>
  <cp:lastModifiedBy>Westwood, Daniel (STFC,RAL,RALSP)</cp:lastModifiedBy>
  <cp:revision>26</cp:revision>
  <dcterms:modified xsi:type="dcterms:W3CDTF">2023-10-12T08:22:25Z</dcterms:modified>
</cp:coreProperties>
</file>