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4e362c8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4e362c8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84e362c8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84e362c8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84e362c8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84e362c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4e362c8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4e362c8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84e362c8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84e362c8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84e362c8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84e362c8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84e362c8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84e362c8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84e362c8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84e362c8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84e362c8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84e362c8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84e362c8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84e362c8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8650" y="126873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15349" y="4842573"/>
            <a:ext cx="4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485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ey Shield" showMasterSp="0">
  <p:cSld name="Title Slide Grey Shield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3911403" y="-1575586"/>
            <a:ext cx="6098220" cy="7891813"/>
            <a:chOff x="3946487" y="-2045539"/>
            <a:chExt cx="8193228" cy="10603000"/>
          </a:xfrm>
        </p:grpSpPr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3946487" y="-2045539"/>
              <a:ext cx="8193228" cy="1060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4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5173001" y="758028"/>
              <a:ext cx="5641846" cy="49366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4"/>
          <p:cNvSpPr txBox="1"/>
          <p:nvPr>
            <p:ph type="title"/>
          </p:nvPr>
        </p:nvSpPr>
        <p:spPr>
          <a:xfrm>
            <a:off x="628649" y="273844"/>
            <a:ext cx="4005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2705816"/>
            <a:ext cx="40047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2"/>
                </a:solidFill>
              </a:defRPr>
            </a:lvl1pPr>
            <a:lvl2pPr lvl="1">
              <a:buNone/>
              <a:defRPr sz="1300">
                <a:solidFill>
                  <a:schemeClr val="dk2"/>
                </a:solidFill>
              </a:defRPr>
            </a:lvl2pPr>
            <a:lvl3pPr lvl="2">
              <a:buNone/>
              <a:defRPr sz="1300">
                <a:solidFill>
                  <a:schemeClr val="dk2"/>
                </a:solidFill>
              </a:defRPr>
            </a:lvl3pPr>
            <a:lvl4pPr lvl="3">
              <a:buNone/>
              <a:defRPr sz="1300">
                <a:solidFill>
                  <a:schemeClr val="dk2"/>
                </a:solidFill>
              </a:defRPr>
            </a:lvl4pPr>
            <a:lvl5pPr lvl="4">
              <a:buNone/>
              <a:defRPr sz="1300">
                <a:solidFill>
                  <a:schemeClr val="dk2"/>
                </a:solidFill>
              </a:defRPr>
            </a:lvl5pPr>
            <a:lvl6pPr lvl="5">
              <a:buNone/>
              <a:defRPr sz="1300">
                <a:solidFill>
                  <a:schemeClr val="dk2"/>
                </a:solidFill>
              </a:defRPr>
            </a:lvl6pPr>
            <a:lvl7pPr lvl="6">
              <a:buNone/>
              <a:defRPr sz="1300">
                <a:solidFill>
                  <a:schemeClr val="dk2"/>
                </a:solidFill>
              </a:defRPr>
            </a:lvl7pPr>
            <a:lvl8pPr lvl="7">
              <a:buNone/>
              <a:defRPr sz="1300">
                <a:solidFill>
                  <a:schemeClr val="dk2"/>
                </a:solidFill>
              </a:defRPr>
            </a:lvl8pPr>
            <a:lvl9pPr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si-clinic.github.io/the-clinic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191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20">
                <a:solidFill>
                  <a:srgbClr val="800000"/>
                </a:solidFill>
                <a:highlight>
                  <a:srgbClr val="FEFEFE"/>
                </a:highlight>
              </a:rPr>
              <a:t>Intro to Data Science Clinic</a:t>
            </a:r>
            <a:endParaRPr b="1" sz="4020">
              <a:solidFill>
                <a:srgbClr val="800000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7031050" y="4548188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/>
        </p:nvSpPr>
        <p:spPr>
          <a:xfrm>
            <a:off x="190600" y="822900"/>
            <a:ext cx="8540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Student matching to projects is occurring </a:t>
            </a:r>
            <a:r>
              <a:rPr i="1" lang="en" sz="1500">
                <a:latin typeface="Helvetica Neue"/>
                <a:ea typeface="Helvetica Neue"/>
                <a:cs typeface="Helvetica Neue"/>
                <a:sym typeface="Helvetica Neue"/>
              </a:rPr>
              <a:t>right now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TA assignments are also occurring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Mentor matching has also started, but is not yet complete.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The hope is to start sending out information either tomorrow or early next week.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OK… but am I mentor?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6968350" y="4504763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Science Clinic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251275" y="813400"/>
            <a:ext cx="8530200" cy="4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What is it?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Work on solving a real-world data science project in a small team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This is as close to “real world” as you can get within the University and still get class credit.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Projects and problems are brought in to the clinic: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Industry Partners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Research Groups across the University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National Labs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Projects are scoped, defined and screened by faculty and then presented to students to work on.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Clinic Admin: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Nick Ross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Tim Hannifan (on leave until the first week of class)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7031050" y="4548188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What: Data Science Clinic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241225" y="1042475"/>
            <a:ext cx="8282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Basic Logistics: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Quarter (or two) long project done in small teams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Course is graded and taken for credit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Students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apply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and get matched to projects before the quarter begins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Groups use modern data technology tools (Docker, git, jupyter notebooks, python, etc.)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Each project includes: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2-5 Students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1 TA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1 (Internal) Mentor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(External) Mentor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7031050" y="4548188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Partners</a:t>
            </a:r>
            <a:endParaRPr/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255050" y="862025"/>
            <a:ext cx="41070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Partners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Morningstar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Invenergy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Initiatives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UChicago Internet Equity Initiative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University of Northern Iowa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Center for Living Systems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UChicago Library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National Labs</a:t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Argonne National Laboratory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Fermi National Accelerator Laboratory (x2)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416550" y="862025"/>
            <a:ext cx="4442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Impact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Chicago Metropolitan Agency for Planning (CMAP)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Rural Advancement Foundation (RAFI) (x2)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Food System 6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Building Decarbonization Coalition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International Rescue Committee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Inclusive Development International (x2)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of Clinic</a:t>
            </a:r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190600" y="822900"/>
            <a:ext cx="85407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Week 1: Domain and Technical Bootcamp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Set up meeting times based on team schedule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Meet with your team 2 hours per week in clinic space with the TA (two different days)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Meet with your mentor 1X per week for 1 hour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Weeks 2-8: Iterative Project Development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Weekly meetings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(3x, in-person)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with staff and TAs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AGILE/Scrum standups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Expected to work 10-15 hours per week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Weekly progress report and code review   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Weeks 9-10: Documentation, Production Planning, and Video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Document all progress and approaches for future teams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Transition codebase to be ready for production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Final video presenting your work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5926950" y="2314875"/>
            <a:ext cx="2997900" cy="1728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What we tell students: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MEETINGS ARE EXPECTED TO BE IN PERSON.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32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7031050" y="4548188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Expectations</a:t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190600" y="822900"/>
            <a:ext cx="85407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Meet with the students once per week for an hour (strong preference for in person – you will be provided rooms)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Grading (all submitted via Canvas):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Weekly 0-5 score for each student on their reports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Grading of (draft):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■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Final videos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■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Final one pager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Project leadership and guidance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Liaison with external mentors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Project Guardrail: bring up any issues with Tim and I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Communication: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Be responsive on slack to students and their questions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33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7031050" y="4548188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190600" y="822900"/>
            <a:ext cx="85407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Most of the projects are NOT state of the art in any way.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Generally NOT high-level research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Most of the issues that the project will encounter are very general: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Usually fairly simple ML or visualization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Discussion frequently is around (relatively) basic topics.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There is a TA who will work on the project a bit and contribute, as well as act as a hall monitor for work sessions.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They should be debugging software issues, etc.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Every project will have a set of “priming the pump” activities for the first week.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We provide an on-ramp until you meet with the external mentors.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project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6968350" y="4504763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190600" y="822900"/>
            <a:ext cx="8540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The most important time you have with the students is the weekly meeting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You get one hour a week to work with them and most of the time should be spent on organization, NOT on problem solving (sadly).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Students are required, each week, to present what they have worked on and what they are planning to do the next week.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This is where most of your time should be spent.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meeting</a:t>
            </a:r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 rotWithShape="1">
          <a:blip r:embed="rId3">
            <a:alphaModFix/>
          </a:blip>
          <a:srcRect b="31193" l="0" r="0" t="19722"/>
          <a:stretch/>
        </p:blipFill>
        <p:spPr>
          <a:xfrm>
            <a:off x="6968350" y="4504763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/>
        </p:nvSpPr>
        <p:spPr>
          <a:xfrm>
            <a:off x="190600" y="822900"/>
            <a:ext cx="8540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We have compiled a TON of resources on what to expect and how the clinic operates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https://dsi-clinic.github.io/the-clinic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Rubrics for all assignments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Agenda for how to run a meeting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FAQs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Schedules, Important Dates, etc.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pic>
        <p:nvPicPr>
          <p:cNvPr id="187" name="Google Shape;187;p36"/>
          <p:cNvPicPr preferRelativeResize="0"/>
          <p:nvPr/>
        </p:nvPicPr>
        <p:blipFill rotWithShape="1">
          <a:blip r:embed="rId4">
            <a:alphaModFix/>
          </a:blip>
          <a:srcRect b="31193" l="0" r="0" t="19722"/>
          <a:stretch/>
        </p:blipFill>
        <p:spPr>
          <a:xfrm>
            <a:off x="6968350" y="4504763"/>
            <a:ext cx="2112950" cy="59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800000"/>
      </a:dk1>
      <a:lt1>
        <a:srgbClr val="FFFFFF"/>
      </a:lt1>
      <a:dk2>
        <a:srgbClr val="767676"/>
      </a:dk2>
      <a:lt2>
        <a:srgbClr val="D6D6CE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