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1" r:id="rId10"/>
    <p:sldId id="280" r:id="rId11"/>
    <p:sldId id="262" r:id="rId12"/>
    <p:sldId id="289" r:id="rId13"/>
    <p:sldId id="277" r:id="rId14"/>
    <p:sldId id="272" r:id="rId15"/>
    <p:sldId id="274" r:id="rId16"/>
    <p:sldId id="264" r:id="rId17"/>
    <p:sldId id="284" r:id="rId18"/>
    <p:sldId id="285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76" autoAdjust="0"/>
  </p:normalViewPr>
  <p:slideViewPr>
    <p:cSldViewPr showGuides="1">
      <p:cViewPr>
        <p:scale>
          <a:sx n="80" d="100"/>
          <a:sy n="80" d="100"/>
        </p:scale>
        <p:origin x="-978" y="660"/>
      </p:cViewPr>
      <p:guideLst>
        <p:guide orient="horz" pos="3929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smtClean="0"/>
            <a:t>Ziel: </a:t>
          </a:r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99AC8C85-3038-433F-9FF4-E7FBC269B650}" type="presOf" srcId="{EB4AF810-5F27-4424-953F-6E745857D154}" destId="{BCA768C0-63D7-47D8-A8BE-C28A109E6D5F}" srcOrd="1" destOrd="0" presId="urn:microsoft.com/office/officeart/2005/8/layout/matrix1"/>
    <dgm:cxn modelId="{658114F4-81BF-4EDD-8380-5F7247E13437}" type="presOf" srcId="{A9390F88-A7A7-4C4D-89FF-1A78BBC8603B}" destId="{A5B61E79-E8F7-4B7A-B905-512B68224131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40777F0C-AFD2-4CCE-8AEA-864EECC35E15}" type="presOf" srcId="{EB4AF810-5F27-4424-953F-6E745857D154}" destId="{D2FE0942-737C-40CE-B352-72439F8F9C68}" srcOrd="0" destOrd="0" presId="urn:microsoft.com/office/officeart/2005/8/layout/matrix1"/>
    <dgm:cxn modelId="{23D60C62-1061-4D8C-A1D3-653B6F882282}" type="presOf" srcId="{1CDE512A-6BED-45E4-A160-0C3D6737D9F3}" destId="{9A1B30D4-02A5-4672-9C99-D97316359BFB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8D7CEFE0-90DB-4DCD-95CB-3BE1994B98A0}" type="presOf" srcId="{A6377181-3A36-4C51-A15D-4B7E94D00FA0}" destId="{96227F7B-7EDE-413C-8E0D-D3C68CB157D4}" srcOrd="0" destOrd="0" presId="urn:microsoft.com/office/officeart/2005/8/layout/matrix1"/>
    <dgm:cxn modelId="{62EF817D-6AAE-4D48-A2D7-A18B025313B2}" type="presOf" srcId="{1237DFD6-0265-4E66-87D0-86B251C30F0D}" destId="{444C665F-3054-43A4-943C-EE857BB99496}" srcOrd="1" destOrd="0" presId="urn:microsoft.com/office/officeart/2005/8/layout/matrix1"/>
    <dgm:cxn modelId="{45D4AB65-1C40-4572-AD23-59C006F8BBBE}" type="presOf" srcId="{1CDE512A-6BED-45E4-A160-0C3D6737D9F3}" destId="{80A4CC39-7938-4EBF-BDB4-2D9237597EDA}" srcOrd="0" destOrd="0" presId="urn:microsoft.com/office/officeart/2005/8/layout/matrix1"/>
    <dgm:cxn modelId="{156A6987-62C9-4821-9DCD-8227ECD93749}" type="presOf" srcId="{1237DFD6-0265-4E66-87D0-86B251C30F0D}" destId="{7C3AC0F8-C2A8-4D6A-B303-DFE85396908E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90BBF9A3-CC41-4939-A892-B7E889B2D478}" type="presOf" srcId="{30587BAF-AF05-4828-A149-C6184679BAE9}" destId="{D7398AA2-DA78-44BD-9312-E54896AB840C}" srcOrd="1" destOrd="0" presId="urn:microsoft.com/office/officeart/2005/8/layout/matrix1"/>
    <dgm:cxn modelId="{0ED3363E-5D62-4312-A318-53C0BA116D01}" type="presOf" srcId="{30587BAF-AF05-4828-A149-C6184679BAE9}" destId="{09449C3A-45BE-414E-816E-DC2893A628A2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33EF4A35-0E69-4B32-9EBF-8E2DB3A4293B}" type="presParOf" srcId="{A5B61E79-E8F7-4B7A-B905-512B68224131}" destId="{CC4BDF31-B3C6-435B-A78E-ECD04F5785E6}" srcOrd="0" destOrd="0" presId="urn:microsoft.com/office/officeart/2005/8/layout/matrix1"/>
    <dgm:cxn modelId="{6C32DB93-BDC0-4087-B4FD-2F854223110E}" type="presParOf" srcId="{CC4BDF31-B3C6-435B-A78E-ECD04F5785E6}" destId="{80A4CC39-7938-4EBF-BDB4-2D9237597EDA}" srcOrd="0" destOrd="0" presId="urn:microsoft.com/office/officeart/2005/8/layout/matrix1"/>
    <dgm:cxn modelId="{CF6961DE-EAEB-4F9D-BDF0-8F1AA1D2B6AD}" type="presParOf" srcId="{CC4BDF31-B3C6-435B-A78E-ECD04F5785E6}" destId="{9A1B30D4-02A5-4672-9C99-D97316359BFB}" srcOrd="1" destOrd="0" presId="urn:microsoft.com/office/officeart/2005/8/layout/matrix1"/>
    <dgm:cxn modelId="{72565752-88B6-4182-8A7A-3AAE89331F46}" type="presParOf" srcId="{CC4BDF31-B3C6-435B-A78E-ECD04F5785E6}" destId="{7C3AC0F8-C2A8-4D6A-B303-DFE85396908E}" srcOrd="2" destOrd="0" presId="urn:microsoft.com/office/officeart/2005/8/layout/matrix1"/>
    <dgm:cxn modelId="{F7031F99-5602-4133-94B6-672944D81A3B}" type="presParOf" srcId="{CC4BDF31-B3C6-435B-A78E-ECD04F5785E6}" destId="{444C665F-3054-43A4-943C-EE857BB99496}" srcOrd="3" destOrd="0" presId="urn:microsoft.com/office/officeart/2005/8/layout/matrix1"/>
    <dgm:cxn modelId="{5FD3A621-1E9A-4667-B3F8-C3C2BB7CD999}" type="presParOf" srcId="{CC4BDF31-B3C6-435B-A78E-ECD04F5785E6}" destId="{D2FE0942-737C-40CE-B352-72439F8F9C68}" srcOrd="4" destOrd="0" presId="urn:microsoft.com/office/officeart/2005/8/layout/matrix1"/>
    <dgm:cxn modelId="{3FC566E6-FC27-4856-BF44-03A47F6AEEA3}" type="presParOf" srcId="{CC4BDF31-B3C6-435B-A78E-ECD04F5785E6}" destId="{BCA768C0-63D7-47D8-A8BE-C28A109E6D5F}" srcOrd="5" destOrd="0" presId="urn:microsoft.com/office/officeart/2005/8/layout/matrix1"/>
    <dgm:cxn modelId="{3EFCC325-0114-49A8-8DBB-A38C768F5FD8}" type="presParOf" srcId="{CC4BDF31-B3C6-435B-A78E-ECD04F5785E6}" destId="{09449C3A-45BE-414E-816E-DC2893A628A2}" srcOrd="6" destOrd="0" presId="urn:microsoft.com/office/officeart/2005/8/layout/matrix1"/>
    <dgm:cxn modelId="{2ED40BD4-2195-4D46-AE06-523F38117045}" type="presParOf" srcId="{CC4BDF31-B3C6-435B-A78E-ECD04F5785E6}" destId="{D7398AA2-DA78-44BD-9312-E54896AB840C}" srcOrd="7" destOrd="0" presId="urn:microsoft.com/office/officeart/2005/8/layout/matrix1"/>
    <dgm:cxn modelId="{229AA453-5714-4E16-8267-7D6FBE995004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Ziel: </a:t>
          </a:r>
          <a:r>
            <a:rPr lang="de-DE" sz="1600" kern="1200" dirty="0" err="1" smtClean="0"/>
            <a:t>Clashes</a:t>
          </a:r>
          <a:r>
            <a:rPr lang="de-DE" sz="1600" kern="1200" dirty="0" smtClean="0"/>
            <a:t> frühzeitig erkennen und untersuchen</a:t>
          </a:r>
          <a:endParaRPr lang="de-DE" sz="16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22.01.2014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Kommen wir 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ansicht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liste.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 ähnlich nur das im mittleren abschnitt nicht der baum dargestellt wird sondern eine liste, in der man die kritischen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aufgelistet bekommt.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9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wie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gearbeitet,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Versionsverwaltung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(ähnlich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Verbindung mit dem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Hosting-Dienst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verwendet.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Projekt auf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abgelegt. Wenn einer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macht checkt er diese ein und die andere Teammitglieder ziehen sich diese Änderungen. -&gt; Ziel: gemeinsames Arbeiten am Code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 kontinuierlichen Integration Jenkins: wenn man zusammen 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arbeitet und sich Änderungen eines anderen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ziehen und integrieren) kann es passieren, dass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Integrieren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das zu vermeiden wird zur kontinuierlichen Integration der Jenkins verwendet.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dieser führt dann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Programmiersprache: Java (übrigens Maven Java)</a:t>
            </a:r>
          </a:p>
          <a:p>
            <a:endParaRPr lang="en-US" i="1" dirty="0" smtClean="0"/>
          </a:p>
          <a:p>
            <a:r>
              <a:rPr lang="en-US" i="1" dirty="0" smtClean="0"/>
              <a:t>Da </a:t>
            </a:r>
            <a:r>
              <a:rPr lang="en-US" i="1" dirty="0" err="1" smtClean="0"/>
              <a:t>Einblick</a:t>
            </a:r>
            <a:r>
              <a:rPr lang="en-US" i="1" dirty="0" smtClean="0"/>
              <a:t> in </a:t>
            </a:r>
            <a:r>
              <a:rPr lang="en-US" i="1" dirty="0" err="1" smtClean="0"/>
              <a:t>umsetzung</a:t>
            </a:r>
            <a:r>
              <a:rPr lang="en-US" i="1" dirty="0" smtClean="0"/>
              <a:t> </a:t>
            </a:r>
            <a:r>
              <a:rPr lang="en-US" i="1" dirty="0" err="1" smtClean="0"/>
              <a:t>bzw</a:t>
            </a:r>
            <a:r>
              <a:rPr lang="en-US" i="1" dirty="0" smtClean="0"/>
              <a:t>. In den code </a:t>
            </a:r>
            <a:r>
              <a:rPr lang="en-US" i="1" dirty="0" err="1" smtClean="0"/>
              <a:t>würde</a:t>
            </a:r>
            <a:r>
              <a:rPr lang="en-US" i="1" dirty="0" smtClean="0"/>
              <a:t> </a:t>
            </a:r>
            <a:r>
              <a:rPr lang="en-US" i="1" dirty="0" err="1" smtClean="0"/>
              <a:t>rahmen</a:t>
            </a:r>
            <a:r>
              <a:rPr lang="en-US" i="1" dirty="0" smtClean="0"/>
              <a:t> </a:t>
            </a:r>
            <a:r>
              <a:rPr lang="en-US" i="1" dirty="0" err="1" smtClean="0"/>
              <a:t>sprengen</a:t>
            </a:r>
            <a:r>
              <a:rPr lang="en-US" i="1" dirty="0" smtClean="0"/>
              <a:t> </a:t>
            </a:r>
            <a:r>
              <a:rPr lang="en-US" i="1" dirty="0" err="1" smtClean="0"/>
              <a:t>würde</a:t>
            </a:r>
            <a:r>
              <a:rPr lang="en-US" i="1" dirty="0" smtClean="0"/>
              <a:t>,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erklärung</a:t>
            </a:r>
            <a:r>
              <a:rPr lang="en-US" i="1" dirty="0" smtClean="0"/>
              <a:t>…  -&gt; </a:t>
            </a:r>
            <a:r>
              <a:rPr lang="en-US" i="1" dirty="0" err="1" smtClean="0"/>
              <a:t>sofort</a:t>
            </a:r>
            <a:r>
              <a:rPr lang="en-US" i="1" baseline="0" dirty="0" smtClean="0"/>
              <a:t> demo</a:t>
            </a:r>
            <a:endParaRPr lang="en-US" i="1" dirty="0" smtClean="0"/>
          </a:p>
          <a:p>
            <a:r>
              <a:rPr lang="en-US" i="1" dirty="0" err="1" smtClean="0"/>
              <a:t>interessierte</a:t>
            </a:r>
            <a:r>
              <a:rPr lang="en-US" i="1" dirty="0" smtClean="0"/>
              <a:t> </a:t>
            </a:r>
            <a:r>
              <a:rPr lang="en-US" i="1" dirty="0" err="1" smtClean="0"/>
              <a:t>können</a:t>
            </a:r>
            <a:r>
              <a:rPr lang="en-US" i="1" dirty="0" smtClean="0"/>
              <a:t> am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ende</a:t>
            </a:r>
            <a:r>
              <a:rPr lang="en-US" i="1" baseline="0" dirty="0" smtClean="0"/>
              <a:t> der </a:t>
            </a:r>
            <a:r>
              <a:rPr lang="en-US" i="1" baseline="0" dirty="0" err="1" smtClean="0"/>
              <a:t>präsentation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gerne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zu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uns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kommen</a:t>
            </a:r>
            <a:endParaRPr lang="en-US" i="1" dirty="0" smtClean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 Grundlagen zu Maven Plugin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erinnerung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huina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erwähnt): Maven selbst kann eigentlich gar nicht so viel bzw. es macht nicht mehr als Plugins einzubinden und ausführbar zu machen. Alle Funktionen sind einzelne Plugins… Grund für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erfolg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 müssen nicht extra installier werden, sondern werden bei Bedarf automatisch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 Repository heruntergeladen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Ausführung eines Plugins entweder durch POM oder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Kommandozeile: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identifizieren dabei ein Projekt, zum Beispiel unseren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verachiednen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gibt an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aufgerufen wird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dieser </a:t>
            </a:r>
            <a:r>
              <a:rPr lang="de-DE" dirty="0" err="1" smtClean="0"/>
              <a:t>Strelle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zwischenschieben</a:t>
            </a:r>
            <a:r>
              <a:rPr lang="de-DE" baseline="0" dirty="0" smtClean="0"/>
              <a:t> um zu zeigen wie unser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bisher funktioniert, damit man sich auch etwas vorstellen kann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Quo und einem kleinen Ausblick.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Gantt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Grün bedeutet erledigt … blau bedeutet muss noch erledigt werden….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befinden uns jetzt gerade ende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kurz nach dem ersten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einsatzfähig online)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Nächsten wichtige schritte: Plugin bewerben, Userzahlen generieren |||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eingehen,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(Site) weiter zu pflegen…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 entwicklungsaufgaben und gegen ende Juni wollen wir dann den zweiten größeren Release durchführen. Dazwischen können natürlich noch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kleineere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Releases stattfinden.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auch nochmal kurz auf den Funktionsumfang einzugehen, Bild von zuvor,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gezeigt hat.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Grober Einblick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das Plugin programmiert wurde/ abstrakt erklärt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Mussten die Abhängigkeiten aufgelöst werden: wie wir schon gelernt hat jedes Projekt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eigene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weiderum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anderen Projekten stehen. Im ersten schritt ging es darum diese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aufzulösen und in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klassenstruktur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packen. -&gt; Diese Aufgabe haben wir mittels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Bibliothek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bewerkstelligen.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Da Graph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genug Information und nicht ausreichend modifizierbar, haben wir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wir haben die einzelnen knoten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Objelkte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gepackt und den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nachgebaut.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Wrapper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anreichern. Nach Abhängigkeiten gesucht die dem gleichen Projekt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groupId:artifactId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angehören, aber eventuell unterschiedliche Versionen aufweisen. Gegebenenfalls anreichern der Abhängigkeit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-Informationen.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Ergebnis: Graph … dieser Graph enthält jetzt alle benötigten Informationen für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weiter damit zu arbeiten.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Im nächsten schritt haben wir für die verschiedenen Goals die Visualisierungen erstellt und die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dem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herausgefiltert.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Umsetzen der vorgesehenen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Goals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jedes Goal muss man ne klasse schreiben die von einer vorgefertigten Klasse namens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AbstractMojo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Maven-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erbt und muss die dann noch mit einer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versehen damit sie vom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mechanismus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erkannt werden kann.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groben war das unser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vorgehen für die Programmierung.</a:t>
            </a:r>
          </a:p>
          <a:p>
            <a:pPr lvl="0"/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 es nicht ganz so abstrakt bleibt haben wir auf den nächsten zwei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konsolenausgabe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unseres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sehen wir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asugabe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Mit der Konsole befinden wir uns innerhalb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verzeichnisses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Java Projektes das mittels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gemanagt wird.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 die obere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projekt_a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ausgeführt.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 detaillierte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sondern nur grob darauf eingehen.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Aufgeteilt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drei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Der erste zeigt mit welchen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gestartet wurde. Der zweite enthält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Und der letzte eine Zusammenfassung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diesem fall den Baum.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fall wurde ein kritischer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2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22.01.2014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22.01.2014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22.01.2014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22.01.2014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22.01.2014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22.01.2014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22.01.2014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22.01.2014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Verwendete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253083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4157091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95673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1164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363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Verteilte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414912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263853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Hosting-Dienst für Softwareentwicklungsprojekte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3418740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Webbasiertes System zur kontinuierlichen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82642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 –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Grundlagen Maven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648019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com.clashinspector:clashinspector:0.3:tree)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Quo &amp; </a:t>
            </a:r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793692" y="4919080"/>
            <a:ext cx="216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83000">
                <a:srgbClr val="00B050"/>
              </a:gs>
              <a:gs pos="76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49837164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3338916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</a:t>
            </a:r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Dank</a:t>
            </a:r>
          </a:p>
          <a:p>
            <a:pPr algn="ctr"/>
            <a:r>
              <a:rPr lang="de-DE" sz="2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www.clashinspector.com</a:t>
            </a:r>
            <a:endParaRPr lang="de-DE" sz="2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Backup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chtungspfeil 62"/>
          <p:cNvSpPr/>
          <p:nvPr/>
        </p:nvSpPr>
        <p:spPr>
          <a:xfrm rot="5400000">
            <a:off x="671834" y="4232823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2511946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bestehend aus </a:t>
            </a:r>
            <a:r>
              <a:rPr lang="de-DE" sz="1200" b="1" dirty="0" err="1" smtClean="0">
                <a:solidFill>
                  <a:srgbClr val="0088CC"/>
                </a:solidFill>
              </a:rPr>
              <a:t>Dependency</a:t>
            </a:r>
            <a:r>
              <a:rPr lang="de-DE" sz="1200" b="1" dirty="0" smtClean="0">
                <a:solidFill>
                  <a:srgbClr val="0088CC"/>
                </a:solidFill>
              </a:rPr>
              <a:t>-Nodes</a:t>
            </a:r>
            <a:endParaRPr lang="de-DE" sz="1200" b="1" dirty="0">
              <a:solidFill>
                <a:srgbClr val="0088CC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753632" y="1875791"/>
            <a:ext cx="552064" cy="761121"/>
            <a:chOff x="6055444" y="2636912"/>
            <a:chExt cx="718324" cy="1087606"/>
          </a:xfrm>
        </p:grpSpPr>
        <p:sp>
          <p:nvSpPr>
            <p:cNvPr id="33" name="Eine Ecke des Rechtecks schneiden 32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/>
                <a:t>&gt;</a:t>
              </a:r>
            </a:p>
            <a:p>
              <a:pPr algn="ctr"/>
              <a:endParaRPr lang="de-DE" sz="500" dirty="0"/>
            </a:p>
            <a:p>
              <a:pPr algn="ctr"/>
              <a:r>
                <a:rPr lang="de-DE" sz="500" dirty="0"/>
                <a:t>&lt;</a:t>
              </a:r>
              <a:r>
                <a:rPr lang="de-DE" sz="500" dirty="0" err="1" smtClean="0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34" name="Rechtwinkliges Dreieck 33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793260" y="2263155"/>
            <a:ext cx="552064" cy="761121"/>
            <a:chOff x="6055444" y="2636912"/>
            <a:chExt cx="718324" cy="1087606"/>
          </a:xfrm>
        </p:grpSpPr>
        <p:sp>
          <p:nvSpPr>
            <p:cNvPr id="37" name="Eine Ecke des Rechtecks schneiden 36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38" name="Rechtwinkliges Dreieck 37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684232" y="1412776"/>
            <a:ext cx="552064" cy="761121"/>
            <a:chOff x="6055444" y="2636912"/>
            <a:chExt cx="718324" cy="1087606"/>
          </a:xfrm>
        </p:grpSpPr>
        <p:sp>
          <p:nvSpPr>
            <p:cNvPr id="41" name="Eine Ecke des Rechtecks schneiden 40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42" name="Rechtwinkliges Dreieck 41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620336" y="1268760"/>
            <a:ext cx="552064" cy="761121"/>
            <a:chOff x="6055444" y="2636912"/>
            <a:chExt cx="718324" cy="1087606"/>
          </a:xfrm>
        </p:grpSpPr>
        <p:sp>
          <p:nvSpPr>
            <p:cNvPr id="45" name="Eine Ecke des Rechtecks schneiden 44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46" name="Rechtwinkliges Dreieck 4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8" name="Gerade Verbindung 47"/>
          <p:cNvCxnSpPr>
            <a:stCxn id="33" idx="0"/>
            <a:endCxn id="41" idx="2"/>
          </p:cNvCxnSpPr>
          <p:nvPr/>
        </p:nvCxnSpPr>
        <p:spPr>
          <a:xfrm flipV="1">
            <a:off x="6305696" y="1715129"/>
            <a:ext cx="378536" cy="46301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3" idx="0"/>
            <a:endCxn id="37" idx="2"/>
          </p:cNvCxnSpPr>
          <p:nvPr/>
        </p:nvCxnSpPr>
        <p:spPr>
          <a:xfrm>
            <a:off x="6305696" y="2178144"/>
            <a:ext cx="487564" cy="387364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0"/>
            <a:endCxn id="45" idx="2"/>
          </p:cNvCxnSpPr>
          <p:nvPr/>
        </p:nvCxnSpPr>
        <p:spPr>
          <a:xfrm flipV="1">
            <a:off x="7236296" y="1571113"/>
            <a:ext cx="384040" cy="14401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chtungspfeil 50"/>
          <p:cNvSpPr/>
          <p:nvPr/>
        </p:nvSpPr>
        <p:spPr>
          <a:xfrm rot="5400000">
            <a:off x="671833" y="1040090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1567825"/>
            <a:ext cx="189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Abhängigkeiten auflösen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96609" y="1508028"/>
            <a:ext cx="516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Mit Hilfe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der </a:t>
            </a:r>
            <a:r>
              <a:rPr lang="de-DE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1518" y="4133957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397108" y="3041437"/>
            <a:ext cx="63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Bilden von Wrapper-Objekten für einzelne 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und Graph nachbauen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4725144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Anreichern der Knoten mit </a:t>
            </a:r>
            <a:r>
              <a:rPr lang="de-DE" sz="1200" b="1" dirty="0" err="1" smtClean="0">
                <a:solidFill>
                  <a:schemeClr val="bg1"/>
                </a:solidFill>
              </a:rPr>
              <a:t>Clash</a:t>
            </a:r>
            <a:r>
              <a:rPr lang="de-DE" sz="1200" b="1" dirty="0" smtClean="0">
                <a:solidFill>
                  <a:schemeClr val="bg1"/>
                </a:solidFill>
              </a:rPr>
              <a:t>-Informationen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367180" y="4663589"/>
            <a:ext cx="638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Suche nach Abhängigkeiten die dem gleichen 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Projekt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angehören, aber eventuell unterschiedliche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ersionen aufweisen. Gegebenenfalls anreichern der Abhängigkeit mit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-Informationen.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ichtungspfeil 61"/>
          <p:cNvSpPr/>
          <p:nvPr/>
        </p:nvSpPr>
        <p:spPr>
          <a:xfrm rot="5400000">
            <a:off x="671832" y="2621124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111351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Bilden eines eigenen Graphen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50522" y="5669456"/>
            <a:ext cx="4747472" cy="529732"/>
          </a:xfrm>
          <a:prstGeom prst="leftArrow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88CC"/>
                </a:solidFill>
              </a:rPr>
              <a:t>Alle benötigten Informationen enthalten</a:t>
            </a:r>
            <a:endParaRPr lang="de-DE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0537" y="5717188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E3E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7" grpId="0"/>
      <p:bldP spid="51" grpId="0" animBg="1"/>
      <p:bldP spid="11" grpId="0"/>
      <p:bldP spid="52" grpId="0"/>
      <p:bldP spid="54" grpId="0"/>
      <p:bldP spid="56" grpId="0"/>
      <p:bldP spid="58" grpId="0"/>
      <p:bldP spid="59" grpId="0"/>
      <p:bldP spid="62" grpId="0" animBg="1"/>
      <p:bldP spid="53" grpId="0"/>
      <p:bldP spid="28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251520" y="3068960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Visueller Output (bisher über Konsolenausgabe)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3" name="Richtungspfeil 62"/>
          <p:cNvSpPr/>
          <p:nvPr/>
        </p:nvSpPr>
        <p:spPr>
          <a:xfrm rot="5400000">
            <a:off x="671832" y="3178138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ichtungspfeil 60"/>
          <p:cNvSpPr/>
          <p:nvPr/>
        </p:nvSpPr>
        <p:spPr>
          <a:xfrm rot="5400000">
            <a:off x="671833" y="1594227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19" y="2143889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Visualisierungen erstellen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671148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Ergebnisse über einzelne Goals zugänglich machen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40537" y="1412776"/>
            <a:ext cx="1895047" cy="461665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397108" y="1988840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Visualisierungen für unterschiedliche 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Goals (Listendarstellung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Baumdarstellung), durch Extraktion der benötigten Information aus den entsprechenden  Wrapper-Klassen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2392710" y="3573016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Für jedes Goal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Pluginfunktion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eigene Klasse schreiben, 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die von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AbstractMojo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der 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Maven-Plugin-API erbt und mit der Annotation (@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versehen..</a:t>
            </a:r>
            <a:endParaRPr lang="de-DE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1" grpId="0" animBg="1"/>
      <p:bldP spid="11" grpId="0"/>
      <p:bldP spid="5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Plugin-Umfang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Verwendete Werkzeuge</a:t>
            </a:r>
            <a:endParaRPr lang="de-DE" sz="2800" b="1" dirty="0" smtClean="0">
              <a:solidFill>
                <a:srgbClr val="26262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DE" sz="2800" b="1" dirty="0" smtClean="0">
              <a:solidFill>
                <a:srgbClr val="26262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Quo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6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2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Festhalten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347864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7526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576" y="1629558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Maven-Koordinaten des aktuellen Projektes </a:t>
            </a:r>
          </a:p>
        </p:txBody>
      </p:sp>
      <p:sp>
        <p:nvSpPr>
          <p:cNvPr id="8" name="Geschweifte Klammer links 7"/>
          <p:cNvSpPr/>
          <p:nvPr/>
        </p:nvSpPr>
        <p:spPr>
          <a:xfrm>
            <a:off x="3059832" y="1641433"/>
            <a:ext cx="432048" cy="475719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>
            <a:off x="3059832" y="2624279"/>
            <a:ext cx="432048" cy="2880320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6463" y="3841884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auf andere Projekte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kürzer, 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83768" y="796642"/>
            <a:ext cx="64087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Plugin-Umfang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079650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0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227F7B-7EDE-413C-8E0D-D3C68CB15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A4CC39-7938-4EBF-BDB4-2D9237597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3AC0F8-C2A8-4D6A-B303-DFE853969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FE0942-737C-40CE-B352-72439F8F9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449C3A-45BE-414E-816E-DC2893A62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Microsoft Office PowerPoint</Application>
  <PresentationFormat>Bildschirmpräsentation (4:3)</PresentationFormat>
  <Paragraphs>300</Paragraphs>
  <Slides>21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116</cp:revision>
  <dcterms:created xsi:type="dcterms:W3CDTF">2014-01-18T17:15:49Z</dcterms:created>
  <dcterms:modified xsi:type="dcterms:W3CDTF">2014-01-23T17:01:37Z</dcterms:modified>
</cp:coreProperties>
</file>