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8" name="CustomShape 2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</p:sp>
      <p:sp>
        <p:nvSpPr>
          <p:cNvPr id="39" name="CustomShape 3"/>
          <p:cNvSpPr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CustomShape 4"/>
          <p:cNvSpPr/>
          <p:nvPr/>
        </p:nvSpPr>
        <p:spPr>
          <a:xfrm>
            <a:off x="3884760" y="0"/>
            <a:ext cx="2971800" cy="45720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r>
              <a:rPr lang="en-US" sz="1200">
                <a:latin typeface="Times New Roman"/>
              </a:rPr>
              <a:t>Click to edit the notes format</a:t>
            </a:r>
            <a:endParaRPr/>
          </a:p>
        </p:txBody>
      </p:sp>
      <p:sp>
        <p:nvSpPr>
          <p:cNvPr id="42" name="CustomShape 6"/>
          <p:cNvSpPr/>
          <p:nvPr/>
        </p:nvSpPr>
        <p:spPr>
          <a:xfrm>
            <a:off x="0" y="8685360"/>
            <a:ext cx="2971800" cy="4572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PlaceHolder 7"/>
          <p:cNvSpPr>
            <a:spLocks noGrp="1"/>
          </p:cNvSpPr>
          <p:nvPr>
            <p:ph type="sldNum"/>
          </p:nvPr>
        </p:nvSpPr>
        <p:spPr>
          <a:xfrm>
            <a:off x="3884760" y="8685000"/>
            <a:ext cx="2970000" cy="455400"/>
          </a:xfrm>
          <a:prstGeom prst="rect">
            <a:avLst/>
          </a:prstGeom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48B32769-6D6C-4A02-A61B-967AF941D480}" type="slidenum">
              <a:rPr b="1" lang="en-US" sz="1200">
                <a:solidFill>
                  <a:srgbClr val="000000"/>
                </a:solidFill>
                <a:latin typeface="Arial"/>
                <a:ea typeface="新細明體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6C251C95-3807-4790-8DC5-72AC0ED8B1B8}" type="slidenum">
              <a:rPr b="1" lang="en-US" sz="1200">
                <a:solidFill>
                  <a:srgbClr val="000000"/>
                </a:solidFill>
                <a:latin typeface="Arial"/>
                <a:ea typeface="新細明體"/>
              </a:rPr>
              <a:t>&lt;number&gt;</a:t>
            </a:fld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DC88EE68-9F4E-4E9C-9D01-0612AD8C2887}" type="slidenum">
              <a:rPr b="1" lang="en-US" sz="1200">
                <a:solidFill>
                  <a:srgbClr val="000000"/>
                </a:solidFill>
                <a:latin typeface="Arial"/>
                <a:ea typeface="新細明體"/>
              </a:rPr>
              <a:t>&lt;number&gt;</a:t>
            </a:fld>
            <a:endParaRPr/>
          </a:p>
        </p:txBody>
      </p:sp>
      <p:sp>
        <p:nvSpPr>
          <p:cNvPr id="116" name="TextShape 3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C3911357-DAF9-4A44-BA7E-FAE993D5FA72}" type="slidenum">
              <a:rPr b="1" lang="en-US" sz="1200">
                <a:solidFill>
                  <a:srgbClr val="000000"/>
                </a:solidFill>
                <a:latin typeface="Arial"/>
                <a:ea typeface="新細明體"/>
              </a:rPr>
              <a:t>&lt;number&gt;</a:t>
            </a:fld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0000" rIns="90000" tIns="46800" bIns="46800" anchor="ctr"/>
          <a:p>
            <a:pPr/>
            <a:r>
              <a:rPr lang="en-US" sz="1200">
                <a:latin typeface="Times New Roman"/>
                <a:ea typeface="宋体"/>
              </a:rPr>
              <a:t>值得注意的是，编译</a:t>
            </a:r>
            <a:r>
              <a:rPr lang="en-US" sz="1200">
                <a:latin typeface="Times New Roman"/>
                <a:ea typeface="宋体"/>
              </a:rPr>
              <a:t>binder</a:t>
            </a:r>
            <a:r>
              <a:rPr lang="en-US" sz="1200">
                <a:latin typeface="Times New Roman"/>
                <a:ea typeface="宋体"/>
              </a:rPr>
              <a:t>程序需要链接</a:t>
            </a:r>
            <a:r>
              <a:rPr lang="en-US" sz="1200">
                <a:latin typeface="Times New Roman"/>
                <a:ea typeface="宋体"/>
              </a:rPr>
              <a:t>binder</a:t>
            </a:r>
            <a:r>
              <a:rPr lang="en-US" sz="1200">
                <a:latin typeface="Times New Roman"/>
                <a:ea typeface="宋体"/>
              </a:rPr>
              <a:t>动态链接库，即</a:t>
            </a:r>
            <a:r>
              <a:rPr lang="en-US" sz="1200">
                <a:latin typeface="Times New Roman"/>
                <a:ea typeface="宋体"/>
              </a:rPr>
              <a:t>libbinder</a:t>
            </a:r>
            <a:r>
              <a:rPr lang="en-US" sz="1200">
                <a:latin typeface="Times New Roman"/>
                <a:ea typeface="宋体"/>
              </a:rPr>
              <a:t>，需要需要在源码开发环境下进行编译。</a:t>
            </a:r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3A8F5BAE-A3CD-48EA-938E-DDF8F1FEC505}" type="slidenum">
              <a:rPr b="1" lang="en-US" sz="1200">
                <a:solidFill>
                  <a:srgbClr val="000000"/>
                </a:solidFill>
                <a:latin typeface="Arial"/>
                <a:ea typeface="新細明體"/>
              </a:rPr>
              <a:t>&lt;number&gt;</a:t>
            </a:fld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757A65C8-0A74-453D-BEF4-4DE578F004CC}" type="slidenum">
              <a:rPr b="1" lang="en-US" sz="1200">
                <a:solidFill>
                  <a:srgbClr val="000000"/>
                </a:solidFill>
                <a:latin typeface="Arial"/>
                <a:ea typeface="新細明體"/>
              </a:rPr>
              <a:t>&lt;number&gt;</a:t>
            </a:fld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6B08D81E-B16D-445C-979E-DF53731C3475}" type="slidenum">
              <a:rPr b="1" lang="en-US" sz="1200">
                <a:solidFill>
                  <a:srgbClr val="000000"/>
                </a:solidFill>
                <a:latin typeface="Arial"/>
                <a:ea typeface="新細明體"/>
              </a:rPr>
              <a:t>&lt;number&gt;</a:t>
            </a:fld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3F1D8C50-855E-49E6-A17D-D81B8823BBAF}" type="slidenum">
              <a:rPr b="1" lang="en-US" sz="1200">
                <a:solidFill>
                  <a:srgbClr val="000000"/>
                </a:solidFill>
                <a:latin typeface="Arial"/>
                <a:ea typeface="新細明體"/>
              </a:rPr>
              <a:t>&lt;number&gt;</a:t>
            </a:fld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0252D9E4-72B0-41F0-B4FD-F891915444A4}" type="slidenum">
              <a:rPr b="1" lang="en-US" sz="1200">
                <a:solidFill>
                  <a:srgbClr val="000000"/>
                </a:solidFill>
                <a:latin typeface="Arial"/>
                <a:ea typeface="新細明體"/>
              </a:rPr>
              <a:t>&lt;number&gt;</a:t>
            </a:fld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37C40C84-0BCC-4169-8C73-1FF21AC8455C}" type="slidenum">
              <a:rPr b="1" lang="en-US" sz="1200">
                <a:solidFill>
                  <a:srgbClr val="000000"/>
                </a:solidFill>
                <a:latin typeface="Arial"/>
                <a:ea typeface="新細明體"/>
              </a:rPr>
              <a:t>&lt;number&gt;</a:t>
            </a:fld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0000" rIns="90000" tIns="46800" bIns="46800" anchor="ctr"/>
          <a:p>
            <a:pPr/>
            <a:endParaRPr/>
          </a:p>
          <a:p>
            <a:pPr/>
            <a:r>
              <a:rPr lang="en-US" sz="1200">
                <a:latin typeface="Times New Roman"/>
                <a:ea typeface="宋体"/>
              </a:rPr>
              <a:t>Oneway</a:t>
            </a:r>
            <a:r>
              <a:rPr lang="en-US" sz="1200">
                <a:latin typeface="Times New Roman"/>
                <a:ea typeface="宋体"/>
              </a:rPr>
              <a:t>：</a:t>
            </a:r>
            <a:endParaRPr/>
          </a:p>
          <a:p>
            <a:pPr/>
            <a:r>
              <a:rPr b="1" lang="en-US" sz="1200">
                <a:latin typeface="Times New Roman"/>
                <a:ea typeface="宋体"/>
              </a:rPr>
              <a:t>struct binder_transaction_data </a:t>
            </a:r>
            <a:r>
              <a:rPr b="1" lang="en-US" sz="1200">
                <a:latin typeface="Times New Roman"/>
                <a:ea typeface="宋体"/>
              </a:rPr>
              <a:t>：收发数据包结构</a:t>
            </a:r>
            <a:endParaRPr/>
          </a:p>
          <a:p>
            <a:pPr/>
            <a:r>
              <a:rPr lang="en-US" sz="1200">
                <a:latin typeface="Times New Roman"/>
                <a:ea typeface="宋体"/>
              </a:rPr>
              <a:t>成员</a:t>
            </a:r>
            <a:r>
              <a:rPr lang="en-US" sz="1200">
                <a:latin typeface="Times New Roman"/>
                <a:ea typeface="宋体"/>
              </a:rPr>
              <a:t>unsigned int flags</a:t>
            </a:r>
            <a:endParaRPr/>
          </a:p>
          <a:p>
            <a:pPr/>
            <a:r>
              <a:rPr lang="en-US" sz="1200">
                <a:latin typeface="Times New Roman"/>
                <a:ea typeface="宋体"/>
              </a:rPr>
              <a:t>与交互相关的标志位，其中最重要的是</a:t>
            </a:r>
            <a:r>
              <a:rPr lang="en-US" sz="1200">
                <a:latin typeface="Times New Roman"/>
                <a:ea typeface="宋体"/>
              </a:rPr>
              <a:t>TF_ONE_WAY</a:t>
            </a:r>
            <a:r>
              <a:rPr lang="en-US" sz="1200">
                <a:latin typeface="Times New Roman"/>
                <a:ea typeface="宋体"/>
              </a:rPr>
              <a:t>位。如果该位置上表明这次交互是异步的，</a:t>
            </a:r>
            <a:r>
              <a:rPr lang="en-US" sz="1200">
                <a:latin typeface="Times New Roman"/>
                <a:ea typeface="宋体"/>
              </a:rPr>
              <a:t>Server</a:t>
            </a:r>
            <a:r>
              <a:rPr lang="en-US" sz="1200">
                <a:latin typeface="Times New Roman"/>
                <a:ea typeface="宋体"/>
              </a:rPr>
              <a:t>端不会返回任何数据。驱动利用该位来决定是否构建与返回有关的数据结构。</a:t>
            </a:r>
            <a:endParaRPr/>
          </a:p>
          <a:p>
            <a:pPr/>
            <a:endParaRPr/>
          </a:p>
          <a:p>
            <a:pPr/>
            <a:r>
              <a:rPr lang="en-US" sz="1200">
                <a:latin typeface="Times New Roman"/>
                <a:ea typeface="宋体"/>
              </a:rPr>
              <a:t>Binder</a:t>
            </a:r>
            <a:r>
              <a:rPr lang="en-US" sz="1200">
                <a:latin typeface="Times New Roman"/>
                <a:ea typeface="宋体"/>
              </a:rPr>
              <a:t>交互有同步和异步之分，利用</a:t>
            </a:r>
            <a:r>
              <a:rPr lang="en-US" sz="1200">
                <a:latin typeface="Times New Roman"/>
                <a:ea typeface="宋体"/>
              </a:rPr>
              <a:t>binder_transaction_data</a:t>
            </a:r>
            <a:r>
              <a:rPr lang="en-US" sz="1200">
                <a:latin typeface="Times New Roman"/>
                <a:ea typeface="宋体"/>
              </a:rPr>
              <a:t>中</a:t>
            </a:r>
            <a:r>
              <a:rPr lang="en-US" sz="1200">
                <a:latin typeface="Times New Roman"/>
                <a:ea typeface="宋体"/>
              </a:rPr>
              <a:t>flag</a:t>
            </a:r>
            <a:r>
              <a:rPr lang="en-US" sz="1200">
                <a:latin typeface="Times New Roman"/>
                <a:ea typeface="宋体"/>
              </a:rPr>
              <a:t>域区分。如果</a:t>
            </a:r>
            <a:r>
              <a:rPr lang="en-US" sz="1200">
                <a:latin typeface="Times New Roman"/>
                <a:ea typeface="宋体"/>
              </a:rPr>
              <a:t>flag</a:t>
            </a:r>
            <a:r>
              <a:rPr lang="en-US" sz="1200">
                <a:latin typeface="Times New Roman"/>
                <a:ea typeface="宋体"/>
              </a:rPr>
              <a:t>域的</a:t>
            </a:r>
            <a:r>
              <a:rPr lang="en-US" sz="1200">
                <a:latin typeface="Times New Roman"/>
                <a:ea typeface="宋体"/>
              </a:rPr>
              <a:t>TF_ONE_WAY</a:t>
            </a:r>
            <a:r>
              <a:rPr lang="en-US" sz="1200">
                <a:latin typeface="Times New Roman"/>
                <a:ea typeface="宋体"/>
              </a:rPr>
              <a:t>位为</a:t>
            </a:r>
            <a:r>
              <a:rPr lang="en-US" sz="1200">
                <a:latin typeface="Times New Roman"/>
                <a:ea typeface="宋体"/>
              </a:rPr>
              <a:t>1</a:t>
            </a:r>
            <a:r>
              <a:rPr lang="en-US" sz="1200">
                <a:latin typeface="Times New Roman"/>
                <a:ea typeface="宋体"/>
              </a:rPr>
              <a:t>则为异步交互，即</a:t>
            </a:r>
            <a:r>
              <a:rPr lang="en-US" sz="1200">
                <a:latin typeface="Times New Roman"/>
                <a:ea typeface="宋体"/>
              </a:rPr>
              <a:t>Client</a:t>
            </a:r>
            <a:r>
              <a:rPr lang="en-US" sz="1200">
                <a:latin typeface="Times New Roman"/>
                <a:ea typeface="宋体"/>
              </a:rPr>
              <a:t>端发送完请求交互即结束， </a:t>
            </a:r>
            <a:r>
              <a:rPr lang="en-US" sz="1200">
                <a:latin typeface="Times New Roman"/>
                <a:ea typeface="宋体"/>
              </a:rPr>
              <a:t>Server</a:t>
            </a:r>
            <a:r>
              <a:rPr lang="en-US" sz="1200">
                <a:latin typeface="Times New Roman"/>
                <a:ea typeface="宋体"/>
              </a:rPr>
              <a:t>端不再返回</a:t>
            </a:r>
            <a:r>
              <a:rPr lang="en-US" sz="1200">
                <a:latin typeface="Times New Roman"/>
                <a:ea typeface="宋体"/>
              </a:rPr>
              <a:t>BC_REPLY</a:t>
            </a:r>
            <a:r>
              <a:rPr lang="en-US" sz="1200">
                <a:latin typeface="Times New Roman"/>
                <a:ea typeface="宋体"/>
              </a:rPr>
              <a:t>数据包；否则</a:t>
            </a:r>
            <a:r>
              <a:rPr lang="en-US" sz="1200">
                <a:latin typeface="Times New Roman"/>
                <a:ea typeface="宋体"/>
              </a:rPr>
              <a:t>Server</a:t>
            </a:r>
            <a:r>
              <a:rPr lang="en-US" sz="1200">
                <a:latin typeface="Times New Roman"/>
                <a:ea typeface="宋体"/>
              </a:rPr>
              <a:t>会返回</a:t>
            </a:r>
            <a:r>
              <a:rPr lang="en-US" sz="1200">
                <a:latin typeface="Times New Roman"/>
                <a:ea typeface="宋体"/>
              </a:rPr>
              <a:t>BC_REPLY</a:t>
            </a:r>
            <a:r>
              <a:rPr lang="en-US" sz="1200">
                <a:latin typeface="Times New Roman"/>
                <a:ea typeface="宋体"/>
              </a:rPr>
              <a:t>数据包，</a:t>
            </a:r>
            <a:r>
              <a:rPr lang="en-US" sz="1200">
                <a:latin typeface="Times New Roman"/>
                <a:ea typeface="宋体"/>
              </a:rPr>
              <a:t>Client</a:t>
            </a:r>
            <a:r>
              <a:rPr lang="en-US" sz="1200">
                <a:latin typeface="Times New Roman"/>
                <a:ea typeface="宋体"/>
              </a:rPr>
              <a:t>端必须等待接收完该数据包方才完成一次交互。</a:t>
            </a:r>
            <a:endParaRPr/>
          </a:p>
          <a:p>
            <a:pPr/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0E4FD9CB-D88B-466E-9D34-4FA48654DC7B}" type="slidenum">
              <a:rPr b="1" lang="en-US" sz="1200">
                <a:solidFill>
                  <a:srgbClr val="000000"/>
                </a:solidFill>
                <a:latin typeface="Arial"/>
                <a:ea typeface="新細明體"/>
              </a:rPr>
              <a:t>&lt;number&gt;</a:t>
            </a:fld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F9730128-3885-475E-88B8-984236770850}" type="slidenum">
              <a:rPr b="1" lang="en-US" sz="1200">
                <a:solidFill>
                  <a:srgbClr val="000000"/>
                </a:solidFill>
                <a:latin typeface="Arial"/>
                <a:ea typeface="新細明體"/>
              </a:rPr>
              <a:t>&lt;number&gt;</a:t>
            </a:fld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75A9AA4F-B1DE-4AD0-81CE-5B4D787E3559}" type="slidenum">
              <a:rPr b="1" lang="en-US" sz="1200">
                <a:solidFill>
                  <a:srgbClr val="000000"/>
                </a:solidFill>
                <a:latin typeface="Arial"/>
                <a:ea typeface="新細明體"/>
              </a:rPr>
              <a:t>&lt;number&gt;</a:t>
            </a:fld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5C16DA8F-4570-400E-8C59-70DAD2E78CB9}" type="slidenum">
              <a:rPr b="1" lang="en-US" sz="1200">
                <a:solidFill>
                  <a:srgbClr val="000000"/>
                </a:solidFill>
                <a:latin typeface="Arial"/>
                <a:ea typeface="新細明體"/>
              </a:rPr>
              <a:t>&lt;number&gt;</a:t>
            </a:fld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3F079456-15F4-4978-862C-1B5BCE7BD924}" type="slidenum">
              <a:rPr b="1" lang="en-US" sz="1200">
                <a:solidFill>
                  <a:srgbClr val="000000"/>
                </a:solidFill>
                <a:latin typeface="Arial"/>
                <a:ea typeface="新細明體"/>
              </a:rPr>
              <a:t>&lt;number&gt;</a:t>
            </a:fld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0E1C637A-C51C-4911-A49C-6AA162F47F7A}" type="slidenum">
              <a:rPr b="1" lang="en-US" sz="1200">
                <a:solidFill>
                  <a:srgbClr val="000000"/>
                </a:solidFill>
                <a:latin typeface="Arial"/>
                <a:ea typeface="新細明體"/>
              </a:rPr>
              <a:t>&lt;number&gt;</a:t>
            </a:fld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0000" rIns="90000" tIns="46800" bIns="46800" anchor="ctr"/>
          <a:p>
            <a:pPr/>
            <a:r>
              <a:rPr lang="en-US" sz="1200">
                <a:latin typeface="Times New Roman"/>
                <a:ea typeface="宋体"/>
              </a:rPr>
              <a:t>一</a:t>
            </a:r>
            <a:r>
              <a:rPr lang="en-US" sz="1200">
                <a:latin typeface="Times New Roman"/>
                <a:ea typeface="宋体"/>
              </a:rPr>
              <a:t>.</a:t>
            </a:r>
            <a:r>
              <a:rPr lang="en-US" sz="1200">
                <a:latin typeface="Times New Roman"/>
                <a:ea typeface="宋体"/>
              </a:rPr>
              <a:t>满足三大诉求</a:t>
            </a:r>
            <a:endParaRPr/>
          </a:p>
          <a:p>
            <a:pPr/>
            <a:r>
              <a:rPr lang="en-US" sz="1200">
                <a:latin typeface="Times New Roman"/>
                <a:ea typeface="宋体"/>
              </a:rPr>
              <a:t>1.</a:t>
            </a:r>
            <a:r>
              <a:rPr lang="en-US" sz="1200">
                <a:latin typeface="Times New Roman"/>
                <a:ea typeface="宋体"/>
              </a:rPr>
              <a:t>系统功能：从媒体播放，视频音频捕获，到各种让手机更智能的传感器（加速度，方位，温度，光亮度等）</a:t>
            </a:r>
            <a:endParaRPr/>
          </a:p>
          <a:p>
            <a:pPr/>
            <a:endParaRPr/>
          </a:p>
          <a:p>
            <a:pPr/>
            <a:r>
              <a:rPr lang="en-US" sz="1200">
                <a:latin typeface="Times New Roman"/>
                <a:ea typeface="宋体"/>
              </a:rPr>
              <a:t>2.CS</a:t>
            </a:r>
            <a:r>
              <a:rPr lang="en-US" sz="1200">
                <a:latin typeface="Times New Roman"/>
                <a:ea typeface="宋体"/>
              </a:rPr>
              <a:t>：</a:t>
            </a:r>
            <a:r>
              <a:rPr lang="en-US" sz="1200">
                <a:latin typeface="Times New Roman"/>
                <a:ea typeface="宋体"/>
              </a:rPr>
              <a:t>Android</a:t>
            </a:r>
            <a:r>
              <a:rPr lang="en-US" sz="1200">
                <a:latin typeface="Times New Roman"/>
                <a:ea typeface="宋体"/>
              </a:rPr>
              <a:t>系统中，为了向应用开发者提供丰富多样的功能，这种通信方式更是无处不在，例如刚才提到的这个系统功能，他们都由不同的</a:t>
            </a:r>
            <a:r>
              <a:rPr lang="en-US" sz="1200">
                <a:latin typeface="Times New Roman"/>
                <a:ea typeface="宋体"/>
              </a:rPr>
              <a:t>Server</a:t>
            </a:r>
            <a:r>
              <a:rPr lang="en-US" sz="1200">
                <a:latin typeface="Times New Roman"/>
                <a:ea typeface="宋体"/>
              </a:rPr>
              <a:t>负责管理，应用程序只需做为</a:t>
            </a:r>
            <a:r>
              <a:rPr lang="en-US" sz="1200">
                <a:latin typeface="Times New Roman"/>
                <a:ea typeface="宋体"/>
              </a:rPr>
              <a:t>Client</a:t>
            </a:r>
            <a:r>
              <a:rPr lang="en-US" sz="1200">
                <a:latin typeface="Times New Roman"/>
                <a:ea typeface="宋体"/>
              </a:rPr>
              <a:t>与这些</a:t>
            </a:r>
            <a:r>
              <a:rPr lang="en-US" sz="1200">
                <a:latin typeface="Times New Roman"/>
                <a:ea typeface="宋体"/>
              </a:rPr>
              <a:t>Server</a:t>
            </a:r>
            <a:r>
              <a:rPr lang="en-US" sz="1200">
                <a:latin typeface="Times New Roman"/>
                <a:ea typeface="宋体"/>
              </a:rPr>
              <a:t>建立连接便可以使用这些服务。</a:t>
            </a:r>
            <a:endParaRPr/>
          </a:p>
          <a:p>
            <a:pPr/>
            <a:endParaRPr/>
          </a:p>
          <a:p>
            <a:pPr/>
            <a:r>
              <a:rPr lang="en-US" sz="1200">
                <a:latin typeface="Times New Roman"/>
                <a:ea typeface="宋体"/>
              </a:rPr>
              <a:t>3.IPC</a:t>
            </a:r>
            <a:r>
              <a:rPr lang="en-US" sz="1200">
                <a:latin typeface="Times New Roman"/>
                <a:ea typeface="宋体"/>
              </a:rPr>
              <a:t>：应用程序是一个进程、提供系统服务的</a:t>
            </a:r>
            <a:r>
              <a:rPr lang="en-US" sz="1200">
                <a:latin typeface="Times New Roman"/>
                <a:ea typeface="宋体"/>
              </a:rPr>
              <a:t>Server</a:t>
            </a:r>
            <a:r>
              <a:rPr lang="en-US" sz="1200">
                <a:latin typeface="Times New Roman"/>
                <a:ea typeface="宋体"/>
              </a:rPr>
              <a:t>是另一个进程，所建立的连接就是</a:t>
            </a:r>
            <a:r>
              <a:rPr lang="en-US" sz="1200">
                <a:latin typeface="Times New Roman"/>
                <a:ea typeface="宋体"/>
              </a:rPr>
              <a:t>IPC</a:t>
            </a:r>
            <a:r>
              <a:rPr lang="en-US" sz="1200">
                <a:latin typeface="Times New Roman"/>
                <a:ea typeface="宋体"/>
              </a:rPr>
              <a:t>。</a:t>
            </a:r>
            <a:r>
              <a:rPr lang="en-US" sz="1200">
                <a:latin typeface="Times New Roman"/>
                <a:ea typeface="宋体"/>
              </a:rPr>
              <a:t>Client-Server</a:t>
            </a:r>
            <a:r>
              <a:rPr lang="en-US" sz="1200">
                <a:latin typeface="Times New Roman"/>
                <a:ea typeface="宋体"/>
              </a:rPr>
              <a:t>方式的在</a:t>
            </a:r>
            <a:r>
              <a:rPr lang="en-US" sz="1200">
                <a:latin typeface="Times New Roman"/>
                <a:ea typeface="宋体"/>
              </a:rPr>
              <a:t>Android</a:t>
            </a:r>
            <a:r>
              <a:rPr lang="en-US" sz="1200">
                <a:latin typeface="Times New Roman"/>
                <a:ea typeface="宋体"/>
              </a:rPr>
              <a:t>系统里的广泛采用对进程间通信（</a:t>
            </a:r>
            <a:r>
              <a:rPr lang="en-US" sz="1200">
                <a:latin typeface="Times New Roman"/>
                <a:ea typeface="宋体"/>
              </a:rPr>
              <a:t>IPC</a:t>
            </a:r>
            <a:r>
              <a:rPr lang="en-US" sz="1200">
                <a:latin typeface="Times New Roman"/>
                <a:ea typeface="宋体"/>
              </a:rPr>
              <a:t>）机制是一个挑战。目前</a:t>
            </a:r>
            <a:r>
              <a:rPr lang="en-US" sz="1200">
                <a:latin typeface="Times New Roman"/>
                <a:ea typeface="宋体"/>
              </a:rPr>
              <a:t>linux</a:t>
            </a:r>
            <a:r>
              <a:rPr lang="en-US" sz="1200">
                <a:latin typeface="Times New Roman"/>
                <a:ea typeface="宋体"/>
              </a:rPr>
              <a:t>支持的</a:t>
            </a:r>
            <a:r>
              <a:rPr lang="en-US" sz="1200">
                <a:latin typeface="Times New Roman"/>
                <a:ea typeface="宋体"/>
              </a:rPr>
              <a:t>IPC</a:t>
            </a:r>
            <a:r>
              <a:rPr lang="en-US" sz="1200">
                <a:latin typeface="Times New Roman"/>
                <a:ea typeface="宋体"/>
              </a:rPr>
              <a:t>包括传统的管道，</a:t>
            </a:r>
            <a:r>
              <a:rPr lang="en-US" sz="1200">
                <a:latin typeface="Times New Roman"/>
                <a:ea typeface="宋体"/>
              </a:rPr>
              <a:t>System V IPC</a:t>
            </a:r>
            <a:r>
              <a:rPr lang="en-US" sz="1200">
                <a:latin typeface="Times New Roman"/>
                <a:ea typeface="宋体"/>
              </a:rPr>
              <a:t>，即消息队列</a:t>
            </a:r>
            <a:r>
              <a:rPr lang="en-US" sz="1200">
                <a:latin typeface="Times New Roman"/>
                <a:ea typeface="宋体"/>
              </a:rPr>
              <a:t>/</a:t>
            </a:r>
            <a:r>
              <a:rPr lang="en-US" sz="1200">
                <a:latin typeface="Times New Roman"/>
                <a:ea typeface="宋体"/>
              </a:rPr>
              <a:t>共享内存</a:t>
            </a:r>
            <a:r>
              <a:rPr lang="en-US" sz="1200">
                <a:latin typeface="Times New Roman"/>
                <a:ea typeface="宋体"/>
              </a:rPr>
              <a:t>/</a:t>
            </a:r>
            <a:r>
              <a:rPr lang="en-US" sz="1200">
                <a:latin typeface="Times New Roman"/>
                <a:ea typeface="宋体"/>
              </a:rPr>
              <a:t>信号量，以及</a:t>
            </a:r>
            <a:r>
              <a:rPr lang="en-US" sz="1200">
                <a:latin typeface="Times New Roman"/>
                <a:ea typeface="宋体"/>
              </a:rPr>
              <a:t>socket</a:t>
            </a:r>
            <a:r>
              <a:rPr lang="en-US" sz="1200">
                <a:latin typeface="Times New Roman"/>
                <a:ea typeface="宋体"/>
              </a:rPr>
              <a:t>，其中只有</a:t>
            </a:r>
            <a:r>
              <a:rPr lang="en-US" sz="1200">
                <a:latin typeface="Times New Roman"/>
                <a:ea typeface="宋体"/>
              </a:rPr>
              <a:t>socket</a:t>
            </a:r>
            <a:r>
              <a:rPr lang="en-US" sz="1200">
                <a:latin typeface="Times New Roman"/>
                <a:ea typeface="宋体"/>
              </a:rPr>
              <a:t>支持</a:t>
            </a:r>
            <a:r>
              <a:rPr lang="en-US" sz="1200">
                <a:latin typeface="Times New Roman"/>
                <a:ea typeface="宋体"/>
              </a:rPr>
              <a:t>Client-Server</a:t>
            </a:r>
            <a:r>
              <a:rPr lang="en-US" sz="1200">
                <a:latin typeface="Times New Roman"/>
                <a:ea typeface="宋体"/>
              </a:rPr>
              <a:t>的通信方式。</a:t>
            </a:r>
            <a:endParaRPr/>
          </a:p>
          <a:p>
            <a:pPr/>
            <a:endParaRPr/>
          </a:p>
          <a:p>
            <a:pPr/>
            <a:r>
              <a:rPr lang="en-US" sz="1200">
                <a:latin typeface="Times New Roman"/>
                <a:ea typeface="宋体"/>
              </a:rPr>
              <a:t>二</a:t>
            </a:r>
            <a:r>
              <a:rPr lang="en-US" sz="1200">
                <a:latin typeface="Times New Roman"/>
                <a:ea typeface="宋体"/>
              </a:rPr>
              <a:t>.Android</a:t>
            </a:r>
            <a:r>
              <a:rPr lang="en-US" sz="1200">
                <a:latin typeface="Times New Roman"/>
                <a:ea typeface="宋体"/>
              </a:rPr>
              <a:t>系统要满足这三大诉求面临以下三个方面的挑战</a:t>
            </a:r>
            <a:endParaRPr/>
          </a:p>
          <a:p>
            <a:pPr/>
            <a:r>
              <a:rPr lang="en-US" sz="1200">
                <a:latin typeface="Times New Roman"/>
                <a:ea typeface="宋体"/>
              </a:rPr>
              <a:t>1.</a:t>
            </a:r>
            <a:r>
              <a:rPr lang="en-US" sz="1200">
                <a:latin typeface="Times New Roman"/>
                <a:ea typeface="宋体"/>
              </a:rPr>
              <a:t>复杂性的挑战：可以在这些</a:t>
            </a:r>
            <a:r>
              <a:rPr lang="en-US" sz="1200">
                <a:latin typeface="Times New Roman"/>
                <a:ea typeface="宋体"/>
              </a:rPr>
              <a:t>Linux</a:t>
            </a:r>
            <a:r>
              <a:rPr lang="en-US" sz="1200">
                <a:latin typeface="Times New Roman"/>
                <a:ea typeface="宋体"/>
              </a:rPr>
              <a:t>底层机制上架设一套协议来实现</a:t>
            </a:r>
            <a:r>
              <a:rPr lang="en-US" sz="1200">
                <a:latin typeface="Times New Roman"/>
                <a:ea typeface="宋体"/>
              </a:rPr>
              <a:t>Client-Server</a:t>
            </a:r>
            <a:r>
              <a:rPr lang="en-US" sz="1200">
                <a:latin typeface="Times New Roman"/>
                <a:ea typeface="宋体"/>
              </a:rPr>
              <a:t>通信，但这样增加了系统的复杂性，在手机这种条件复杂，资源稀缺的环境下可靠性也难以保证。</a:t>
            </a:r>
            <a:endParaRPr/>
          </a:p>
          <a:p>
            <a:pPr/>
            <a:endParaRPr/>
          </a:p>
          <a:p>
            <a:pPr/>
            <a:r>
              <a:rPr lang="en-US" sz="1200">
                <a:latin typeface="Times New Roman"/>
                <a:ea typeface="宋体"/>
              </a:rPr>
              <a:t>2.</a:t>
            </a:r>
            <a:r>
              <a:rPr lang="en-US" sz="1200">
                <a:latin typeface="Times New Roman"/>
                <a:ea typeface="宋体"/>
              </a:rPr>
              <a:t>传输性能的挑战：传统底层的通信方式传输性能都不高，</a:t>
            </a:r>
            <a:r>
              <a:rPr lang="en-US" sz="1200">
                <a:latin typeface="Times New Roman"/>
                <a:ea typeface="宋体"/>
              </a:rPr>
              <a:t>socket</a:t>
            </a:r>
            <a:r>
              <a:rPr lang="en-US" sz="1200">
                <a:latin typeface="Times New Roman"/>
                <a:ea typeface="宋体"/>
              </a:rPr>
              <a:t>通信速率低，消息队列、管道至少需要两次内容拷贝、共享内存虽无需拷贝但控制复杂。都无法满足需求。</a:t>
            </a:r>
            <a:endParaRPr/>
          </a:p>
          <a:p>
            <a:pPr/>
            <a:endParaRPr/>
          </a:p>
          <a:p>
            <a:pPr/>
            <a:r>
              <a:rPr lang="en-US" sz="1200">
                <a:latin typeface="Times New Roman"/>
                <a:ea typeface="宋体"/>
              </a:rPr>
              <a:t>3.</a:t>
            </a:r>
            <a:r>
              <a:rPr lang="en-US" sz="1200">
                <a:latin typeface="Times New Roman"/>
                <a:ea typeface="宋体"/>
              </a:rPr>
              <a:t>安全性的挑战：传统</a:t>
            </a:r>
            <a:r>
              <a:rPr lang="en-US" sz="1200">
                <a:latin typeface="Times New Roman"/>
                <a:ea typeface="宋体"/>
              </a:rPr>
              <a:t>IPC</a:t>
            </a:r>
            <a:r>
              <a:rPr lang="en-US" sz="1200">
                <a:latin typeface="Times New Roman"/>
                <a:ea typeface="宋体"/>
              </a:rPr>
              <a:t>没有任何安全措施，完全依赖上层协议来确保。比如说传统</a:t>
            </a:r>
            <a:r>
              <a:rPr lang="en-US" sz="1200">
                <a:latin typeface="Times New Roman"/>
                <a:ea typeface="宋体"/>
              </a:rPr>
              <a:t>IPC</a:t>
            </a:r>
            <a:r>
              <a:rPr lang="en-US" sz="1200">
                <a:latin typeface="Times New Roman"/>
                <a:ea typeface="宋体"/>
              </a:rPr>
              <a:t>的接收方无法获得对方进程可靠的</a:t>
            </a:r>
            <a:r>
              <a:rPr lang="en-US" sz="1200">
                <a:latin typeface="Times New Roman"/>
                <a:ea typeface="宋体"/>
              </a:rPr>
              <a:t>UID/PID</a:t>
            </a:r>
            <a:r>
              <a:rPr lang="en-US" sz="1200">
                <a:latin typeface="Times New Roman"/>
                <a:ea typeface="宋体"/>
              </a:rPr>
              <a:t>（用户</a:t>
            </a:r>
            <a:r>
              <a:rPr lang="en-US" sz="1200">
                <a:latin typeface="Times New Roman"/>
                <a:ea typeface="宋体"/>
              </a:rPr>
              <a:t>ID/</a:t>
            </a:r>
            <a:r>
              <a:rPr lang="en-US" sz="1200">
                <a:latin typeface="Times New Roman"/>
                <a:ea typeface="宋体"/>
              </a:rPr>
              <a:t>进程</a:t>
            </a:r>
            <a:r>
              <a:rPr lang="en-US" sz="1200">
                <a:latin typeface="Times New Roman"/>
                <a:ea typeface="宋体"/>
              </a:rPr>
              <a:t>ID</a:t>
            </a:r>
            <a:r>
              <a:rPr lang="en-US" sz="1200">
                <a:latin typeface="Times New Roman"/>
                <a:ea typeface="宋体"/>
              </a:rPr>
              <a:t>），从而无法鉴别对方身份。再比如说传统</a:t>
            </a:r>
            <a:r>
              <a:rPr lang="en-US" sz="1200">
                <a:latin typeface="Times New Roman"/>
                <a:ea typeface="宋体"/>
              </a:rPr>
              <a:t>IPC</a:t>
            </a:r>
            <a:r>
              <a:rPr lang="en-US" sz="1200">
                <a:latin typeface="Times New Roman"/>
                <a:ea typeface="宋体"/>
              </a:rPr>
              <a:t>访问接入点是开放的，无法建立私有通道。</a:t>
            </a:r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A0BD4134-2261-4E3E-A6A2-290B820BDD8D}" type="slidenum">
              <a:rPr b="1" lang="en-US" sz="1200">
                <a:solidFill>
                  <a:srgbClr val="000000"/>
                </a:solidFill>
                <a:latin typeface="Arial"/>
                <a:ea typeface="新細明體"/>
              </a:rPr>
              <a:t>&lt;number&gt;</a:t>
            </a:fld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0000" rIns="90000" tIns="46800" bIns="46800" anchor="ctr"/>
          <a:p>
            <a:pPr/>
            <a:r>
              <a:rPr lang="en-US" sz="1200">
                <a:latin typeface="Times New Roman"/>
                <a:ea typeface="宋体"/>
              </a:rPr>
              <a:t>一</a:t>
            </a:r>
            <a:r>
              <a:rPr lang="en-US" sz="1200">
                <a:latin typeface="Times New Roman"/>
                <a:ea typeface="宋体"/>
              </a:rPr>
              <a:t>.</a:t>
            </a:r>
            <a:r>
              <a:rPr lang="en-US" sz="1200">
                <a:latin typeface="Times New Roman"/>
                <a:ea typeface="宋体"/>
              </a:rPr>
              <a:t>满足三大诉求</a:t>
            </a:r>
            <a:endParaRPr/>
          </a:p>
          <a:p>
            <a:pPr/>
            <a:r>
              <a:rPr lang="en-US" sz="1200">
                <a:latin typeface="Times New Roman"/>
                <a:ea typeface="宋体"/>
              </a:rPr>
              <a:t>1.</a:t>
            </a:r>
            <a:r>
              <a:rPr lang="en-US" sz="1200">
                <a:latin typeface="Times New Roman"/>
                <a:ea typeface="宋体"/>
              </a:rPr>
              <a:t>系统功能：从媒体播放，视频音频捕获，到各种让手机更智能的传感器（加速度，方位，温度，光亮度等）</a:t>
            </a:r>
            <a:endParaRPr/>
          </a:p>
          <a:p>
            <a:pPr/>
            <a:endParaRPr/>
          </a:p>
          <a:p>
            <a:pPr/>
            <a:r>
              <a:rPr lang="en-US" sz="1200">
                <a:latin typeface="Times New Roman"/>
                <a:ea typeface="宋体"/>
              </a:rPr>
              <a:t>2.CS</a:t>
            </a:r>
            <a:r>
              <a:rPr lang="en-US" sz="1200">
                <a:latin typeface="Times New Roman"/>
                <a:ea typeface="宋体"/>
              </a:rPr>
              <a:t>：</a:t>
            </a:r>
            <a:r>
              <a:rPr lang="en-US" sz="1200">
                <a:latin typeface="Times New Roman"/>
                <a:ea typeface="宋体"/>
              </a:rPr>
              <a:t>Android</a:t>
            </a:r>
            <a:r>
              <a:rPr lang="en-US" sz="1200">
                <a:latin typeface="Times New Roman"/>
                <a:ea typeface="宋体"/>
              </a:rPr>
              <a:t>系统中，为了向应用开发者提供丰富多样的功能，这种通信方式更是无处不在，例如刚才提到的这个系统功能，他们都由不同的</a:t>
            </a:r>
            <a:r>
              <a:rPr lang="en-US" sz="1200">
                <a:latin typeface="Times New Roman"/>
                <a:ea typeface="宋体"/>
              </a:rPr>
              <a:t>Server</a:t>
            </a:r>
            <a:r>
              <a:rPr lang="en-US" sz="1200">
                <a:latin typeface="Times New Roman"/>
                <a:ea typeface="宋体"/>
              </a:rPr>
              <a:t>负责管理，应用程序只需做为</a:t>
            </a:r>
            <a:r>
              <a:rPr lang="en-US" sz="1200">
                <a:latin typeface="Times New Roman"/>
                <a:ea typeface="宋体"/>
              </a:rPr>
              <a:t>Client</a:t>
            </a:r>
            <a:r>
              <a:rPr lang="en-US" sz="1200">
                <a:latin typeface="Times New Roman"/>
                <a:ea typeface="宋体"/>
              </a:rPr>
              <a:t>与这些</a:t>
            </a:r>
            <a:r>
              <a:rPr lang="en-US" sz="1200">
                <a:latin typeface="Times New Roman"/>
                <a:ea typeface="宋体"/>
              </a:rPr>
              <a:t>Server</a:t>
            </a:r>
            <a:r>
              <a:rPr lang="en-US" sz="1200">
                <a:latin typeface="Times New Roman"/>
                <a:ea typeface="宋体"/>
              </a:rPr>
              <a:t>建立连接便可以使用这些服务。</a:t>
            </a:r>
            <a:endParaRPr/>
          </a:p>
          <a:p>
            <a:pPr/>
            <a:endParaRPr/>
          </a:p>
          <a:p>
            <a:pPr/>
            <a:r>
              <a:rPr lang="en-US" sz="1200">
                <a:latin typeface="Times New Roman"/>
                <a:ea typeface="宋体"/>
              </a:rPr>
              <a:t>3.IPC</a:t>
            </a:r>
            <a:r>
              <a:rPr lang="en-US" sz="1200">
                <a:latin typeface="Times New Roman"/>
                <a:ea typeface="宋体"/>
              </a:rPr>
              <a:t>：应用程序是一个进程、提供系统服务的</a:t>
            </a:r>
            <a:r>
              <a:rPr lang="en-US" sz="1200">
                <a:latin typeface="Times New Roman"/>
                <a:ea typeface="宋体"/>
              </a:rPr>
              <a:t>Server</a:t>
            </a:r>
            <a:r>
              <a:rPr lang="en-US" sz="1200">
                <a:latin typeface="Times New Roman"/>
                <a:ea typeface="宋体"/>
              </a:rPr>
              <a:t>是另一个进程，所建立的连接就是</a:t>
            </a:r>
            <a:r>
              <a:rPr lang="en-US" sz="1200">
                <a:latin typeface="Times New Roman"/>
                <a:ea typeface="宋体"/>
              </a:rPr>
              <a:t>IPC</a:t>
            </a:r>
            <a:r>
              <a:rPr lang="en-US" sz="1200">
                <a:latin typeface="Times New Roman"/>
                <a:ea typeface="宋体"/>
              </a:rPr>
              <a:t>。</a:t>
            </a:r>
            <a:r>
              <a:rPr lang="en-US" sz="1200">
                <a:latin typeface="Times New Roman"/>
                <a:ea typeface="宋体"/>
              </a:rPr>
              <a:t>Client-Server</a:t>
            </a:r>
            <a:r>
              <a:rPr lang="en-US" sz="1200">
                <a:latin typeface="Times New Roman"/>
                <a:ea typeface="宋体"/>
              </a:rPr>
              <a:t>方式的在</a:t>
            </a:r>
            <a:r>
              <a:rPr lang="en-US" sz="1200">
                <a:latin typeface="Times New Roman"/>
                <a:ea typeface="宋体"/>
              </a:rPr>
              <a:t>Android</a:t>
            </a:r>
            <a:r>
              <a:rPr lang="en-US" sz="1200">
                <a:latin typeface="Times New Roman"/>
                <a:ea typeface="宋体"/>
              </a:rPr>
              <a:t>系统里的广泛采用对进程间通信（</a:t>
            </a:r>
            <a:r>
              <a:rPr lang="en-US" sz="1200">
                <a:latin typeface="Times New Roman"/>
                <a:ea typeface="宋体"/>
              </a:rPr>
              <a:t>IPC</a:t>
            </a:r>
            <a:r>
              <a:rPr lang="en-US" sz="1200">
                <a:latin typeface="Times New Roman"/>
                <a:ea typeface="宋体"/>
              </a:rPr>
              <a:t>）机制是一个挑战。目前</a:t>
            </a:r>
            <a:r>
              <a:rPr lang="en-US" sz="1200">
                <a:latin typeface="Times New Roman"/>
                <a:ea typeface="宋体"/>
              </a:rPr>
              <a:t>linux</a:t>
            </a:r>
            <a:r>
              <a:rPr lang="en-US" sz="1200">
                <a:latin typeface="Times New Roman"/>
                <a:ea typeface="宋体"/>
              </a:rPr>
              <a:t>支持的</a:t>
            </a:r>
            <a:r>
              <a:rPr lang="en-US" sz="1200">
                <a:latin typeface="Times New Roman"/>
                <a:ea typeface="宋体"/>
              </a:rPr>
              <a:t>IPC</a:t>
            </a:r>
            <a:r>
              <a:rPr lang="en-US" sz="1200">
                <a:latin typeface="Times New Roman"/>
                <a:ea typeface="宋体"/>
              </a:rPr>
              <a:t>包括传统的管道，</a:t>
            </a:r>
            <a:r>
              <a:rPr lang="en-US" sz="1200">
                <a:latin typeface="Times New Roman"/>
                <a:ea typeface="宋体"/>
              </a:rPr>
              <a:t>System V IPC</a:t>
            </a:r>
            <a:r>
              <a:rPr lang="en-US" sz="1200">
                <a:latin typeface="Times New Roman"/>
                <a:ea typeface="宋体"/>
              </a:rPr>
              <a:t>，即消息队列</a:t>
            </a:r>
            <a:r>
              <a:rPr lang="en-US" sz="1200">
                <a:latin typeface="Times New Roman"/>
                <a:ea typeface="宋体"/>
              </a:rPr>
              <a:t>/</a:t>
            </a:r>
            <a:r>
              <a:rPr lang="en-US" sz="1200">
                <a:latin typeface="Times New Roman"/>
                <a:ea typeface="宋体"/>
              </a:rPr>
              <a:t>共享内存</a:t>
            </a:r>
            <a:r>
              <a:rPr lang="en-US" sz="1200">
                <a:latin typeface="Times New Roman"/>
                <a:ea typeface="宋体"/>
              </a:rPr>
              <a:t>/</a:t>
            </a:r>
            <a:r>
              <a:rPr lang="en-US" sz="1200">
                <a:latin typeface="Times New Roman"/>
                <a:ea typeface="宋体"/>
              </a:rPr>
              <a:t>信号量，以及</a:t>
            </a:r>
            <a:r>
              <a:rPr lang="en-US" sz="1200">
                <a:latin typeface="Times New Roman"/>
                <a:ea typeface="宋体"/>
              </a:rPr>
              <a:t>socket</a:t>
            </a:r>
            <a:r>
              <a:rPr lang="en-US" sz="1200">
                <a:latin typeface="Times New Roman"/>
                <a:ea typeface="宋体"/>
              </a:rPr>
              <a:t>，其中只有</a:t>
            </a:r>
            <a:r>
              <a:rPr lang="en-US" sz="1200">
                <a:latin typeface="Times New Roman"/>
                <a:ea typeface="宋体"/>
              </a:rPr>
              <a:t>socket</a:t>
            </a:r>
            <a:r>
              <a:rPr lang="en-US" sz="1200">
                <a:latin typeface="Times New Roman"/>
                <a:ea typeface="宋体"/>
              </a:rPr>
              <a:t>支持</a:t>
            </a:r>
            <a:r>
              <a:rPr lang="en-US" sz="1200">
                <a:latin typeface="Times New Roman"/>
                <a:ea typeface="宋体"/>
              </a:rPr>
              <a:t>Client-Server</a:t>
            </a:r>
            <a:r>
              <a:rPr lang="en-US" sz="1200">
                <a:latin typeface="Times New Roman"/>
                <a:ea typeface="宋体"/>
              </a:rPr>
              <a:t>的通信方式。</a:t>
            </a:r>
            <a:endParaRPr/>
          </a:p>
          <a:p>
            <a:pPr/>
            <a:endParaRPr/>
          </a:p>
          <a:p>
            <a:pPr/>
            <a:r>
              <a:rPr lang="en-US" sz="1200">
                <a:latin typeface="Times New Roman"/>
                <a:ea typeface="宋体"/>
              </a:rPr>
              <a:t>二</a:t>
            </a:r>
            <a:r>
              <a:rPr lang="en-US" sz="1200">
                <a:latin typeface="Times New Roman"/>
                <a:ea typeface="宋体"/>
              </a:rPr>
              <a:t>.Android</a:t>
            </a:r>
            <a:r>
              <a:rPr lang="en-US" sz="1200">
                <a:latin typeface="Times New Roman"/>
                <a:ea typeface="宋体"/>
              </a:rPr>
              <a:t>系统要满足这三大诉求面临以下三个方面的挑战</a:t>
            </a:r>
            <a:endParaRPr/>
          </a:p>
          <a:p>
            <a:pPr/>
            <a:r>
              <a:rPr lang="en-US" sz="1200">
                <a:latin typeface="Times New Roman"/>
                <a:ea typeface="宋体"/>
              </a:rPr>
              <a:t>1.</a:t>
            </a:r>
            <a:r>
              <a:rPr lang="en-US" sz="1200">
                <a:latin typeface="Times New Roman"/>
                <a:ea typeface="宋体"/>
              </a:rPr>
              <a:t>复杂性的挑战：可以在这些</a:t>
            </a:r>
            <a:r>
              <a:rPr lang="en-US" sz="1200">
                <a:latin typeface="Times New Roman"/>
                <a:ea typeface="宋体"/>
              </a:rPr>
              <a:t>Linux</a:t>
            </a:r>
            <a:r>
              <a:rPr lang="en-US" sz="1200">
                <a:latin typeface="Times New Roman"/>
                <a:ea typeface="宋体"/>
              </a:rPr>
              <a:t>底层机制上架设一套协议来实现</a:t>
            </a:r>
            <a:r>
              <a:rPr lang="en-US" sz="1200">
                <a:latin typeface="Times New Roman"/>
                <a:ea typeface="宋体"/>
              </a:rPr>
              <a:t>Client-Server</a:t>
            </a:r>
            <a:r>
              <a:rPr lang="en-US" sz="1200">
                <a:latin typeface="Times New Roman"/>
                <a:ea typeface="宋体"/>
              </a:rPr>
              <a:t>通信，但这样增加了系统的复杂性，在手机这种条件复杂，资源稀缺的环境下可靠性也难以保证。</a:t>
            </a:r>
            <a:endParaRPr/>
          </a:p>
          <a:p>
            <a:pPr/>
            <a:endParaRPr/>
          </a:p>
          <a:p>
            <a:pPr/>
            <a:r>
              <a:rPr lang="en-US" sz="1200">
                <a:latin typeface="Times New Roman"/>
                <a:ea typeface="宋体"/>
              </a:rPr>
              <a:t>2.</a:t>
            </a:r>
            <a:r>
              <a:rPr lang="en-US" sz="1200">
                <a:latin typeface="Times New Roman"/>
                <a:ea typeface="宋体"/>
              </a:rPr>
              <a:t>传输性能的挑战：传统底层的通信方式传输性能都不高，</a:t>
            </a:r>
            <a:r>
              <a:rPr lang="en-US" sz="1200">
                <a:latin typeface="Times New Roman"/>
                <a:ea typeface="宋体"/>
              </a:rPr>
              <a:t>socket</a:t>
            </a:r>
            <a:r>
              <a:rPr lang="en-US" sz="1200">
                <a:latin typeface="Times New Roman"/>
                <a:ea typeface="宋体"/>
              </a:rPr>
              <a:t>通信速率低，消息队列、管道至少需要两次内容拷贝、共享内存虽无需拷贝但控制复杂。都无法满足需求。</a:t>
            </a:r>
            <a:endParaRPr/>
          </a:p>
          <a:p>
            <a:pPr/>
            <a:endParaRPr/>
          </a:p>
          <a:p>
            <a:pPr/>
            <a:r>
              <a:rPr lang="en-US" sz="1200">
                <a:latin typeface="Times New Roman"/>
                <a:ea typeface="宋体"/>
              </a:rPr>
              <a:t>3.</a:t>
            </a:r>
            <a:r>
              <a:rPr lang="en-US" sz="1200">
                <a:latin typeface="Times New Roman"/>
                <a:ea typeface="宋体"/>
              </a:rPr>
              <a:t>安全性的挑战：传统</a:t>
            </a:r>
            <a:r>
              <a:rPr lang="en-US" sz="1200">
                <a:latin typeface="Times New Roman"/>
                <a:ea typeface="宋体"/>
              </a:rPr>
              <a:t>IPC</a:t>
            </a:r>
            <a:r>
              <a:rPr lang="en-US" sz="1200">
                <a:latin typeface="Times New Roman"/>
                <a:ea typeface="宋体"/>
              </a:rPr>
              <a:t>没有任何安全措施，完全依赖上层协议来确保。比如说传统</a:t>
            </a:r>
            <a:r>
              <a:rPr lang="en-US" sz="1200">
                <a:latin typeface="Times New Roman"/>
                <a:ea typeface="宋体"/>
              </a:rPr>
              <a:t>IPC</a:t>
            </a:r>
            <a:r>
              <a:rPr lang="en-US" sz="1200">
                <a:latin typeface="Times New Roman"/>
                <a:ea typeface="宋体"/>
              </a:rPr>
              <a:t>的接收方无法获得对方进程可靠的</a:t>
            </a:r>
            <a:r>
              <a:rPr lang="en-US" sz="1200">
                <a:latin typeface="Times New Roman"/>
                <a:ea typeface="宋体"/>
              </a:rPr>
              <a:t>UID/PID</a:t>
            </a:r>
            <a:r>
              <a:rPr lang="en-US" sz="1200">
                <a:latin typeface="Times New Roman"/>
                <a:ea typeface="宋体"/>
              </a:rPr>
              <a:t>（用户</a:t>
            </a:r>
            <a:r>
              <a:rPr lang="en-US" sz="1200">
                <a:latin typeface="Times New Roman"/>
                <a:ea typeface="宋体"/>
              </a:rPr>
              <a:t>ID/</a:t>
            </a:r>
            <a:r>
              <a:rPr lang="en-US" sz="1200">
                <a:latin typeface="Times New Roman"/>
                <a:ea typeface="宋体"/>
              </a:rPr>
              <a:t>进程</a:t>
            </a:r>
            <a:r>
              <a:rPr lang="en-US" sz="1200">
                <a:latin typeface="Times New Roman"/>
                <a:ea typeface="宋体"/>
              </a:rPr>
              <a:t>ID</a:t>
            </a:r>
            <a:r>
              <a:rPr lang="en-US" sz="1200">
                <a:latin typeface="Times New Roman"/>
                <a:ea typeface="宋体"/>
              </a:rPr>
              <a:t>），从而无法鉴别对方身份。再比如说传统</a:t>
            </a:r>
            <a:r>
              <a:rPr lang="en-US" sz="1200">
                <a:latin typeface="Times New Roman"/>
                <a:ea typeface="宋体"/>
              </a:rPr>
              <a:t>IPC</a:t>
            </a:r>
            <a:r>
              <a:rPr lang="en-US" sz="1200">
                <a:latin typeface="Times New Roman"/>
                <a:ea typeface="宋体"/>
              </a:rPr>
              <a:t>访问接入点是开放的，无法建立私有通道。</a:t>
            </a:r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D221926E-A965-499A-9809-3577F293E62D}" type="slidenum">
              <a:rPr b="1" lang="en-US" sz="1200">
                <a:solidFill>
                  <a:srgbClr val="000000"/>
                </a:solidFill>
                <a:latin typeface="Arial"/>
                <a:ea typeface="新細明體"/>
              </a:rPr>
              <a:t>&lt;number&gt;</a:t>
            </a:fld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0000" rIns="90000" tIns="46800" bIns="46800" anchor="ctr"/>
          <a:p>
            <a:pPr/>
            <a:r>
              <a:rPr lang="en-US" sz="1200">
                <a:latin typeface="Times New Roman"/>
                <a:ea typeface="宋体"/>
              </a:rPr>
              <a:t>一</a:t>
            </a:r>
            <a:r>
              <a:rPr lang="en-US" sz="1200">
                <a:latin typeface="Times New Roman"/>
                <a:ea typeface="宋体"/>
              </a:rPr>
              <a:t>.</a:t>
            </a:r>
            <a:r>
              <a:rPr lang="en-US" sz="1200">
                <a:latin typeface="Times New Roman"/>
                <a:ea typeface="宋体"/>
              </a:rPr>
              <a:t>满足三大诉求</a:t>
            </a:r>
            <a:endParaRPr/>
          </a:p>
          <a:p>
            <a:pPr/>
            <a:r>
              <a:rPr lang="en-US" sz="1200">
                <a:latin typeface="Times New Roman"/>
                <a:ea typeface="宋体"/>
              </a:rPr>
              <a:t>1.</a:t>
            </a:r>
            <a:r>
              <a:rPr lang="en-US" sz="1200">
                <a:latin typeface="Times New Roman"/>
                <a:ea typeface="宋体"/>
              </a:rPr>
              <a:t>系统功能：从媒体播放，视频音频捕获，到各种让手机更智能的传感器（加速度，方位，温度，光亮度等）</a:t>
            </a:r>
            <a:endParaRPr/>
          </a:p>
          <a:p>
            <a:pPr/>
            <a:endParaRPr/>
          </a:p>
          <a:p>
            <a:pPr/>
            <a:r>
              <a:rPr lang="en-US" sz="1200">
                <a:latin typeface="Times New Roman"/>
                <a:ea typeface="宋体"/>
              </a:rPr>
              <a:t>2.CS</a:t>
            </a:r>
            <a:r>
              <a:rPr lang="en-US" sz="1200">
                <a:latin typeface="Times New Roman"/>
                <a:ea typeface="宋体"/>
              </a:rPr>
              <a:t>：</a:t>
            </a:r>
            <a:r>
              <a:rPr lang="en-US" sz="1200">
                <a:latin typeface="Times New Roman"/>
                <a:ea typeface="宋体"/>
              </a:rPr>
              <a:t>Android</a:t>
            </a:r>
            <a:r>
              <a:rPr lang="en-US" sz="1200">
                <a:latin typeface="Times New Roman"/>
                <a:ea typeface="宋体"/>
              </a:rPr>
              <a:t>系统中，为了向应用开发者提供丰富多样的功能，这种通信方式更是无处不在，例如刚才提到的这个系统功能，他们都由不同的</a:t>
            </a:r>
            <a:r>
              <a:rPr lang="en-US" sz="1200">
                <a:latin typeface="Times New Roman"/>
                <a:ea typeface="宋体"/>
              </a:rPr>
              <a:t>Server</a:t>
            </a:r>
            <a:r>
              <a:rPr lang="en-US" sz="1200">
                <a:latin typeface="Times New Roman"/>
                <a:ea typeface="宋体"/>
              </a:rPr>
              <a:t>负责管理，应用程序只需做为</a:t>
            </a:r>
            <a:r>
              <a:rPr lang="en-US" sz="1200">
                <a:latin typeface="Times New Roman"/>
                <a:ea typeface="宋体"/>
              </a:rPr>
              <a:t>Client</a:t>
            </a:r>
            <a:r>
              <a:rPr lang="en-US" sz="1200">
                <a:latin typeface="Times New Roman"/>
                <a:ea typeface="宋体"/>
              </a:rPr>
              <a:t>与这些</a:t>
            </a:r>
            <a:r>
              <a:rPr lang="en-US" sz="1200">
                <a:latin typeface="Times New Roman"/>
                <a:ea typeface="宋体"/>
              </a:rPr>
              <a:t>Server</a:t>
            </a:r>
            <a:r>
              <a:rPr lang="en-US" sz="1200">
                <a:latin typeface="Times New Roman"/>
                <a:ea typeface="宋体"/>
              </a:rPr>
              <a:t>建立连接便可以使用这些服务。</a:t>
            </a:r>
            <a:endParaRPr/>
          </a:p>
          <a:p>
            <a:pPr/>
            <a:endParaRPr/>
          </a:p>
          <a:p>
            <a:pPr/>
            <a:r>
              <a:rPr lang="en-US" sz="1200">
                <a:latin typeface="Times New Roman"/>
                <a:ea typeface="宋体"/>
              </a:rPr>
              <a:t>3.IPC</a:t>
            </a:r>
            <a:r>
              <a:rPr lang="en-US" sz="1200">
                <a:latin typeface="Times New Roman"/>
                <a:ea typeface="宋体"/>
              </a:rPr>
              <a:t>：应用程序是一个进程、提供系统服务的</a:t>
            </a:r>
            <a:r>
              <a:rPr lang="en-US" sz="1200">
                <a:latin typeface="Times New Roman"/>
                <a:ea typeface="宋体"/>
              </a:rPr>
              <a:t>Server</a:t>
            </a:r>
            <a:r>
              <a:rPr lang="en-US" sz="1200">
                <a:latin typeface="Times New Roman"/>
                <a:ea typeface="宋体"/>
              </a:rPr>
              <a:t>是另一个进程，所建立的连接就是</a:t>
            </a:r>
            <a:r>
              <a:rPr lang="en-US" sz="1200">
                <a:latin typeface="Times New Roman"/>
                <a:ea typeface="宋体"/>
              </a:rPr>
              <a:t>IPC</a:t>
            </a:r>
            <a:r>
              <a:rPr lang="en-US" sz="1200">
                <a:latin typeface="Times New Roman"/>
                <a:ea typeface="宋体"/>
              </a:rPr>
              <a:t>。</a:t>
            </a:r>
            <a:r>
              <a:rPr lang="en-US" sz="1200">
                <a:latin typeface="Times New Roman"/>
                <a:ea typeface="宋体"/>
              </a:rPr>
              <a:t>Client-Server</a:t>
            </a:r>
            <a:r>
              <a:rPr lang="en-US" sz="1200">
                <a:latin typeface="Times New Roman"/>
                <a:ea typeface="宋体"/>
              </a:rPr>
              <a:t>方式的在</a:t>
            </a:r>
            <a:r>
              <a:rPr lang="en-US" sz="1200">
                <a:latin typeface="Times New Roman"/>
                <a:ea typeface="宋体"/>
              </a:rPr>
              <a:t>Android</a:t>
            </a:r>
            <a:r>
              <a:rPr lang="en-US" sz="1200">
                <a:latin typeface="Times New Roman"/>
                <a:ea typeface="宋体"/>
              </a:rPr>
              <a:t>系统里的广泛采用对进程间通信（</a:t>
            </a:r>
            <a:r>
              <a:rPr lang="en-US" sz="1200">
                <a:latin typeface="Times New Roman"/>
                <a:ea typeface="宋体"/>
              </a:rPr>
              <a:t>IPC</a:t>
            </a:r>
            <a:r>
              <a:rPr lang="en-US" sz="1200">
                <a:latin typeface="Times New Roman"/>
                <a:ea typeface="宋体"/>
              </a:rPr>
              <a:t>）机制是一个挑战。目前</a:t>
            </a:r>
            <a:r>
              <a:rPr lang="en-US" sz="1200">
                <a:latin typeface="Times New Roman"/>
                <a:ea typeface="宋体"/>
              </a:rPr>
              <a:t>linux</a:t>
            </a:r>
            <a:r>
              <a:rPr lang="en-US" sz="1200">
                <a:latin typeface="Times New Roman"/>
                <a:ea typeface="宋体"/>
              </a:rPr>
              <a:t>支持的</a:t>
            </a:r>
            <a:r>
              <a:rPr lang="en-US" sz="1200">
                <a:latin typeface="Times New Roman"/>
                <a:ea typeface="宋体"/>
              </a:rPr>
              <a:t>IPC</a:t>
            </a:r>
            <a:r>
              <a:rPr lang="en-US" sz="1200">
                <a:latin typeface="Times New Roman"/>
                <a:ea typeface="宋体"/>
              </a:rPr>
              <a:t>包括传统的管道，</a:t>
            </a:r>
            <a:r>
              <a:rPr lang="en-US" sz="1200">
                <a:latin typeface="Times New Roman"/>
                <a:ea typeface="宋体"/>
              </a:rPr>
              <a:t>System V IPC</a:t>
            </a:r>
            <a:r>
              <a:rPr lang="en-US" sz="1200">
                <a:latin typeface="Times New Roman"/>
                <a:ea typeface="宋体"/>
              </a:rPr>
              <a:t>，即消息队列</a:t>
            </a:r>
            <a:r>
              <a:rPr lang="en-US" sz="1200">
                <a:latin typeface="Times New Roman"/>
                <a:ea typeface="宋体"/>
              </a:rPr>
              <a:t>/</a:t>
            </a:r>
            <a:r>
              <a:rPr lang="en-US" sz="1200">
                <a:latin typeface="Times New Roman"/>
                <a:ea typeface="宋体"/>
              </a:rPr>
              <a:t>共享内存</a:t>
            </a:r>
            <a:r>
              <a:rPr lang="en-US" sz="1200">
                <a:latin typeface="Times New Roman"/>
                <a:ea typeface="宋体"/>
              </a:rPr>
              <a:t>/</a:t>
            </a:r>
            <a:r>
              <a:rPr lang="en-US" sz="1200">
                <a:latin typeface="Times New Roman"/>
                <a:ea typeface="宋体"/>
              </a:rPr>
              <a:t>信号量，以及</a:t>
            </a:r>
            <a:r>
              <a:rPr lang="en-US" sz="1200">
                <a:latin typeface="Times New Roman"/>
                <a:ea typeface="宋体"/>
              </a:rPr>
              <a:t>socket</a:t>
            </a:r>
            <a:r>
              <a:rPr lang="en-US" sz="1200">
                <a:latin typeface="Times New Roman"/>
                <a:ea typeface="宋体"/>
              </a:rPr>
              <a:t>，其中只有</a:t>
            </a:r>
            <a:r>
              <a:rPr lang="en-US" sz="1200">
                <a:latin typeface="Times New Roman"/>
                <a:ea typeface="宋体"/>
              </a:rPr>
              <a:t>socket</a:t>
            </a:r>
            <a:r>
              <a:rPr lang="en-US" sz="1200">
                <a:latin typeface="Times New Roman"/>
                <a:ea typeface="宋体"/>
              </a:rPr>
              <a:t>支持</a:t>
            </a:r>
            <a:r>
              <a:rPr lang="en-US" sz="1200">
                <a:latin typeface="Times New Roman"/>
                <a:ea typeface="宋体"/>
              </a:rPr>
              <a:t>Client-Server</a:t>
            </a:r>
            <a:r>
              <a:rPr lang="en-US" sz="1200">
                <a:latin typeface="Times New Roman"/>
                <a:ea typeface="宋体"/>
              </a:rPr>
              <a:t>的通信方式。</a:t>
            </a:r>
            <a:endParaRPr/>
          </a:p>
          <a:p>
            <a:pPr/>
            <a:endParaRPr/>
          </a:p>
          <a:p>
            <a:pPr/>
            <a:r>
              <a:rPr lang="en-US" sz="1200">
                <a:latin typeface="Times New Roman"/>
                <a:ea typeface="宋体"/>
              </a:rPr>
              <a:t>二</a:t>
            </a:r>
            <a:r>
              <a:rPr lang="en-US" sz="1200">
                <a:latin typeface="Times New Roman"/>
                <a:ea typeface="宋体"/>
              </a:rPr>
              <a:t>.Android</a:t>
            </a:r>
            <a:r>
              <a:rPr lang="en-US" sz="1200">
                <a:latin typeface="Times New Roman"/>
                <a:ea typeface="宋体"/>
              </a:rPr>
              <a:t>系统要满足这三大诉求面临以下三个方面的挑战</a:t>
            </a:r>
            <a:endParaRPr/>
          </a:p>
          <a:p>
            <a:pPr/>
            <a:r>
              <a:rPr lang="en-US" sz="1200">
                <a:latin typeface="Times New Roman"/>
                <a:ea typeface="宋体"/>
              </a:rPr>
              <a:t>1.</a:t>
            </a:r>
            <a:r>
              <a:rPr lang="en-US" sz="1200">
                <a:latin typeface="Times New Roman"/>
                <a:ea typeface="宋体"/>
              </a:rPr>
              <a:t>复杂性的挑战：可以在这些</a:t>
            </a:r>
            <a:r>
              <a:rPr lang="en-US" sz="1200">
                <a:latin typeface="Times New Roman"/>
                <a:ea typeface="宋体"/>
              </a:rPr>
              <a:t>Linux</a:t>
            </a:r>
            <a:r>
              <a:rPr lang="en-US" sz="1200">
                <a:latin typeface="Times New Roman"/>
                <a:ea typeface="宋体"/>
              </a:rPr>
              <a:t>底层机制上架设一套协议来实现</a:t>
            </a:r>
            <a:r>
              <a:rPr lang="en-US" sz="1200">
                <a:latin typeface="Times New Roman"/>
                <a:ea typeface="宋体"/>
              </a:rPr>
              <a:t>Client-Server</a:t>
            </a:r>
            <a:r>
              <a:rPr lang="en-US" sz="1200">
                <a:latin typeface="Times New Roman"/>
                <a:ea typeface="宋体"/>
              </a:rPr>
              <a:t>通信，但这样增加了系统的复杂性，在手机这种条件复杂，资源稀缺的环境下可靠性也难以保证。</a:t>
            </a:r>
            <a:endParaRPr/>
          </a:p>
          <a:p>
            <a:pPr/>
            <a:endParaRPr/>
          </a:p>
          <a:p>
            <a:pPr/>
            <a:r>
              <a:rPr lang="en-US" sz="1200">
                <a:latin typeface="Times New Roman"/>
                <a:ea typeface="宋体"/>
              </a:rPr>
              <a:t>2.</a:t>
            </a:r>
            <a:r>
              <a:rPr lang="en-US" sz="1200">
                <a:latin typeface="Times New Roman"/>
                <a:ea typeface="宋体"/>
              </a:rPr>
              <a:t>传输性能的挑战：传统底层的通信方式传输性能都不高，</a:t>
            </a:r>
            <a:r>
              <a:rPr lang="en-US" sz="1200">
                <a:latin typeface="Times New Roman"/>
                <a:ea typeface="宋体"/>
              </a:rPr>
              <a:t>socket</a:t>
            </a:r>
            <a:r>
              <a:rPr lang="en-US" sz="1200">
                <a:latin typeface="Times New Roman"/>
                <a:ea typeface="宋体"/>
              </a:rPr>
              <a:t>通信速率低，消息队列、管道至少需要两次内容拷贝、共享内存虽无需拷贝但控制复杂。都无法满足需求。</a:t>
            </a:r>
            <a:endParaRPr/>
          </a:p>
          <a:p>
            <a:pPr/>
            <a:endParaRPr/>
          </a:p>
          <a:p>
            <a:pPr/>
            <a:r>
              <a:rPr lang="en-US" sz="1200">
                <a:latin typeface="Times New Roman"/>
                <a:ea typeface="宋体"/>
              </a:rPr>
              <a:t>3.</a:t>
            </a:r>
            <a:r>
              <a:rPr lang="en-US" sz="1200">
                <a:latin typeface="Times New Roman"/>
                <a:ea typeface="宋体"/>
              </a:rPr>
              <a:t>安全性的挑战：传统</a:t>
            </a:r>
            <a:r>
              <a:rPr lang="en-US" sz="1200">
                <a:latin typeface="Times New Roman"/>
                <a:ea typeface="宋体"/>
              </a:rPr>
              <a:t>IPC</a:t>
            </a:r>
            <a:r>
              <a:rPr lang="en-US" sz="1200">
                <a:latin typeface="Times New Roman"/>
                <a:ea typeface="宋体"/>
              </a:rPr>
              <a:t>没有任何安全措施，完全依赖上层协议来确保。比如说传统</a:t>
            </a:r>
            <a:r>
              <a:rPr lang="en-US" sz="1200">
                <a:latin typeface="Times New Roman"/>
                <a:ea typeface="宋体"/>
              </a:rPr>
              <a:t>IPC</a:t>
            </a:r>
            <a:r>
              <a:rPr lang="en-US" sz="1200">
                <a:latin typeface="Times New Roman"/>
                <a:ea typeface="宋体"/>
              </a:rPr>
              <a:t>的接收方无法获得对方进程可靠的</a:t>
            </a:r>
            <a:r>
              <a:rPr lang="en-US" sz="1200">
                <a:latin typeface="Times New Roman"/>
                <a:ea typeface="宋体"/>
              </a:rPr>
              <a:t>UID/PID</a:t>
            </a:r>
            <a:r>
              <a:rPr lang="en-US" sz="1200">
                <a:latin typeface="Times New Roman"/>
                <a:ea typeface="宋体"/>
              </a:rPr>
              <a:t>（用户</a:t>
            </a:r>
            <a:r>
              <a:rPr lang="en-US" sz="1200">
                <a:latin typeface="Times New Roman"/>
                <a:ea typeface="宋体"/>
              </a:rPr>
              <a:t>ID/</a:t>
            </a:r>
            <a:r>
              <a:rPr lang="en-US" sz="1200">
                <a:latin typeface="Times New Roman"/>
                <a:ea typeface="宋体"/>
              </a:rPr>
              <a:t>进程</a:t>
            </a:r>
            <a:r>
              <a:rPr lang="en-US" sz="1200">
                <a:latin typeface="Times New Roman"/>
                <a:ea typeface="宋体"/>
              </a:rPr>
              <a:t>ID</a:t>
            </a:r>
            <a:r>
              <a:rPr lang="en-US" sz="1200">
                <a:latin typeface="Times New Roman"/>
                <a:ea typeface="宋体"/>
              </a:rPr>
              <a:t>），从而无法鉴别对方身份。再比如说传统</a:t>
            </a:r>
            <a:r>
              <a:rPr lang="en-US" sz="1200">
                <a:latin typeface="Times New Roman"/>
                <a:ea typeface="宋体"/>
              </a:rPr>
              <a:t>IPC</a:t>
            </a:r>
            <a:r>
              <a:rPr lang="en-US" sz="1200">
                <a:latin typeface="Times New Roman"/>
                <a:ea typeface="宋体"/>
              </a:rPr>
              <a:t>访问接入点是开放的，无法建立私有通道。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1200" y="-74160"/>
            <a:ext cx="8145720" cy="94320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052280"/>
            <a:ext cx="8228160" cy="24192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701520"/>
            <a:ext cx="8228160" cy="24192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1200" y="-74160"/>
            <a:ext cx="8145720" cy="94320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052280"/>
            <a:ext cx="4015080" cy="24192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3520" y="1052280"/>
            <a:ext cx="4015080" cy="24192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3520" y="3701520"/>
            <a:ext cx="4015080" cy="24192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701520"/>
            <a:ext cx="4015080" cy="24192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1200" y="-74160"/>
            <a:ext cx="8145720" cy="94320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052280"/>
            <a:ext cx="8228160" cy="50720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052280"/>
            <a:ext cx="8228160" cy="50720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392840" y="1051920"/>
            <a:ext cx="6356880" cy="507204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392840" y="1051920"/>
            <a:ext cx="6356880" cy="5072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1200" y="-74160"/>
            <a:ext cx="8145720" cy="94320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052280"/>
            <a:ext cx="8228160" cy="5072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1200" y="-74160"/>
            <a:ext cx="8145720" cy="94320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052280"/>
            <a:ext cx="8228160" cy="50720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1200" y="-74160"/>
            <a:ext cx="8145720" cy="94320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052280"/>
            <a:ext cx="4015080" cy="50720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3520" y="1052280"/>
            <a:ext cx="4015080" cy="50720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1200" y="-74160"/>
            <a:ext cx="8145720" cy="94320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1200" y="-27360"/>
            <a:ext cx="8145720" cy="393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1200" y="-74160"/>
            <a:ext cx="8145720" cy="94320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052280"/>
            <a:ext cx="4015080" cy="24192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701520"/>
            <a:ext cx="4015080" cy="24192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3520" y="1052280"/>
            <a:ext cx="4015080" cy="50720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1200" y="-74160"/>
            <a:ext cx="8145720" cy="94320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052280"/>
            <a:ext cx="4015080" cy="50720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3520" y="1052280"/>
            <a:ext cx="4015080" cy="24192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3520" y="3701520"/>
            <a:ext cx="4015080" cy="24192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1200" y="-74160"/>
            <a:ext cx="8145720" cy="94320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052280"/>
            <a:ext cx="4015080" cy="24192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3520" y="1052280"/>
            <a:ext cx="4015080" cy="24192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701520"/>
            <a:ext cx="8228160" cy="24192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1200" y="-27360"/>
            <a:ext cx="8145720" cy="849240"/>
          </a:xfrm>
          <a:prstGeom prst="rect">
            <a:avLst/>
          </a:prstGeom>
        </p:spPr>
        <p:txBody>
          <a:bodyPr lIns="90000" rIns="90000" tIns="46800" bIns="46800" anchor="ctr"/>
          <a:p>
            <a:r>
              <a:rPr lang="en-US" sz="3600">
                <a:latin typeface="Verdana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052280"/>
            <a:ext cx="8228160" cy="5072040"/>
          </a:xfrm>
          <a:prstGeom prst="rect">
            <a:avLst/>
          </a:prstGeom>
        </p:spPr>
        <p:txBody>
          <a:bodyPr lIns="90000" rIns="90000" tIns="46800" bIns="46800"/>
          <a:p>
            <a:pPr/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Font typeface="Times New Roman"/>
              <a:buChar char="–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Font typeface="Times New Roman"/>
              <a:buChar char="•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Font typeface="Times New Roman"/>
              <a:buChar char="–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Font typeface="Times New Roman"/>
              <a:buChar char="»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Font typeface="Times New Roman"/>
              <a:buChar char="»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Font typeface="Times New Roman"/>
              <a:buChar char="»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7009920" y="5950080"/>
            <a:ext cx="2132280" cy="474480"/>
          </a:xfrm>
          <a:prstGeom prst="rect">
            <a:avLst/>
          </a:prstGeom>
        </p:spPr>
        <p:txBody>
          <a:bodyPr lIns="90000" rIns="90000" tIns="46800" bIns="46800"/>
          <a:p>
            <a:pPr/>
            <a:fld id="{CA083F53-91C4-4325-A0D5-0785D028C9EC}" type="slidenum">
              <a:rPr b="1" lang="en-US" sz="2200">
                <a:latin typeface="標楷體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7010280" y="5950080"/>
            <a:ext cx="2133720" cy="47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r">
              <a:lnSpc>
                <a:spcPct val="100000"/>
              </a:lnSpc>
            </a:pPr>
            <a:fld id="{6E537C84-26FF-4634-B3BD-DEB940598072}" type="slidenum">
              <a:rPr b="1" lang="en-US" sz="1400">
                <a:solidFill>
                  <a:srgbClr val="000000"/>
                </a:solidFill>
                <a:latin typeface="Arial"/>
                <a:ea typeface="新細明體"/>
              </a:rPr>
              <a:t>&lt;number&gt;</a:t>
            </a:fld>
            <a:endParaRPr/>
          </a:p>
        </p:txBody>
      </p:sp>
      <p:sp>
        <p:nvSpPr>
          <p:cNvPr id="45" name="CustomShape 2"/>
          <p:cNvSpPr/>
          <p:nvPr/>
        </p:nvSpPr>
        <p:spPr>
          <a:xfrm>
            <a:off x="685800" y="2130480"/>
            <a:ext cx="7772400" cy="146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楷体"/>
                <a:ea typeface="楷体"/>
              </a:rPr>
              <a:t>wifi</a:t>
            </a:r>
            <a:endParaRPr/>
          </a:p>
        </p:txBody>
      </p:sp>
      <p:sp>
        <p:nvSpPr>
          <p:cNvPr id="46" name="CustomShape 3"/>
          <p:cNvSpPr/>
          <p:nvPr/>
        </p:nvSpPr>
        <p:spPr>
          <a:xfrm>
            <a:off x="5853240" y="5230800"/>
            <a:ext cx="3067200" cy="642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/>
            <a:r>
              <a:rPr b="1" lang="en-US">
                <a:latin typeface="標楷體"/>
              </a:rPr>
              <a:t>by </a:t>
            </a:r>
            <a:r>
              <a:rPr b="1" lang="en-US">
                <a:latin typeface="標楷體"/>
              </a:rPr>
              <a:t>成達玉 </a:t>
            </a:r>
            <a:endParaRPr/>
          </a:p>
          <a:p>
            <a:pPr/>
            <a:r>
              <a:rPr b="1" lang="en-US">
                <a:latin typeface="標楷體"/>
              </a:rPr>
              <a:t>darview_cheng@asus.com</a:t>
            </a:r>
            <a:endParaRPr/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7010280" y="5950080"/>
            <a:ext cx="2133720" cy="47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r">
              <a:lnSpc>
                <a:spcPct val="100000"/>
              </a:lnSpc>
            </a:pPr>
            <a:fld id="{384B99FD-2AC8-4C23-A5A0-5DE041452B16}" type="slidenum">
              <a:rPr b="1" lang="en-US" sz="1400">
                <a:solidFill>
                  <a:srgbClr val="000000"/>
                </a:solidFill>
                <a:latin typeface="Arial"/>
                <a:ea typeface="新細明體"/>
              </a:rPr>
              <a:t>&lt;number&gt;</a:t>
            </a:fld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0" y="0"/>
            <a:ext cx="9906120" cy="708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imes New Roman"/>
                <a:ea typeface="宋体"/>
              </a:rPr>
              <a:t>2.setWifiState(WIFI_STATE_ENABLED)</a:t>
            </a:r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4032000" y="889200"/>
            <a:ext cx="5040000" cy="443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setWifiState(WIFI_STATE_ENABLED);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發送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WIFI_STATE_CHANGED_ACTION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廣播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WifiSettings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收到廣播後通過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WifiManager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調用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WifiServiceImpl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的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startScan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WifiServiceImpl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會調用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wifiStateMachine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的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startScan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wifiStateMachine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发送 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CMD_START_SCAN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给自己最終由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DriverStartedState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處理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DisconnectedState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處理 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CMD_START_SCAN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返回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NOT_HANDLED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{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case CMD_START_SCAN: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判断扫描条件，关闭后台扫描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交由父状态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(ConnectModeState)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处理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}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由于 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ConnectModeState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无法处理，所以交由祖父状态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(DriverStartedState)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处理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DriverStartedState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{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   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case CMD_START_SCAN: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                    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handleScanRequest(WifiNative.SCAN_WITHOUT_CONNECTION_SETUP, message);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                    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break;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}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handleScanRequest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會調用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wifiNative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的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scan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方法通過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jni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將掃描請求發送給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ctrl_iface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ctrl_iface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會設置掃描結果處理器，然後最終通過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event loop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調用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driver wrapper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的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scan2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發送掃描命令給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driver</a:t>
            </a:r>
            <a:endParaRPr/>
          </a:p>
        </p:txBody>
      </p:sp>
      <p:pic>
        <p:nvPicPr>
          <p:cNvPr id="9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" y="990720"/>
            <a:ext cx="3816000" cy="505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7010280" y="5950080"/>
            <a:ext cx="2133720" cy="47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r">
              <a:lnSpc>
                <a:spcPct val="100000"/>
              </a:lnSpc>
            </a:pPr>
            <a:fld id="{878CB90A-8DB2-42C0-A5CE-2F6C437A73BA}" type="slidenum">
              <a:rPr b="1" lang="en-US" sz="1400">
                <a:solidFill>
                  <a:srgbClr val="000000"/>
                </a:solidFill>
                <a:latin typeface="Arial"/>
                <a:ea typeface="新細明體"/>
              </a:rPr>
              <a:t>&lt;number&gt;</a:t>
            </a:fld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0" y="0"/>
            <a:ext cx="9906120" cy="708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imes New Roman"/>
                <a:ea typeface="宋体"/>
              </a:rPr>
              <a:t>3.wpas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宋体"/>
              </a:rPr>
              <a:t>向驱动发送扫描命令</a:t>
            </a:r>
            <a:endParaRPr/>
          </a:p>
        </p:txBody>
      </p:sp>
      <p:sp>
        <p:nvSpPr>
          <p:cNvPr id="97" name="CustomShape 3"/>
          <p:cNvSpPr/>
          <p:nvPr/>
        </p:nvSpPr>
        <p:spPr>
          <a:xfrm>
            <a:off x="288000" y="864000"/>
            <a:ext cx="8712000" cy="525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static void wpas_ctrl_scan(struct wpa_supplicant *wpa_s, char *params,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   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char *reply, int reply_size, int *reply_len)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{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if (params) 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{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if (os_strncasecmp(params, "TYPE=ONLY", 9) == 0)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{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wpa_s-&gt;scan_res_handler = scan_only_handler;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}...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}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....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if (!wpa_s-&gt;sched_scanning &amp;&amp; !wpa_s-&gt;scanning &amp;&amp;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    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((wpa_s-&gt;wpa_state &lt;= WPA_SCANNING) ||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     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(wpa_s-&gt;wpa_state == WPA_COMPLETED))) 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{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….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wpa_supplicant_req_scan(wpa_s, 0, 0);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…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.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}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}</a:t>
            </a:r>
            <a:endParaRPr/>
          </a:p>
          <a:p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7010280" y="5950080"/>
            <a:ext cx="2133720" cy="47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r">
              <a:lnSpc>
                <a:spcPct val="100000"/>
              </a:lnSpc>
            </a:pPr>
            <a:fld id="{D75DD4C6-A427-4A4E-9B3B-B696A05BBF7B}" type="slidenum">
              <a:rPr b="1" lang="en-US" sz="1400">
                <a:solidFill>
                  <a:srgbClr val="000000"/>
                </a:solidFill>
                <a:latin typeface="Arial"/>
                <a:ea typeface="新細明體"/>
              </a:rPr>
              <a:t>&lt;number&gt;</a:t>
            </a:fld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0" y="0"/>
            <a:ext cx="9906120" cy="708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imes New Roman"/>
                <a:ea typeface="宋体"/>
              </a:rPr>
              <a:t>3.wpas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宋体"/>
              </a:rPr>
              <a:t>向驱动发送扫描命令</a:t>
            </a:r>
            <a:endParaRPr/>
          </a:p>
        </p:txBody>
      </p:sp>
      <p:sp>
        <p:nvSpPr>
          <p:cNvPr id="100" name="CustomShape 3"/>
          <p:cNvSpPr/>
          <p:nvPr/>
        </p:nvSpPr>
        <p:spPr>
          <a:xfrm>
            <a:off x="216000" y="864000"/>
            <a:ext cx="7272000" cy="525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void wpa_supplicant_req_scan(struct wpa_supplicant *wpa_s, int sec, int usec)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{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int res = eloop_deplete_timeout(sec, usec, wpa_supplicant_scan, wpa_s,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NULL);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if (res == 1) {…}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...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else {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eloop_register_timeout(sec, usec, wpa_supplicant_scan, wpa_s, NULL);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}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}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void wpa_supplicant_scan(void *eloop_ctx, void *timeout_ctx)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{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prev_state = wpa_s-&gt;wpa_state;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if (wpa_s-&gt;wpa_state == WPA_DISCONNECTED ||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    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wpa_s-&gt;wpa_state == WPA_INACTIVE)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wpa_supplicant_set_state(wpa_s, WPA_SCANNING);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…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.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ret = wpa_supplicant_trigger_scan(wpa_s, scan_params);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}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wpa_supplicant_trigger_scan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最終調用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driver interface 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中的 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scan2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既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wpa_driver_nl80211_scan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wpa_driver_nl80211_scan 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方法調用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send_and_recv_msgs 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向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wlan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驱动發送命令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int wpa_driver_nl80211_scan(struct i802_bss *bss,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   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struct wpa_driver_scan_params *params)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{ 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ret = send_and_recv_msgs(drv, msg, NULL, NULL);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/* 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发送请求给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wlan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驱动。返回值只是表示该命令是否正确发送给了驱动。扫描结束事件将通过 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driver event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返回给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WPAS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。 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*/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} </a:t>
            </a:r>
            <a:endParaRPr/>
          </a:p>
          <a:p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7010280" y="5950080"/>
            <a:ext cx="2133720" cy="47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r">
              <a:lnSpc>
                <a:spcPct val="100000"/>
              </a:lnSpc>
            </a:pPr>
            <a:fld id="{9F7333FF-41FC-4B0F-AA59-6FC2F7B2AED4}" type="slidenum">
              <a:rPr b="1" lang="en-US" sz="1400">
                <a:solidFill>
                  <a:srgbClr val="000000"/>
                </a:solidFill>
                <a:latin typeface="Arial"/>
                <a:ea typeface="新細明體"/>
              </a:rPr>
              <a:t>&lt;number&gt;</a:t>
            </a:fld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0" y="0"/>
            <a:ext cx="9906120" cy="708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imes New Roman"/>
                <a:ea typeface="宋体"/>
              </a:rPr>
              <a:t>4.wpa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宋体"/>
              </a:rPr>
              <a:t>處理掃描結果</a:t>
            </a:r>
            <a:endParaRPr/>
          </a:p>
        </p:txBody>
      </p:sp>
      <p:sp>
        <p:nvSpPr>
          <p:cNvPr id="103" name="CustomShape 3"/>
          <p:cNvSpPr/>
          <p:nvPr/>
        </p:nvSpPr>
        <p:spPr>
          <a:xfrm>
            <a:off x="5400000" y="864000"/>
            <a:ext cx="3600000" cy="525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 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driver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掃描完成後發消息給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driver Wrapper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wpas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通過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events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模塊獲取掃描結果，並向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wifimonitor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通知。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wifiMonitor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收到通知，向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wifiStateMachine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發消息，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wifiStateMachine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會向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wpas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去获取結果並保存，同时发送结果可用的通知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wifiSettings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收到通知，更新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ap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列表。</a:t>
            </a:r>
            <a:endParaRPr/>
          </a:p>
          <a:p>
            <a:endParaRPr/>
          </a:p>
        </p:txBody>
      </p:sp>
      <p:pic>
        <p:nvPicPr>
          <p:cNvPr id="10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000" y="960120"/>
            <a:ext cx="4752000" cy="515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7010280" y="5950080"/>
            <a:ext cx="2133720" cy="47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r">
              <a:lnSpc>
                <a:spcPct val="100000"/>
              </a:lnSpc>
            </a:pPr>
            <a:fld id="{5662CA52-BA8E-4500-B9A5-D45795FD9DD6}" type="slidenum">
              <a:rPr b="1" lang="en-US" sz="1400">
                <a:solidFill>
                  <a:srgbClr val="000000"/>
                </a:solidFill>
                <a:latin typeface="Arial"/>
                <a:ea typeface="新細明體"/>
              </a:rPr>
              <a:t>&lt;number&gt;</a:t>
            </a:fld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0" y="0"/>
            <a:ext cx="9906120" cy="708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imes New Roman"/>
                <a:ea typeface="宋体"/>
              </a:rPr>
              <a:t>4.wpa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宋体"/>
              </a:rPr>
              <a:t>處理掃描結果</a:t>
            </a:r>
            <a:endParaRPr/>
          </a:p>
        </p:txBody>
      </p:sp>
      <p:sp>
        <p:nvSpPr>
          <p:cNvPr id="107" name="CustomShape 3"/>
          <p:cNvSpPr/>
          <p:nvPr/>
        </p:nvSpPr>
        <p:spPr>
          <a:xfrm>
            <a:off x="216000" y="864000"/>
            <a:ext cx="7272000" cy="525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 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int _wpa_supplicant_event_scan_results(struct wpa_supplicant *wpa_s,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      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union wpa_event_data *data,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      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int own_request)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{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scan_res = wpa_supplicant_get_scan_results(wpa_s,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   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data ? &amp;data-&gt;scan_info :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   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NULL, 1);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if (own_request &amp;&amp; wpa_s-&gt;scan_res_handler &amp;&amp;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    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(wpa_s-&gt;own_scan_running || !wpa_s-&gt;external_scan_running)) {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void (*scan_res_handler)(struct wpa_supplicant *wpa_s,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 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struct wpa_scan_results *scan_res);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scan_res_handler = wpa_s-&gt;scan_res_handler;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wpa_s-&gt;scan_res_handler = NULL;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scan_res_handler(wpa_s, scan_res);//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調用 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scan_only_handler(/scan.c)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ret = -2;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goto scan_work_done;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}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scan_work_done: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wpa_scan_results_free(scan_res);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if (wpa_s-&gt;scan_work) {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struct wpa_radio_work *work = wpa_s-&gt;scan_work;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wpa_s-&gt;scan_work = NULL;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radio_work_done(work);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}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return ret;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}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scan_only_handler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通過調用 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wpa_msg_ctrl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向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wifiMonitor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發送消息</a:t>
            </a:r>
            <a:endParaRPr/>
          </a:p>
          <a:p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endParaRPr/>
          </a:p>
          <a:p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7010280" y="5950080"/>
            <a:ext cx="2133720" cy="47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r">
              <a:lnSpc>
                <a:spcPct val="100000"/>
              </a:lnSpc>
            </a:pPr>
            <a:fld id="{8C4132BF-4B11-448E-AA80-88EFC1BEF123}" type="slidenum">
              <a:rPr b="1" lang="en-US" sz="1400">
                <a:solidFill>
                  <a:srgbClr val="000000"/>
                </a:solidFill>
                <a:latin typeface="Arial"/>
                <a:ea typeface="新細明體"/>
              </a:rPr>
              <a:t>&lt;number&gt;</a:t>
            </a:fld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0" y="0"/>
            <a:ext cx="9906120" cy="708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imes New Roman"/>
                <a:ea typeface="宋体"/>
              </a:rPr>
              <a:t>5.wifiMonitor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宋体"/>
              </a:rPr>
              <a:t>處理消息</a:t>
            </a:r>
            <a:endParaRPr/>
          </a:p>
        </p:txBody>
      </p:sp>
      <p:sp>
        <p:nvSpPr>
          <p:cNvPr id="110" name="CustomShape 3"/>
          <p:cNvSpPr/>
          <p:nvPr/>
        </p:nvSpPr>
        <p:spPr>
          <a:xfrm>
            <a:off x="216000" y="864000"/>
            <a:ext cx="8784000" cy="525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 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void handleEvent(int event, String remainder) 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{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 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case SCAN_RESULTS: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                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mStateMachine.sendMessage(SCAN_RESULTS_EVENT);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                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break;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}</a:t>
            </a:r>
            <a:endParaRPr/>
          </a:p>
          <a:p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SupplicantStartedState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從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wpa_s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获取扫描结果并保存，然后发送结果可用的广播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{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 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case WifiMonitor.SCAN_RESULTS_EVENT: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                    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closeRadioScanStats();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                    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noteScanEnd();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                    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setScanResults();//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从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wpa_s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获取扫描结果，并保存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                    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if (mIsFullScanOngoing) {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                       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sendScanResultsAvailableBroadcast();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                    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}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                    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                    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break;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}</a:t>
            </a:r>
            <a:endParaRPr/>
          </a:p>
          <a:p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7010280" y="5950080"/>
            <a:ext cx="2133720" cy="47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r">
              <a:lnSpc>
                <a:spcPct val="100000"/>
              </a:lnSpc>
            </a:pPr>
            <a:fld id="{B1C3E4C1-F4F8-4100-A099-3026A31042CB}" type="slidenum">
              <a:rPr b="1" lang="en-US" sz="1400">
                <a:solidFill>
                  <a:srgbClr val="000000"/>
                </a:solidFill>
                <a:latin typeface="Arial"/>
                <a:ea typeface="新細明體"/>
              </a:rPr>
              <a:t>&lt;number&gt;</a:t>
            </a:fld>
            <a:endParaRPr/>
          </a:p>
        </p:txBody>
      </p:sp>
      <p:sp>
        <p:nvSpPr>
          <p:cNvPr id="112" name="Line 2"/>
          <p:cNvSpPr/>
          <p:nvPr/>
        </p:nvSpPr>
        <p:spPr>
          <a:xfrm>
            <a:off x="1143000" y="3284640"/>
            <a:ext cx="7848720" cy="1440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</p:sp>
      <p:sp>
        <p:nvSpPr>
          <p:cNvPr id="113" name="CustomShape 3"/>
          <p:cNvSpPr/>
          <p:nvPr/>
        </p:nvSpPr>
        <p:spPr>
          <a:xfrm>
            <a:off x="1000080" y="2641680"/>
            <a:ext cx="2971800" cy="609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fffff"/>
                </a:solidFill>
                <a:latin typeface="Arial"/>
                <a:ea typeface="Arial"/>
              </a:rPr>
              <a:t>Thank You!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7010280" y="5950080"/>
            <a:ext cx="2133720" cy="47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r">
              <a:lnSpc>
                <a:spcPct val="100000"/>
              </a:lnSpc>
            </a:pPr>
            <a:fld id="{A22D175C-7147-4AE0-9AB1-34D314BB4C02}" type="slidenum">
              <a:rPr b="1" lang="en-US" sz="1400">
                <a:solidFill>
                  <a:srgbClr val="000000"/>
                </a:solidFill>
                <a:latin typeface="Arial"/>
                <a:ea typeface="新細明體"/>
              </a:rPr>
              <a:t>&lt;number&gt;</a:t>
            </a:fld>
            <a:endParaRPr/>
          </a:p>
        </p:txBody>
      </p:sp>
      <p:sp>
        <p:nvSpPr>
          <p:cNvPr id="48" name="CustomShape 2"/>
          <p:cNvSpPr/>
          <p:nvPr/>
        </p:nvSpPr>
        <p:spPr>
          <a:xfrm>
            <a:off x="12600" y="115920"/>
            <a:ext cx="8964720" cy="708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imes New Roman"/>
                <a:ea typeface="宋体"/>
              </a:rPr>
              <a:t>总体介绍</a:t>
            </a:r>
            <a:endParaRPr/>
          </a:p>
        </p:txBody>
      </p:sp>
      <p:sp>
        <p:nvSpPr>
          <p:cNvPr id="49" name="CustomShape 3"/>
          <p:cNvSpPr/>
          <p:nvPr/>
        </p:nvSpPr>
        <p:spPr>
          <a:xfrm>
            <a:off x="1008000" y="1440000"/>
            <a:ext cx="6907320" cy="639720"/>
          </a:xfrm>
          <a:prstGeom prst="rect">
            <a:avLst/>
          </a:prstGeom>
          <a:noFill/>
          <a:ln>
            <a:noFill/>
          </a:ln>
        </p:spPr>
      </p:sp>
      <p:pic>
        <p:nvPicPr>
          <p:cNvPr id="5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64000" y="936000"/>
            <a:ext cx="5112000" cy="496800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7010280" y="5950080"/>
            <a:ext cx="2133720" cy="47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r">
              <a:lnSpc>
                <a:spcPct val="100000"/>
              </a:lnSpc>
            </a:pPr>
            <a:fld id="{2CF06CFC-9259-4CBD-88D0-E960D50DC518}" type="slidenum">
              <a:rPr b="1" lang="en-US" sz="1400">
                <a:solidFill>
                  <a:srgbClr val="000000"/>
                </a:solidFill>
                <a:latin typeface="Arial"/>
                <a:ea typeface="新細明體"/>
              </a:rPr>
              <a:t>&lt;number&gt;</a:t>
            </a:fld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12600" y="115920"/>
            <a:ext cx="8964720" cy="708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imes New Roman"/>
                <a:ea typeface="宋体"/>
              </a:rPr>
              <a:t>总体介绍</a:t>
            </a:r>
            <a:endParaRPr/>
          </a:p>
        </p:txBody>
      </p:sp>
      <p:sp>
        <p:nvSpPr>
          <p:cNvPr id="53" name="CustomShape 3"/>
          <p:cNvSpPr/>
          <p:nvPr/>
        </p:nvSpPr>
        <p:spPr>
          <a:xfrm>
            <a:off x="1008000" y="1440000"/>
            <a:ext cx="6907320" cy="639720"/>
          </a:xfrm>
          <a:prstGeom prst="rect">
            <a:avLst/>
          </a:prstGeom>
          <a:noFill/>
          <a:ln>
            <a:noFill/>
          </a:ln>
        </p:spPr>
      </p:sp>
      <p:pic>
        <p:nvPicPr>
          <p:cNvPr id="5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6480" y="936000"/>
            <a:ext cx="5573520" cy="4176000"/>
          </a:xfrm>
          <a:prstGeom prst="rect">
            <a:avLst/>
          </a:prstGeom>
          <a:ln>
            <a:noFill/>
          </a:ln>
        </p:spPr>
      </p:pic>
      <p:sp>
        <p:nvSpPr>
          <p:cNvPr id="55" name="CustomShape 4"/>
          <p:cNvSpPr/>
          <p:nvPr/>
        </p:nvSpPr>
        <p:spPr>
          <a:xfrm>
            <a:off x="216000" y="5400000"/>
            <a:ext cx="5400000" cy="64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wifiController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是一個裝體機，它的初始狀態是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apStaDisabledState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7010280" y="5950080"/>
            <a:ext cx="2133720" cy="47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r">
              <a:lnSpc>
                <a:spcPct val="100000"/>
              </a:lnSpc>
            </a:pPr>
            <a:fld id="{F86B25A7-65AA-4B30-9A63-EF6DA717D2CA}" type="slidenum">
              <a:rPr b="1" lang="en-US" sz="1400">
                <a:solidFill>
                  <a:srgbClr val="000000"/>
                </a:solidFill>
                <a:latin typeface="Arial"/>
                <a:ea typeface="新細明體"/>
              </a:rPr>
              <a:t>&lt;number&gt;</a:t>
            </a:fld>
            <a:endParaRPr/>
          </a:p>
        </p:txBody>
      </p:sp>
      <p:sp>
        <p:nvSpPr>
          <p:cNvPr id="57" name="CustomShape 2"/>
          <p:cNvSpPr/>
          <p:nvPr/>
        </p:nvSpPr>
        <p:spPr>
          <a:xfrm>
            <a:off x="12600" y="115920"/>
            <a:ext cx="8964720" cy="708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imes New Roman"/>
                <a:ea typeface="宋体"/>
              </a:rPr>
              <a:t>总体介绍</a:t>
            </a:r>
            <a:endParaRPr/>
          </a:p>
        </p:txBody>
      </p:sp>
      <p:sp>
        <p:nvSpPr>
          <p:cNvPr id="58" name="CustomShape 3"/>
          <p:cNvSpPr/>
          <p:nvPr/>
        </p:nvSpPr>
        <p:spPr>
          <a:xfrm>
            <a:off x="1008000" y="1440000"/>
            <a:ext cx="6907320" cy="639720"/>
          </a:xfrm>
          <a:prstGeom prst="rect">
            <a:avLst/>
          </a:prstGeom>
          <a:noFill/>
          <a:ln>
            <a:noFill/>
          </a:ln>
        </p:spPr>
      </p:sp>
      <p:pic>
        <p:nvPicPr>
          <p:cNvPr id="5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2040" y="955440"/>
            <a:ext cx="6699960" cy="4732560"/>
          </a:xfrm>
          <a:prstGeom prst="rect">
            <a:avLst/>
          </a:prstGeom>
          <a:ln>
            <a:noFill/>
          </a:ln>
        </p:spPr>
      </p:pic>
      <p:sp>
        <p:nvSpPr>
          <p:cNvPr id="60" name="CustomShape 4"/>
          <p:cNvSpPr/>
          <p:nvPr/>
        </p:nvSpPr>
        <p:spPr>
          <a:xfrm>
            <a:off x="144000" y="5727960"/>
            <a:ext cx="4752000" cy="5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WifiStateMachine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是一個狀態機，它的初始狀態是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initialState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7010280" y="5950080"/>
            <a:ext cx="2133720" cy="47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r">
              <a:lnSpc>
                <a:spcPct val="100000"/>
              </a:lnSpc>
            </a:pPr>
            <a:fld id="{38292913-0B80-494F-AD07-F7BD98ABF080}" type="slidenum">
              <a:rPr b="1" lang="en-US" sz="1400">
                <a:solidFill>
                  <a:srgbClr val="000000"/>
                </a:solidFill>
                <a:latin typeface="Arial"/>
                <a:ea typeface="新細明體"/>
              </a:rPr>
              <a:t>&lt;number&gt;</a:t>
            </a:fld>
            <a:endParaRPr/>
          </a:p>
        </p:txBody>
      </p:sp>
      <p:sp>
        <p:nvSpPr>
          <p:cNvPr id="62" name="CustomShape 2"/>
          <p:cNvSpPr/>
          <p:nvPr/>
        </p:nvSpPr>
        <p:spPr>
          <a:xfrm>
            <a:off x="12600" y="115920"/>
            <a:ext cx="8964720" cy="708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imes New Roman"/>
                <a:ea typeface="宋体"/>
              </a:rPr>
              <a:t>总体介绍</a:t>
            </a:r>
            <a:endParaRPr/>
          </a:p>
        </p:txBody>
      </p:sp>
      <p:sp>
        <p:nvSpPr>
          <p:cNvPr id="63" name="CustomShape 3"/>
          <p:cNvSpPr/>
          <p:nvPr/>
        </p:nvSpPr>
        <p:spPr>
          <a:xfrm>
            <a:off x="1008000" y="1440000"/>
            <a:ext cx="6907320" cy="63972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CustomShape 4"/>
          <p:cNvSpPr/>
          <p:nvPr/>
        </p:nvSpPr>
        <p:spPr>
          <a:xfrm>
            <a:off x="288000" y="3384000"/>
            <a:ext cx="5184000" cy="244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WPAS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所有工作都围绕事件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(event loop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模块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)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展开。它是基于事件驱动的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configuration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模块主要完成配置參數的处理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Ctrl iface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模塊主要處理來自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client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端的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control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消息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driver iface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接口模块用于隔离和底层驱动直接交互的那些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driver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控制模块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driver wrapper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经常要返回一些信息给上层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WPAS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中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,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这些信息将通过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driver events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的方式反馈给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WPAS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其他模块进行处理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6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78000" y="1000800"/>
            <a:ext cx="3438000" cy="209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7010280" y="5950080"/>
            <a:ext cx="2133720" cy="47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r">
              <a:lnSpc>
                <a:spcPct val="100000"/>
              </a:lnSpc>
            </a:pPr>
            <a:fld id="{E1C8B207-080A-4E7D-824E-6E538CB73FBD}" type="slidenum">
              <a:rPr b="1" lang="en-US" sz="1400">
                <a:solidFill>
                  <a:srgbClr val="000000"/>
                </a:solidFill>
                <a:latin typeface="Arial"/>
                <a:ea typeface="新細明體"/>
              </a:rPr>
              <a:t>&lt;number&gt;</a:t>
            </a:fld>
            <a:endParaRPr/>
          </a:p>
        </p:txBody>
      </p:sp>
      <p:sp>
        <p:nvSpPr>
          <p:cNvPr id="67" name="CustomShape 2"/>
          <p:cNvSpPr/>
          <p:nvPr/>
        </p:nvSpPr>
        <p:spPr>
          <a:xfrm>
            <a:off x="12600" y="115920"/>
            <a:ext cx="8964720" cy="708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imes New Roman"/>
                <a:ea typeface="宋体"/>
              </a:rPr>
              <a:t>总体介绍</a:t>
            </a:r>
            <a:endParaRPr/>
          </a:p>
        </p:txBody>
      </p:sp>
      <p:sp>
        <p:nvSpPr>
          <p:cNvPr id="68" name="CustomShape 3"/>
          <p:cNvSpPr/>
          <p:nvPr/>
        </p:nvSpPr>
        <p:spPr>
          <a:xfrm>
            <a:off x="1008000" y="1440000"/>
            <a:ext cx="6907320" cy="63972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CustomShape 4"/>
          <p:cNvSpPr/>
          <p:nvPr/>
        </p:nvSpPr>
        <p:spPr>
          <a:xfrm>
            <a:off x="4392000" y="1080000"/>
            <a:ext cx="4032000" cy="316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wifiSettings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會引用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wifiEnabler,wifiManager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WifiManager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是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WifiService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的客户端。它通过成员变量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mService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和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WifiService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进行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Binder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交互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WifiServiceImpl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會引用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wifiStateMachine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對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wifi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進行控制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WifiController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引用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wifiStateMachine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對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wifi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進行控制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WifiStateMachine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引用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wifiMonitor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來監控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wpas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事件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WifiMonitor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會將事件分發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,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調用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wifiStateMachine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處理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WifiNative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用于和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WPAS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通信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,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其内部定义了较多的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native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方法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wpa_supplicant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是一个开源软件项目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,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它实现了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Station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对无线网络进行管理和控制的功能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7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2520" y="936000"/>
            <a:ext cx="4065480" cy="518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7010280" y="5950080"/>
            <a:ext cx="2133720" cy="47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r">
              <a:lnSpc>
                <a:spcPct val="100000"/>
              </a:lnSpc>
            </a:pPr>
            <a:fld id="{3B2BA9DD-2B2A-4AB8-B6D1-B4D75D1BAD43}" type="slidenum">
              <a:rPr b="1" lang="en-US" sz="1400">
                <a:solidFill>
                  <a:srgbClr val="000000"/>
                </a:solidFill>
                <a:latin typeface="Arial"/>
                <a:ea typeface="新細明體"/>
              </a:rPr>
              <a:t>&lt;number&gt;</a:t>
            </a:fld>
            <a:endParaRPr/>
          </a:p>
        </p:txBody>
      </p:sp>
      <p:sp>
        <p:nvSpPr>
          <p:cNvPr id="72" name="CustomShape 2"/>
          <p:cNvSpPr/>
          <p:nvPr/>
        </p:nvSpPr>
        <p:spPr>
          <a:xfrm>
            <a:off x="0" y="0"/>
            <a:ext cx="9906120" cy="708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imes New Roman"/>
                <a:ea typeface="宋体"/>
              </a:rPr>
              <a:t>1.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宋体"/>
              </a:rPr>
              <a:t>打開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宋体"/>
              </a:rPr>
              <a:t>wifi</a:t>
            </a:r>
            <a:endParaRPr/>
          </a:p>
        </p:txBody>
      </p:sp>
      <p:sp>
        <p:nvSpPr>
          <p:cNvPr id="73" name="TextShape 3"/>
          <p:cNvSpPr txBox="1"/>
          <p:nvPr/>
        </p:nvSpPr>
        <p:spPr>
          <a:xfrm>
            <a:off x="4416120" y="3307680"/>
            <a:ext cx="311760" cy="24300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n-US" sz="1000">
                <a:latin typeface="Liberation Mono;Cumberland AMT;Cumberland;Courier New;Cousine;Nimbus Mono L;DejaVu Sans Mono;Courier;Lucida Sans Typewriter;Lucida Typewriter;Monaco;Monospaced"/>
                <a:ea typeface="Liberation Mono;Cumberland AMT;Cumberland;Courier New;Cousine;Nimbus Mono L;DejaVu Sans Mono;Courier;Lucida Sans Typewriter;Lucida Typewriter;Monaco;Monospaced"/>
              </a:rPr>
              <a:t>贴</a:t>
            </a:r>
            <a:endParaRPr/>
          </a:p>
        </p:txBody>
      </p:sp>
      <p:sp>
        <p:nvSpPr>
          <p:cNvPr id="74" name="TextShape 4"/>
          <p:cNvSpPr txBox="1"/>
          <p:nvPr/>
        </p:nvSpPr>
        <p:spPr>
          <a:xfrm>
            <a:off x="5112000" y="1224000"/>
            <a:ext cx="3456000" cy="1890000"/>
          </a:xfrm>
          <a:prstGeom prst="rect">
            <a:avLst/>
          </a:prstGeom>
        </p:spPr>
      </p:sp>
      <p:pic>
        <p:nvPicPr>
          <p:cNvPr id="7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000" y="2187720"/>
            <a:ext cx="2666520" cy="2276280"/>
          </a:xfrm>
          <a:prstGeom prst="rect">
            <a:avLst/>
          </a:prstGeom>
          <a:ln>
            <a:noFill/>
          </a:ln>
        </p:spPr>
      </p:pic>
      <p:sp>
        <p:nvSpPr>
          <p:cNvPr id="76" name="CustomShape 5"/>
          <p:cNvSpPr/>
          <p:nvPr/>
        </p:nvSpPr>
        <p:spPr>
          <a:xfrm>
            <a:off x="72000" y="1008000"/>
            <a:ext cx="3384000" cy="82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用戶打開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wifi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，最終將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wificontroller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的狀態轉換到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DeviceActiveState,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將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wifiStateMachine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的狀態轉換到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DisconnectedState</a:t>
            </a:r>
            <a:endParaRPr/>
          </a:p>
          <a:p>
            <a:endParaRPr/>
          </a:p>
        </p:txBody>
      </p:sp>
      <p:sp>
        <p:nvSpPr>
          <p:cNvPr id="77" name="CustomShape 6"/>
          <p:cNvSpPr/>
          <p:nvPr/>
        </p:nvSpPr>
        <p:spPr>
          <a:xfrm>
            <a:off x="72000" y="4608000"/>
            <a:ext cx="8640000" cy="1706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當用戶打開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wifi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開關，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WifiEnabler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會通過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wifiManager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調用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wifiServiceImpl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的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setWifiStateEnabled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方法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WifiServiceImpl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的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setWifiStateEnabled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向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wifiController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發送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CMD_WIFI_TOGGLED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，由初始狀態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ApStaDisabledState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處理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,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會將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wifiController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的狀態轉換到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DeviceActiveState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在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WifiController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狀態轉換過程中向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WifiStateMachine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發送了四條消息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wificontroller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CMD_START_SUPPLICANT--&gt;CMD_SET_OPERATIONAL_MODE--&gt;CMD_START_DRIVER--&gt;CMD_SET_HIGH_PERF_MODE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200">
                <a:solidFill>
                  <a:srgbClr val="000000"/>
                </a:solidFill>
                <a:latin typeface="Liberation Mono;Courier New"/>
                <a:ea typeface="宋体"/>
              </a:rPr>
              <a:t>InitialState</a:t>
            </a:r>
            <a:r>
              <a:rPr i="1" lang="en-US" sz="1200">
                <a:solidFill>
                  <a:srgbClr val="000000"/>
                </a:solidFill>
                <a:latin typeface="Liberation Mono;Courier New"/>
                <a:ea typeface="宋体"/>
              </a:rPr>
              <a:t>處理</a:t>
            </a:r>
            <a:r>
              <a:rPr i="1" lang="en-US" sz="1200">
                <a:solidFill>
                  <a:srgbClr val="000000"/>
                </a:solidFill>
                <a:latin typeface="Times New Roman"/>
                <a:ea typeface="宋体"/>
              </a:rPr>
              <a:t>CMD_START_SUPPLICANT</a:t>
            </a:r>
            <a:r>
              <a:rPr i="1" lang="en-US" sz="1200">
                <a:solidFill>
                  <a:srgbClr val="000000"/>
                </a:solidFill>
                <a:latin typeface="Times New Roman"/>
                <a:ea typeface="宋体"/>
              </a:rPr>
              <a:t>時会讓</a:t>
            </a:r>
            <a:r>
              <a:rPr i="1" lang="en-US" sz="1200">
                <a:solidFill>
                  <a:srgbClr val="000000"/>
                </a:solidFill>
                <a:latin typeface="Times New Roman"/>
                <a:ea typeface="宋体"/>
              </a:rPr>
              <a:t>wifiStateMachine</a:t>
            </a:r>
            <a:r>
              <a:rPr i="1" lang="en-US" sz="1200">
                <a:solidFill>
                  <a:srgbClr val="000000"/>
                </a:solidFill>
                <a:latin typeface="Times New Roman"/>
                <a:ea typeface="宋体"/>
              </a:rPr>
              <a:t>再轉到</a:t>
            </a:r>
            <a:r>
              <a:rPr i="1" lang="en-US" sz="1200">
                <a:solidFill>
                  <a:srgbClr val="000000"/>
                </a:solidFill>
                <a:latin typeface="Times New Roman"/>
                <a:ea typeface="宋体"/>
              </a:rPr>
              <a:t>SupplicantStartingState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200">
                <a:solidFill>
                  <a:srgbClr val="000000"/>
                </a:solidFill>
                <a:latin typeface="Times New Roman"/>
                <a:ea typeface="宋体"/>
              </a:rPr>
              <a:t>SupplicantStartingState</a:t>
            </a:r>
            <a:r>
              <a:rPr i="1" lang="en-US" sz="1200">
                <a:solidFill>
                  <a:srgbClr val="000000"/>
                </a:solidFill>
                <a:latin typeface="Times New Roman"/>
                <a:ea typeface="宋体"/>
              </a:rPr>
              <a:t>處理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SUP_CONNECTION_EVENT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時將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WifiStateMachine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狀態轉換到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DriverStartedState,DriverStartedState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會直接將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WifiStateMachine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的狀態轉換到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DisconnectedState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7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888000" y="936000"/>
            <a:ext cx="4680000" cy="352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7010280" y="5950080"/>
            <a:ext cx="2133720" cy="47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r">
              <a:lnSpc>
                <a:spcPct val="100000"/>
              </a:lnSpc>
            </a:pPr>
            <a:fld id="{841C825D-B268-49E7-AD81-AF6E5E131ABC}" type="slidenum">
              <a:rPr b="1" lang="en-US" sz="1400">
                <a:solidFill>
                  <a:srgbClr val="000000"/>
                </a:solidFill>
                <a:latin typeface="Arial"/>
                <a:ea typeface="新細明體"/>
              </a:rPr>
              <a:t>&lt;number&gt;</a:t>
            </a:fld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0" y="0"/>
            <a:ext cx="9906120" cy="708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imes New Roman"/>
                <a:ea typeface="宋体"/>
              </a:rPr>
              <a:t>1.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宋体"/>
              </a:rPr>
              <a:t>打開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宋体"/>
              </a:rPr>
              <a:t>wifi</a:t>
            </a:r>
            <a:endParaRPr/>
          </a:p>
        </p:txBody>
      </p:sp>
      <p:sp>
        <p:nvSpPr>
          <p:cNvPr id="81" name="TextShape 3"/>
          <p:cNvSpPr txBox="1"/>
          <p:nvPr/>
        </p:nvSpPr>
        <p:spPr>
          <a:xfrm>
            <a:off x="4416120" y="3307680"/>
            <a:ext cx="311760" cy="24300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n-US" sz="1000">
                <a:latin typeface="Liberation Mono;Cumberland AMT;Cumberland;Courier New;Cousine;Nimbus Mono L;DejaVu Sans Mono;Courier;Lucida Sans Typewriter;Lucida Typewriter;Monaco;Monospaced"/>
                <a:ea typeface="Liberation Mono;Cumberland AMT;Cumberland;Courier New;Cousine;Nimbus Mono L;DejaVu Sans Mono;Courier;Lucida Sans Typewriter;Lucida Typewriter;Monaco;Monospaced"/>
              </a:rPr>
              <a:t>贴</a:t>
            </a:r>
            <a:endParaRPr/>
          </a:p>
        </p:txBody>
      </p:sp>
      <p:sp>
        <p:nvSpPr>
          <p:cNvPr id="82" name="TextShape 4"/>
          <p:cNvSpPr txBox="1"/>
          <p:nvPr/>
        </p:nvSpPr>
        <p:spPr>
          <a:xfrm>
            <a:off x="5112000" y="1224000"/>
            <a:ext cx="3456000" cy="1890000"/>
          </a:xfrm>
          <a:prstGeom prst="rect">
            <a:avLst/>
          </a:prstGeom>
        </p:spPr>
      </p:sp>
      <p:sp>
        <p:nvSpPr>
          <p:cNvPr id="83" name="CustomShape 5"/>
          <p:cNvSpPr/>
          <p:nvPr/>
        </p:nvSpPr>
        <p:spPr>
          <a:xfrm>
            <a:off x="216000" y="864000"/>
            <a:ext cx="8640000" cy="86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i="1" lang="en-US" sz="1200">
                <a:solidFill>
                  <a:srgbClr val="000000"/>
                </a:solidFill>
                <a:latin typeface="Liberation Mono;Courier New"/>
                <a:ea typeface="宋体"/>
              </a:rPr>
              <a:t>InitialState</a:t>
            </a:r>
            <a:r>
              <a:rPr i="1" lang="en-US" sz="1200">
                <a:solidFill>
                  <a:srgbClr val="000000"/>
                </a:solidFill>
                <a:latin typeface="Liberation Mono;Courier New"/>
                <a:ea typeface="宋体"/>
              </a:rPr>
              <a:t>處理</a:t>
            </a:r>
            <a:r>
              <a:rPr i="1" lang="en-US" sz="1200">
                <a:solidFill>
                  <a:srgbClr val="000000"/>
                </a:solidFill>
                <a:latin typeface="Times New Roman"/>
                <a:ea typeface="宋体"/>
              </a:rPr>
              <a:t>CMD_START_SUPPLICANT</a:t>
            </a:r>
            <a:r>
              <a:rPr i="1" lang="en-US" sz="1200">
                <a:solidFill>
                  <a:srgbClr val="000000"/>
                </a:solidFill>
                <a:latin typeface="Times New Roman"/>
                <a:ea typeface="宋体"/>
              </a:rPr>
              <a:t>時会加載驅動，啓動</a:t>
            </a:r>
            <a:r>
              <a:rPr i="1" lang="en-US" sz="1200">
                <a:solidFill>
                  <a:srgbClr val="000000"/>
                </a:solidFill>
                <a:latin typeface="Times New Roman"/>
                <a:ea typeface="宋体"/>
              </a:rPr>
              <a:t>wpas,</a:t>
            </a:r>
            <a:r>
              <a:rPr i="1" lang="en-US" sz="1200">
                <a:solidFill>
                  <a:srgbClr val="000000"/>
                </a:solidFill>
                <a:latin typeface="Times New Roman"/>
                <a:ea typeface="宋体"/>
              </a:rPr>
              <a:t>和</a:t>
            </a:r>
            <a:r>
              <a:rPr i="1" lang="en-US" sz="1200">
                <a:solidFill>
                  <a:srgbClr val="000000"/>
                </a:solidFill>
                <a:latin typeface="Times New Roman"/>
                <a:ea typeface="宋体"/>
              </a:rPr>
              <a:t>wpas</a:t>
            </a:r>
            <a:r>
              <a:rPr i="1" lang="en-US" sz="1200">
                <a:solidFill>
                  <a:srgbClr val="000000"/>
                </a:solidFill>
                <a:latin typeface="Times New Roman"/>
                <a:ea typeface="宋体"/>
              </a:rPr>
              <a:t>建立聯繫，向</a:t>
            </a:r>
            <a:r>
              <a:rPr i="1" lang="en-US" sz="1200">
                <a:solidFill>
                  <a:srgbClr val="000000"/>
                </a:solidFill>
                <a:latin typeface="Times New Roman"/>
                <a:ea typeface="宋体"/>
              </a:rPr>
              <a:t>wifiStateMachine</a:t>
            </a:r>
            <a:r>
              <a:rPr i="1" lang="en-US" sz="1200">
                <a:solidFill>
                  <a:srgbClr val="000000"/>
                </a:solidFill>
                <a:latin typeface="Times New Roman"/>
                <a:ea typeface="宋体"/>
              </a:rPr>
              <a:t>發送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SUP_CONNECTION_EVENT</a:t>
            </a:r>
            <a:r>
              <a:rPr i="1" lang="en-US" sz="1200">
                <a:solidFill>
                  <a:srgbClr val="000000"/>
                </a:solidFill>
                <a:latin typeface="Times New Roman"/>
                <a:ea typeface="宋体"/>
              </a:rPr>
              <a:t>，然後啓動一個監聽程序監聽</a:t>
            </a:r>
            <a:r>
              <a:rPr i="1" lang="en-US" sz="1200">
                <a:solidFill>
                  <a:srgbClr val="000000"/>
                </a:solidFill>
                <a:latin typeface="Times New Roman"/>
                <a:ea typeface="宋体"/>
              </a:rPr>
              <a:t>wpas</a:t>
            </a:r>
            <a:r>
              <a:rPr i="1" lang="en-US" sz="1200">
                <a:solidFill>
                  <a:srgbClr val="000000"/>
                </a:solidFill>
                <a:latin typeface="Times New Roman"/>
                <a:ea typeface="宋体"/>
              </a:rPr>
              <a:t>事件</a:t>
            </a:r>
            <a:r>
              <a:rPr i="1" lang="en-US" sz="1200">
                <a:solidFill>
                  <a:srgbClr val="000000"/>
                </a:solidFill>
                <a:latin typeface="Times New Roman"/>
                <a:ea typeface="宋体"/>
              </a:rPr>
              <a:t>,</a:t>
            </a:r>
            <a:r>
              <a:rPr i="1" lang="en-US" sz="1200">
                <a:solidFill>
                  <a:srgbClr val="000000"/>
                </a:solidFill>
                <a:latin typeface="Times New Roman"/>
                <a:ea typeface="宋体"/>
              </a:rPr>
              <a:t>最後將</a:t>
            </a:r>
            <a:r>
              <a:rPr i="1" lang="en-US" sz="1200">
                <a:solidFill>
                  <a:srgbClr val="000000"/>
                </a:solidFill>
                <a:latin typeface="Times New Roman"/>
                <a:ea typeface="宋体"/>
              </a:rPr>
              <a:t>WifiStateMachine</a:t>
            </a:r>
            <a:r>
              <a:rPr i="1" lang="en-US" sz="1200">
                <a:solidFill>
                  <a:srgbClr val="000000"/>
                </a:solidFill>
                <a:latin typeface="Times New Roman"/>
                <a:ea typeface="宋体"/>
              </a:rPr>
              <a:t>的狀態轉換到</a:t>
            </a:r>
            <a:r>
              <a:rPr i="1" lang="en-US" sz="1200">
                <a:solidFill>
                  <a:srgbClr val="000000"/>
                </a:solidFill>
                <a:latin typeface="Times New Roman"/>
                <a:ea typeface="宋体"/>
              </a:rPr>
              <a:t>SupplicantStartingState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4" name="CustomShape 6"/>
          <p:cNvSpPr/>
          <p:nvPr/>
        </p:nvSpPr>
        <p:spPr>
          <a:xfrm>
            <a:off x="360000" y="1296000"/>
            <a:ext cx="6264000" cy="231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Times New Roman"/>
                <a:ea typeface="宋体"/>
              </a:rPr>
              <a:t>case CMD_START_SUPPLICANT: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if (mWifiNative.loadDriver())//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Droid Sans Fallback"/>
              </a:rPr>
              <a:t>加载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wifi driver </a:t>
            </a:r>
            <a:endParaRPr/>
          </a:p>
          <a:p>
            <a:r>
              <a:rPr i="1" lang="en-US" sz="1200">
                <a:solidFill>
                  <a:srgbClr val="000000"/>
                </a:solidFill>
                <a:latin typeface="Times New Roman"/>
                <a:ea typeface="宋体"/>
              </a:rPr>
              <a:t>{ </a:t>
            </a:r>
            <a:endParaRPr/>
          </a:p>
          <a:p>
            <a:r>
              <a:rPr i="1" lang="en-US" sz="1200">
                <a:solidFill>
                  <a:srgbClr val="000000"/>
                </a:solidFill>
                <a:latin typeface="Times New Roman"/>
                <a:ea typeface="宋体"/>
              </a:rPr>
              <a:t>	</a:t>
            </a:r>
            <a:r>
              <a:rPr i="1" lang="en-US" sz="1200">
                <a:solidFill>
                  <a:srgbClr val="000000"/>
                </a:solidFill>
                <a:latin typeface="Times New Roman"/>
                <a:ea typeface="宋体"/>
              </a:rPr>
              <a:t>//reload STA firmware </a:t>
            </a:r>
            <a:endParaRPr/>
          </a:p>
          <a:p>
            <a:r>
              <a:rPr i="1" lang="en-US" sz="1200">
                <a:solidFill>
                  <a:srgbClr val="000000"/>
                </a:solidFill>
                <a:latin typeface="Times New Roman"/>
                <a:ea typeface="宋体"/>
              </a:rPr>
              <a:t>} 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if(mWifiNative.startSupplicant(mP2pSupported))//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Droid Sans Fallback"/>
              </a:rPr>
              <a:t>启动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wpa_supplicant </a:t>
            </a:r>
            <a:endParaRPr/>
          </a:p>
          <a:p>
            <a:r>
              <a:rPr i="1" lang="en-US" sz="1200">
                <a:solidFill>
                  <a:srgbClr val="000000"/>
                </a:solidFill>
                <a:latin typeface="Times New Roman"/>
                <a:ea typeface="宋体"/>
              </a:rPr>
              <a:t>{ </a:t>
            </a:r>
            <a:r>
              <a:rPr i="1" lang="en-US" sz="1200">
                <a:solidFill>
                  <a:srgbClr val="000000"/>
                </a:solidFill>
                <a:latin typeface="Times New Roman"/>
                <a:ea typeface="宋体"/>
              </a:rPr>
              <a:t>	</a:t>
            </a:r>
            <a:r>
              <a:rPr i="1" lang="en-US" sz="1200">
                <a:solidFill>
                  <a:srgbClr val="000000"/>
                </a:solidFill>
                <a:latin typeface="Times New Roman"/>
                <a:ea typeface="宋体"/>
              </a:rPr>
              <a:t>	</a:t>
            </a:r>
            <a:r>
              <a:rPr i="1" lang="en-US" sz="1200">
                <a:solidFill>
                  <a:srgbClr val="000000"/>
                </a:solidFill>
                <a:latin typeface="Times New Roman"/>
                <a:ea typeface="宋体"/>
              </a:rPr>
              <a:t>setWifiState(WIFI_STATE_ENABLING); </a:t>
            </a:r>
            <a:endParaRPr/>
          </a:p>
          <a:p>
            <a:r>
              <a:rPr i="1" lang="en-US" sz="1200">
                <a:solidFill>
                  <a:srgbClr val="000000"/>
                </a:solidFill>
                <a:latin typeface="Times New Roman"/>
                <a:ea typeface="宋体"/>
              </a:rPr>
              <a:t>	</a:t>
            </a:r>
            <a:r>
              <a:rPr i="1" lang="en-US" sz="1200">
                <a:solidFill>
                  <a:srgbClr val="000000"/>
                </a:solidFill>
                <a:latin typeface="Times New Roman"/>
                <a:ea typeface="宋体"/>
              </a:rPr>
              <a:t>	</a:t>
            </a:r>
            <a:r>
              <a:rPr i="1" lang="en-US" sz="1200">
                <a:solidFill>
                  <a:srgbClr val="000000"/>
                </a:solidFill>
                <a:latin typeface="Times New Roman"/>
                <a:ea typeface="宋体"/>
              </a:rPr>
              <a:t>mWifiMonitor.startMonitoring();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//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Droid Sans Fallback"/>
              </a:rPr>
              <a:t>和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wpa_supplicant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Droid Sans Fallback"/>
              </a:rPr>
              <a:t>建立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socket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Droid Sans Fallback"/>
              </a:rPr>
              <a:t>连接并不断的从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wpa_supplicant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Droid Sans Fallback"/>
              </a:rPr>
              <a:t>收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event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//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Droid Sans Fallback"/>
              </a:rPr>
              <a:t>在连接建立之后向 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WifiStateMachine 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Droid Sans Fallback"/>
              </a:rPr>
              <a:t>发送 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SUP_CONNECTION_EVENT 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//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Droid Sans Fallback"/>
              </a:rPr>
              <a:t>新建 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MonitorThread 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Droid Sans Fallback"/>
              </a:rPr>
              <a:t>不断的从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wpa_supplicant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Droid Sans Fallback"/>
              </a:rPr>
              <a:t>收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event </a:t>
            </a:r>
            <a:endParaRPr/>
          </a:p>
          <a:p>
            <a:r>
              <a:rPr i="1" lang="en-US" sz="1200">
                <a:solidFill>
                  <a:srgbClr val="000000"/>
                </a:solidFill>
                <a:latin typeface="Times New Roman"/>
                <a:ea typeface="宋体"/>
              </a:rPr>
              <a:t>	</a:t>
            </a:r>
            <a:r>
              <a:rPr i="1" lang="en-US" sz="1200">
                <a:solidFill>
                  <a:srgbClr val="000000"/>
                </a:solidFill>
                <a:latin typeface="Times New Roman"/>
                <a:ea typeface="宋体"/>
              </a:rPr>
              <a:t>	</a:t>
            </a:r>
            <a:r>
              <a:rPr i="1" lang="en-US" sz="1200">
                <a:solidFill>
                  <a:srgbClr val="000000"/>
                </a:solidFill>
                <a:latin typeface="Times New Roman"/>
                <a:ea typeface="宋体"/>
              </a:rPr>
              <a:t>transitionTo(mSupplicantStartingState);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endParaRPr/>
          </a:p>
          <a:p>
            <a:r>
              <a:rPr i="1" lang="en-US" sz="1200">
                <a:solidFill>
                  <a:srgbClr val="000000"/>
                </a:solidFill>
                <a:latin typeface="Times New Roman"/>
                <a:ea typeface="宋体"/>
              </a:rPr>
              <a:t>}</a:t>
            </a:r>
            <a:endParaRPr/>
          </a:p>
        </p:txBody>
      </p:sp>
      <p:sp>
        <p:nvSpPr>
          <p:cNvPr id="85" name="CustomShape 7"/>
          <p:cNvSpPr/>
          <p:nvPr/>
        </p:nvSpPr>
        <p:spPr>
          <a:xfrm>
            <a:off x="288000" y="3660480"/>
            <a:ext cx="8712000" cy="231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r>
              <a:rPr i="1" lang="en-US" sz="1200">
                <a:solidFill>
                  <a:srgbClr val="000000"/>
                </a:solidFill>
                <a:latin typeface="Times New Roman"/>
                <a:ea typeface="宋体"/>
              </a:rPr>
              <a:t>CMD_SET_OPERATIONAL_MODE--&gt;CMD_START_DRIVER--&gt;CMD_SET_HIGH_PERF_MODE--&gt; SUP_CONNECTION_EVENT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CMD_SET_OPERATIONAL_MODE, CMD_START_DRIVER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Droid Sans Fallback"/>
              </a:rPr>
              <a:t>被延迟处理，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Droid Sans Fallback"/>
              </a:rPr>
              <a:t>CMD_SET_HIGH_PERF_MODE 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Droid Sans Fallback"/>
              </a:rPr>
              <a:t>会被 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Droid Sans Fallback"/>
              </a:rPr>
              <a:t>DefaultState 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Droid Sans Fallback"/>
              </a:rPr>
              <a:t>处理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Droid Sans Fallback"/>
              </a:rPr>
              <a:t>SupplicantStartingState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Droid Sans Fallback"/>
              </a:rPr>
              <a:t>處理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Droid Sans Fallback"/>
              </a:rPr>
              <a:t>CMD_SET_HIGH_PERF_MODE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Droid Sans Fallback"/>
              </a:rPr>
              <a:t>時會先發送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Droid Sans Fallback"/>
              </a:rPr>
              <a:t>WIFI_STATE_CHANGED_ACTION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Droid Sans Fallback"/>
              </a:rPr>
              <a:t>廣播，然後將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Droid Sans Fallback"/>
              </a:rPr>
              <a:t>WifiStateMachine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Droid Sans Fallback"/>
              </a:rPr>
              <a:t>的狀態轉換到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Droid Sans Fallback"/>
              </a:rPr>
              <a:t>DriverStartedState,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Droid Sans Fallback"/>
              </a:rPr>
              <a:t>而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Droid Sans Fallback"/>
              </a:rPr>
              <a:t>DriverStartedState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Droid Sans Fallback"/>
              </a:rPr>
              <a:t>會直接將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Droid Sans Fallback"/>
              </a:rPr>
              <a:t>WifiStateMachine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Droid Sans Fallback"/>
              </a:rPr>
              <a:t>的狀態切到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Droid Sans Fallback"/>
              </a:rPr>
              <a:t>DisconnectedState</a:t>
            </a:r>
            <a:endParaRPr/>
          </a:p>
          <a:p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Droid Sans Fallback"/>
              </a:rPr>
              <a:t>case WifiMonitor.SUP_CONNECTION_EVENT: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setWifiState(WIFI_STATE_ENABLED);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Droid Sans Fallback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Droid Sans Fallback"/>
              </a:rPr>
              <a:t>…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Droid Sans Fallback"/>
              </a:rPr>
              <a:t>.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Droid Sans Fallback"/>
              </a:rPr>
              <a:t>      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InitializeWpsDetails();//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初始化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Wps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信息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Droid Sans Fallback"/>
              </a:rPr>
              <a:t>      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sendSupplicantConnectionChangedBroadcast(true);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Droid Sans Fallback"/>
              </a:rPr>
              <a:t>      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transitionTo(mDriverStartedState);</a:t>
            </a:r>
            <a:endParaRPr/>
          </a:p>
          <a:p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Droid Sans Fallback"/>
              </a:rPr>
              <a:t> 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010280" y="5950080"/>
            <a:ext cx="2133720" cy="47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r">
              <a:lnSpc>
                <a:spcPct val="100000"/>
              </a:lnSpc>
            </a:pPr>
            <a:fld id="{7F8A8323-0BE0-4628-A161-3E23E527FF88}" type="slidenum">
              <a:rPr b="1" lang="en-US" sz="1400">
                <a:solidFill>
                  <a:srgbClr val="000000"/>
                </a:solidFill>
                <a:latin typeface="Arial"/>
                <a:ea typeface="新細明體"/>
              </a:rPr>
              <a:t>&lt;number&gt;</a:t>
            </a:fld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0" y="0"/>
            <a:ext cx="9906120" cy="708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imes New Roman"/>
                <a:ea typeface="宋体"/>
              </a:rPr>
              <a:t>1.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宋体"/>
              </a:rPr>
              <a:t>打開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宋体"/>
              </a:rPr>
              <a:t>wifi</a:t>
            </a:r>
            <a:endParaRPr/>
          </a:p>
        </p:txBody>
      </p:sp>
      <p:sp>
        <p:nvSpPr>
          <p:cNvPr id="88" name="TextShape 3"/>
          <p:cNvSpPr txBox="1"/>
          <p:nvPr/>
        </p:nvSpPr>
        <p:spPr>
          <a:xfrm>
            <a:off x="4416120" y="3307680"/>
            <a:ext cx="311760" cy="24300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n-US" sz="1000">
                <a:latin typeface="Liberation Mono;Cumberland AMT;Cumberland;Courier New;Cousine;Nimbus Mono L;DejaVu Sans Mono;Courier;Lucida Sans Typewriter;Lucida Typewriter;Monaco;Monospaced"/>
                <a:ea typeface="Liberation Mono;Cumberland AMT;Cumberland;Courier New;Cousine;Nimbus Mono L;DejaVu Sans Mono;Courier;Lucida Sans Typewriter;Lucida Typewriter;Monaco;Monospaced"/>
              </a:rPr>
              <a:t>贴</a:t>
            </a:r>
            <a:endParaRPr/>
          </a:p>
        </p:txBody>
      </p:sp>
      <p:sp>
        <p:nvSpPr>
          <p:cNvPr id="89" name="TextShape 4"/>
          <p:cNvSpPr txBox="1"/>
          <p:nvPr/>
        </p:nvSpPr>
        <p:spPr>
          <a:xfrm>
            <a:off x="5112000" y="1224000"/>
            <a:ext cx="3456000" cy="1890000"/>
          </a:xfrm>
          <a:prstGeom prst="rect">
            <a:avLst/>
          </a:prstGeom>
        </p:spPr>
      </p:sp>
      <p:sp>
        <p:nvSpPr>
          <p:cNvPr id="90" name="CustomShape 5"/>
          <p:cNvSpPr/>
          <p:nvPr/>
        </p:nvSpPr>
        <p:spPr>
          <a:xfrm>
            <a:off x="504000" y="792000"/>
            <a:ext cx="8280000" cy="5847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r>
              <a:rPr i="1" lang="en-US" sz="1200">
                <a:solidFill>
                  <a:srgbClr val="000000"/>
                </a:solidFill>
                <a:latin typeface="Times New Roman"/>
                <a:ea typeface="宋体"/>
              </a:rPr>
              <a:t>public synchronized void startMonitoring(String iface) </a:t>
            </a:r>
            <a:endParaRPr/>
          </a:p>
          <a:p>
            <a:r>
              <a:rPr i="1" lang="en-US" sz="1200">
                <a:solidFill>
                  <a:srgbClr val="000000"/>
                </a:solidFill>
                <a:latin typeface="Times New Roman"/>
                <a:ea typeface="宋体"/>
              </a:rPr>
              <a:t>{</a:t>
            </a:r>
            <a:endParaRPr/>
          </a:p>
          <a:p>
            <a:r>
              <a:rPr i="1" lang="en-US" sz="1200">
                <a:solidFill>
                  <a:srgbClr val="000000"/>
                </a:solidFill>
                <a:latin typeface="Times New Roman"/>
                <a:ea typeface="宋体"/>
              </a:rPr>
              <a:t>	</a:t>
            </a:r>
            <a:r>
              <a:rPr i="1" lang="en-US" sz="1200">
                <a:solidFill>
                  <a:srgbClr val="000000"/>
                </a:solidFill>
                <a:latin typeface="Times New Roman"/>
                <a:ea typeface="宋体"/>
              </a:rPr>
              <a:t>if (mConnected) </a:t>
            </a:r>
            <a:endParaRPr/>
          </a:p>
          <a:p>
            <a:r>
              <a:rPr i="1" lang="en-US" sz="1200">
                <a:solidFill>
                  <a:srgbClr val="000000"/>
                </a:solidFill>
                <a:latin typeface="Times New Roman"/>
                <a:ea typeface="宋体"/>
              </a:rPr>
              <a:t>	</a:t>
            </a:r>
            <a:r>
              <a:rPr i="1" lang="en-US" sz="1200">
                <a:solidFill>
                  <a:srgbClr val="000000"/>
                </a:solidFill>
                <a:latin typeface="Times New Roman"/>
                <a:ea typeface="宋体"/>
              </a:rPr>
              <a:t>{</a:t>
            </a:r>
            <a:endParaRPr/>
          </a:p>
          <a:p>
            <a:r>
              <a:rPr i="1" lang="en-US" sz="1200">
                <a:solidFill>
                  <a:srgbClr val="000000"/>
                </a:solidFill>
                <a:latin typeface="Times New Roman"/>
                <a:ea typeface="宋体"/>
              </a:rPr>
              <a:t>	</a:t>
            </a:r>
            <a:r>
              <a:rPr i="1" lang="en-US" sz="1200">
                <a:solidFill>
                  <a:srgbClr val="000000"/>
                </a:solidFill>
                <a:latin typeface="Times New Roman"/>
                <a:ea typeface="宋体"/>
              </a:rPr>
              <a:t>	</a:t>
            </a:r>
            <a:r>
              <a:rPr i="1" lang="en-US" sz="1200">
                <a:solidFill>
                  <a:srgbClr val="000000"/>
                </a:solidFill>
                <a:latin typeface="Times New Roman"/>
                <a:ea typeface="宋体"/>
              </a:rPr>
              <a:t>…</a:t>
            </a:r>
            <a:r>
              <a:rPr i="1" lang="en-US" sz="1200">
                <a:solidFill>
                  <a:srgbClr val="000000"/>
                </a:solidFill>
                <a:latin typeface="Times New Roman"/>
                <a:ea typeface="宋体"/>
              </a:rPr>
              <a:t>.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Droid Sans Fallback"/>
              </a:rPr>
              <a:t>      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}</a:t>
            </a:r>
            <a:endParaRPr/>
          </a:p>
          <a:p>
            <a:r>
              <a:rPr i="1" lang="en-US" sz="1200">
                <a:solidFill>
                  <a:srgbClr val="000000"/>
                </a:solidFill>
                <a:latin typeface="Times New Roman"/>
                <a:ea typeface="宋体"/>
              </a:rPr>
              <a:t>	</a:t>
            </a:r>
            <a:r>
              <a:rPr i="1" lang="en-US" sz="1200">
                <a:solidFill>
                  <a:srgbClr val="000000"/>
                </a:solidFill>
                <a:latin typeface="Times New Roman"/>
                <a:ea typeface="宋体"/>
              </a:rPr>
              <a:t>else</a:t>
            </a:r>
            <a:endParaRPr/>
          </a:p>
          <a:p>
            <a:r>
              <a:rPr i="1" lang="en-US" sz="1200">
                <a:solidFill>
                  <a:srgbClr val="000000"/>
                </a:solidFill>
                <a:latin typeface="Times New Roman"/>
                <a:ea typeface="宋体"/>
              </a:rPr>
              <a:t>	</a:t>
            </a:r>
            <a:r>
              <a:rPr i="1" lang="en-US" sz="120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i="1" lang="en-US" sz="1200">
                <a:solidFill>
                  <a:srgbClr val="000000"/>
                </a:solidFill>
                <a:latin typeface="Times New Roman"/>
                <a:ea typeface="宋体"/>
              </a:rPr>
              <a:t>{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Droid Sans Fallback"/>
              </a:rPr>
              <a:t>          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int connectTries = 0;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Droid Sans Fallback"/>
              </a:rPr>
              <a:t>          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while (true) 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    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{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Droid Sans Fallback"/>
              </a:rPr>
              <a:t>             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if (mWifiNative.connectToSupplicant()) //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和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wpa_supplicant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建立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socket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连接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 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{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Droid Sans Fallback"/>
              </a:rPr>
              <a:t>                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m.mMonitoring = true;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Droid Sans Fallback"/>
              </a:rPr>
              <a:t>                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m.mStateMachine.sendMessage(SUP_CONNECTION_EVENT);//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向 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WifiStateMachine 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发送 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  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//SUP_CONNECTION_EVENT 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Droid Sans Fallback"/>
              </a:rPr>
              <a:t>                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new MonitorThread(mWifiNative, this).start();//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开启事件监听线程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Droid Sans Fallback"/>
              </a:rPr>
              <a:t>                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mConnected = true;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Droid Sans Fallback"/>
              </a:rPr>
              <a:t>                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break;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Droid Sans Fallback"/>
              </a:rPr>
              <a:t>             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}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Droid Sans Fallback"/>
              </a:rPr>
              <a:t>                    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Droid Sans Fallback"/>
              </a:rPr>
              <a:t>          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}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Droid Sans Fallback"/>
              </a:rPr>
              <a:t>      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}</a:t>
            </a:r>
            <a:endParaRPr/>
          </a:p>
          <a:p>
            <a:r>
              <a:rPr i="1" lang="en-US" sz="1200">
                <a:solidFill>
                  <a:srgbClr val="000000"/>
                </a:solidFill>
                <a:latin typeface="Times New Roman"/>
                <a:ea typeface="宋体"/>
              </a:rPr>
              <a:t>}</a:t>
            </a:r>
            <a:endParaRPr/>
          </a:p>
          <a:p>
            <a:r>
              <a:rPr i="1" lang="en-US" sz="1200">
                <a:solidFill>
                  <a:srgbClr val="000000"/>
                </a:solidFill>
                <a:latin typeface="Times New Roman"/>
                <a:ea typeface="宋体"/>
              </a:rPr>
              <a:t>public void run() </a:t>
            </a:r>
            <a:endParaRPr/>
          </a:p>
          <a:p>
            <a:r>
              <a:rPr i="1" lang="en-US" sz="1200">
                <a:solidFill>
                  <a:srgbClr val="000000"/>
                </a:solidFill>
                <a:latin typeface="Times New Roman"/>
                <a:ea typeface="宋体"/>
              </a:rPr>
              <a:t>{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Droid Sans Fallback"/>
              </a:rPr>
              <a:t>      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for (;;) </a:t>
            </a:r>
            <a:endParaRPr/>
          </a:p>
          <a:p>
            <a:r>
              <a:rPr i="1" lang="en-US" sz="1200">
                <a:solidFill>
                  <a:srgbClr val="000000"/>
                </a:solidFill>
                <a:latin typeface="Times New Roman"/>
                <a:ea typeface="宋体"/>
              </a:rPr>
              <a:t>	</a:t>
            </a:r>
            <a:r>
              <a:rPr i="1" lang="en-US" sz="1200">
                <a:solidFill>
                  <a:srgbClr val="000000"/>
                </a:solidFill>
                <a:latin typeface="Times New Roman"/>
                <a:ea typeface="宋体"/>
              </a:rPr>
              <a:t>{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Droid Sans Fallback"/>
              </a:rPr>
              <a:t>            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String eventStr = mWifiNative.waitForEvent();//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接受来自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wpa_s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的事件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Droid Sans Fallback"/>
              </a:rPr>
              <a:t>            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if (mWifiMonitorSingleton.dispatchEvent(eventStr)) //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Droid Sans Fallback"/>
              </a:rPr>
              <a:t>有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event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Droid Sans Fallback"/>
              </a:rPr>
              <a:t>才调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Droid Sans Fallback"/>
              </a:rPr>
              <a:t>,,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Droid Sans Fallback"/>
              </a:rPr>
              <a:t>分发来自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Droid Sans Fallback"/>
              </a:rPr>
              <a:t>wpa_s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Droid Sans Fallback"/>
              </a:rPr>
              <a:t>的底层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Droid Sans Fallback"/>
              </a:rPr>
              <a:t>event</a:t>
            </a:r>
            <a:endParaRPr/>
          </a:p>
          <a:p>
            <a:r>
              <a:rPr i="1" lang="en-US" sz="1200">
                <a:solidFill>
                  <a:srgbClr val="000000"/>
                </a:solidFill>
                <a:latin typeface="Times New Roman"/>
                <a:ea typeface="宋体"/>
              </a:rPr>
              <a:t>	</a:t>
            </a:r>
            <a:r>
              <a:rPr i="1" lang="en-US" sz="1200">
                <a:solidFill>
                  <a:srgbClr val="000000"/>
                </a:solidFill>
                <a:latin typeface="Times New Roman"/>
                <a:ea typeface="宋体"/>
              </a:rPr>
              <a:t>	</a:t>
            </a:r>
            <a:r>
              <a:rPr i="1" lang="en-US" sz="1200">
                <a:solidFill>
                  <a:srgbClr val="000000"/>
                </a:solidFill>
                <a:latin typeface="Times New Roman"/>
                <a:ea typeface="宋体"/>
              </a:rPr>
              <a:t>{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Droid Sans Fallback"/>
              </a:rPr>
              <a:t>               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break;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Droid Sans Fallback"/>
              </a:rPr>
              <a:t>            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}</a:t>
            </a:r>
            <a:endParaRPr/>
          </a:p>
          <a:p>
            <a:r>
              <a:rPr i="1" lang="en-US" sz="1000">
                <a:solidFill>
                  <a:srgbClr val="000000"/>
                </a:solidFill>
                <a:latin typeface="Liberation Mono;Courier New"/>
                <a:ea typeface="Droid Sans Fallback"/>
              </a:rPr>
              <a:t>     </a:t>
            </a:r>
            <a:r>
              <a:rPr i="1" lang="en-US" sz="1000">
                <a:solidFill>
                  <a:srgbClr val="000000"/>
                </a:solidFill>
                <a:latin typeface="Liberation Mono;Courier New"/>
                <a:ea typeface="Liberation Mono;Courier New"/>
              </a:rPr>
              <a:t>}</a:t>
            </a:r>
            <a:endParaRPr/>
          </a:p>
          <a:p>
            <a:r>
              <a:rPr i="1" lang="en-US" sz="1200">
                <a:solidFill>
                  <a:srgbClr val="000000"/>
                </a:solidFill>
                <a:latin typeface="Times New Roman"/>
                <a:ea typeface="宋体"/>
              </a:rPr>
              <a:t>}</a:t>
            </a:r>
            <a:endParaRPr/>
          </a:p>
          <a:p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