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4" r:id="rId2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7104063" cy="10234613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1A1A1"/>
    <a:srgbClr val="5169CF"/>
    <a:srgbClr val="5F75D3"/>
    <a:srgbClr val="EFA5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76848" autoAdjust="0"/>
  </p:normalViewPr>
  <p:slideViewPr>
    <p:cSldViewPr snapToGrid="0">
      <p:cViewPr varScale="1">
        <p:scale>
          <a:sx n="90" d="100"/>
          <a:sy n="90" d="100"/>
        </p:scale>
        <p:origin x="117" y="45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4023993" y="0"/>
            <a:ext cx="3078427" cy="513508"/>
          </a:xfrm>
          <a:prstGeom prst="rect">
            <a:avLst/>
          </a:prstGeom>
        </p:spPr>
        <p:txBody>
          <a:bodyPr vert="horz" lIns="94787" tIns="47393" rIns="94787" bIns="47393" rtlCol="0"/>
          <a:lstStyle>
            <a:lvl1pPr algn="r">
              <a:defRPr sz="1200"/>
            </a:lvl1pPr>
          </a:lstStyle>
          <a:p>
            <a:fld id="{6E184DA3-7456-445E-B789-C4A3C11A868B}" type="datetimeFigureOut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87" tIns="47393" rIns="94787" bIns="47393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4787" tIns="47393" rIns="94787" bIns="47393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1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4023993" y="9721106"/>
            <a:ext cx="3078427" cy="513507"/>
          </a:xfrm>
          <a:prstGeom prst="rect">
            <a:avLst/>
          </a:prstGeom>
        </p:spPr>
        <p:txBody>
          <a:bodyPr vert="horz" lIns="94787" tIns="47393" rIns="94787" bIns="47393" rtlCol="0" anchor="b"/>
          <a:lstStyle>
            <a:lvl1pPr algn="r">
              <a:defRPr sz="1200"/>
            </a:lvl1pPr>
          </a:lstStyle>
          <a:p>
            <a:fld id="{E0BAEFB6-4136-4525-B476-790D9DDC512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60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BAEFB6-4136-4525-B476-790D9DDC512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517644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www.csie.ntpu.edu.tw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www.csie.ntpu.edu.tw/" TargetMode="External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05DCD4E-0403-46F3-858B-5BF02EA5CC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Line 12">
            <a:extLst>
              <a:ext uri="{FF2B5EF4-FFF2-40B4-BE49-F238E27FC236}">
                <a16:creationId xmlns:a16="http://schemas.microsoft.com/office/drawing/2014/main" id="{C41B0D54-DF44-4127-9A39-B15ADA472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184" y="2312353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5" name="Line 13">
            <a:extLst>
              <a:ext uri="{FF2B5EF4-FFF2-40B4-BE49-F238E27FC236}">
                <a16:creationId xmlns:a16="http://schemas.microsoft.com/office/drawing/2014/main" id="{B2658828-45E5-4D11-9E76-B8625DD6F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2844165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2" descr="http://www.csie.ntpu.edu.tw/../images/com_logo.png">
            <a:hlinkClick r:id="rId3"/>
            <a:extLst>
              <a:ext uri="{FF2B5EF4-FFF2-40B4-BE49-F238E27FC236}">
                <a16:creationId xmlns:a16="http://schemas.microsoft.com/office/drawing/2014/main" id="{D0820140-DB07-4D07-B368-B3793CA83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84" y="473075"/>
            <a:ext cx="4707824" cy="496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132417" y="1581209"/>
            <a:ext cx="10363200" cy="1143000"/>
          </a:xfrm>
        </p:spPr>
        <p:txBody>
          <a:bodyPr/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de-DE"/>
          </a:p>
        </p:txBody>
      </p:sp>
      <p:sp>
        <p:nvSpPr>
          <p:cNvPr id="1495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780117" y="2935777"/>
            <a:ext cx="8534400" cy="1438103"/>
          </a:xfrm>
        </p:spPr>
        <p:txBody>
          <a:bodyPr/>
          <a:lstStyle>
            <a:lvl1pPr marL="0" indent="0" algn="ctr">
              <a:buFont typeface="Symbol" pitchFamily="18" charset="2"/>
              <a:buNone/>
              <a:defRPr sz="2800"/>
            </a:lvl1pPr>
          </a:lstStyle>
          <a:p>
            <a:r>
              <a:rPr lang="zh-TW" altLang="en-US"/>
              <a:t>按一下以編輯母片副標題樣式</a:t>
            </a:r>
            <a:endParaRPr lang="de-DE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FC584363-FC33-4D49-8A59-4FE845139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8">
            <a:extLst>
              <a:ext uri="{FF2B5EF4-FFF2-40B4-BE49-F238E27FC236}">
                <a16:creationId xmlns:a16="http://schemas.microsoft.com/office/drawing/2014/main" id="{8B435778-36B6-470A-939D-7E55FA140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355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A425C922-DC02-4EB7-87C5-86932890B2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36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39063" y="931333"/>
            <a:ext cx="2842683" cy="517419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50334" y="931333"/>
            <a:ext cx="8329084" cy="5174192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42F45190-893E-4A4D-AC70-724C5AF4D21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706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>
            <a:extLst>
              <a:ext uri="{FF2B5EF4-FFF2-40B4-BE49-F238E27FC236}">
                <a16:creationId xmlns:a16="http://schemas.microsoft.com/office/drawing/2014/main" id="{46B19FCD-9041-49CE-B2A7-94FA6360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>
              <a:defRPr/>
            </a:pPr>
            <a:fld id="{69B0E891-B98C-44D2-AD8F-C733BD4A6D71}" type="slidenum">
              <a:rPr lang="zh-TW" altLang="en-US" sz="1400" smtClean="0">
                <a:latin typeface="+mn-lt"/>
              </a:rPr>
              <a:pPr>
                <a:defRPr/>
              </a:pPr>
              <a:t>‹#›</a:t>
            </a:fld>
            <a:endParaRPr lang="en-US" altLang="zh-TW" sz="1400" dirty="0">
              <a:latin typeface="+mn-lt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723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A6B2D65-7BAF-43C7-B91E-A39E5D3D33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493407"/>
          </a:xfrm>
        </p:spPr>
        <p:txBody>
          <a:bodyPr anchor="t"/>
          <a:lstStyle>
            <a:lvl1pPr algn="l">
              <a:defRPr sz="26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83684" y="2906713"/>
            <a:ext cx="1039547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1EDF3CA7-0D5E-4815-9A06-C63810AA43C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Line 12">
            <a:extLst>
              <a:ext uri="{FF2B5EF4-FFF2-40B4-BE49-F238E27FC236}">
                <a16:creationId xmlns:a16="http://schemas.microsoft.com/office/drawing/2014/main" id="{36761D3C-A27C-42D7-BF5A-4B09483B2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079159" y="44069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214F02BF-83A2-4F84-B9F8-6E492AF233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3685" y="4900307"/>
            <a:ext cx="10943167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pic>
        <p:nvPicPr>
          <p:cNvPr id="7" name="Picture 13">
            <a:extLst>
              <a:ext uri="{FF2B5EF4-FFF2-40B4-BE49-F238E27FC236}">
                <a16:creationId xmlns:a16="http://schemas.microsoft.com/office/drawing/2014/main" id="{E992FE68-6C66-4246-818C-F3747853A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">
            <a:hlinkClick r:id="rId4"/>
            <a:extLst>
              <a:ext uri="{FF2B5EF4-FFF2-40B4-BE49-F238E27FC236}">
                <a16:creationId xmlns:a16="http://schemas.microsoft.com/office/drawing/2014/main" id="{82D95A3C-1537-438F-9A34-CDA2FCD2D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75140" y="340072"/>
            <a:ext cx="4451144" cy="46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870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65152" y="914400"/>
            <a:ext cx="5556249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324601" y="914400"/>
            <a:ext cx="5558367" cy="5191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777D388-01C3-486D-A87C-B924DC57D28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394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77801"/>
            <a:ext cx="10972800" cy="575732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28">
            <a:extLst>
              <a:ext uri="{FF2B5EF4-FFF2-40B4-BE49-F238E27FC236}">
                <a16:creationId xmlns:a16="http://schemas.microsoft.com/office/drawing/2014/main" id="{B243DEEE-11C0-45AB-B44D-DA0457D58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9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50333" y="150813"/>
            <a:ext cx="11438467" cy="5715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28">
            <a:extLst>
              <a:ext uri="{FF2B5EF4-FFF2-40B4-BE49-F238E27FC236}">
                <a16:creationId xmlns:a16="http://schemas.microsoft.com/office/drawing/2014/main" id="{C39D7682-F964-461A-AAAE-372642E0A3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969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>
            <a:extLst>
              <a:ext uri="{FF2B5EF4-FFF2-40B4-BE49-F238E27FC236}">
                <a16:creationId xmlns:a16="http://schemas.microsoft.com/office/drawing/2014/main" id="{F27029BD-E6AF-407F-ACA5-95E13AE34AC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943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599" y="228601"/>
            <a:ext cx="11356623" cy="505355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948267"/>
            <a:ext cx="7199488" cy="517789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948268"/>
            <a:ext cx="4011084" cy="517789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E618970D-DD05-4ECF-8733-3A668C35F98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46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4783" y="135466"/>
            <a:ext cx="11360151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939800"/>
            <a:ext cx="7315200" cy="3787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028672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C45A8477-25E2-4F3E-A2CA-70F6EA99A4A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09654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A9ABF8AB-B0B8-4681-BD44-8CF5E845AA7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26" name="Rectangle 4">
            <a:extLst>
              <a:ext uri="{FF2B5EF4-FFF2-40B4-BE49-F238E27FC236}">
                <a16:creationId xmlns:a16="http://schemas.microsoft.com/office/drawing/2014/main" id="{E37310E9-2521-4BB7-B15D-959B68467A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65151" y="141288"/>
            <a:ext cx="114173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en-US" altLang="zh-TW" dirty="0"/>
          </a:p>
        </p:txBody>
      </p:sp>
      <p:sp>
        <p:nvSpPr>
          <p:cNvPr id="1027" name="Rectangle 5">
            <a:extLst>
              <a:ext uri="{FF2B5EF4-FFF2-40B4-BE49-F238E27FC236}">
                <a16:creationId xmlns:a16="http://schemas.microsoft.com/office/drawing/2014/main" id="{794864E5-9918-4FF7-9866-35661BF262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65151" y="914400"/>
            <a:ext cx="11417300" cy="519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err="1"/>
              <a:t>Klicken</a:t>
            </a:r>
            <a:r>
              <a:rPr lang="en-US" altLang="zh-TW" dirty="0"/>
              <a:t> Sie, um die </a:t>
            </a:r>
            <a:r>
              <a:rPr lang="en-US" altLang="zh-TW" dirty="0" err="1"/>
              <a:t>Formate</a:t>
            </a:r>
            <a:r>
              <a:rPr lang="en-US" altLang="zh-TW" dirty="0"/>
              <a:t> des </a:t>
            </a:r>
            <a:r>
              <a:rPr lang="en-US" altLang="zh-TW" dirty="0" err="1"/>
              <a:t>Vorlagentextes</a:t>
            </a:r>
            <a:r>
              <a:rPr lang="en-US" altLang="zh-TW" dirty="0"/>
              <a:t> </a:t>
            </a:r>
            <a:r>
              <a:rPr lang="en-US" altLang="zh-TW" dirty="0" err="1"/>
              <a:t>zu</a:t>
            </a:r>
            <a:r>
              <a:rPr lang="en-US" altLang="zh-TW" dirty="0"/>
              <a:t> </a:t>
            </a:r>
            <a:r>
              <a:rPr lang="en-US" altLang="zh-TW" dirty="0" err="1"/>
              <a:t>bearbeiten</a:t>
            </a:r>
            <a:endParaRPr lang="en-US" altLang="zh-TW" dirty="0"/>
          </a:p>
          <a:p>
            <a:pPr lvl="1"/>
            <a:r>
              <a:rPr lang="en-US" altLang="zh-TW" dirty="0" err="1"/>
              <a:t>Zweite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2"/>
            <a:r>
              <a:rPr lang="en-US" altLang="zh-TW" dirty="0" err="1"/>
              <a:t>Dritte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3"/>
            <a:r>
              <a:rPr lang="en-US" altLang="zh-TW" dirty="0" err="1"/>
              <a:t>Vierte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  <a:p>
            <a:pPr lvl="4"/>
            <a:r>
              <a:rPr lang="en-US" altLang="zh-TW" dirty="0" err="1"/>
              <a:t>Fünfte</a:t>
            </a:r>
            <a:r>
              <a:rPr lang="en-US" altLang="zh-TW" dirty="0"/>
              <a:t> </a:t>
            </a:r>
            <a:r>
              <a:rPr lang="en-US" altLang="zh-TW" dirty="0" err="1"/>
              <a:t>Ebene</a:t>
            </a:r>
            <a:endParaRPr lang="en-US" altLang="zh-TW" dirty="0"/>
          </a:p>
        </p:txBody>
      </p:sp>
      <p:sp>
        <p:nvSpPr>
          <p:cNvPr id="1028" name="Line 22">
            <a:extLst>
              <a:ext uri="{FF2B5EF4-FFF2-40B4-BE49-F238E27FC236}">
                <a16:creationId xmlns:a16="http://schemas.microsoft.com/office/drawing/2014/main" id="{AB7F6124-04C7-45E8-AA65-7F9F759D65F9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451" y="252413"/>
            <a:ext cx="0" cy="69215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29" name="Line 24">
            <a:extLst>
              <a:ext uri="{FF2B5EF4-FFF2-40B4-BE49-F238E27FC236}">
                <a16:creationId xmlns:a16="http://schemas.microsoft.com/office/drawing/2014/main" id="{C8074568-B491-4B67-9A93-41BE6E79B6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784225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030" name="Line 25">
            <a:extLst>
              <a:ext uri="{FF2B5EF4-FFF2-40B4-BE49-F238E27FC236}">
                <a16:creationId xmlns:a16="http://schemas.microsoft.com/office/drawing/2014/main" id="{311CE126-5E96-48EA-A8E4-423F29F2B71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9551" y="6240463"/>
            <a:ext cx="117729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 sz="2000"/>
          </a:p>
        </p:txBody>
      </p:sp>
      <p:sp>
        <p:nvSpPr>
          <p:cNvPr id="148508" name="Rectangle 28">
            <a:extLst>
              <a:ext uri="{FF2B5EF4-FFF2-40B4-BE49-F238E27FC236}">
                <a16:creationId xmlns:a16="http://schemas.microsoft.com/office/drawing/2014/main" id="{87C75FDA-A8B1-4916-8A2B-A105EA9C4F4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934700" y="6340475"/>
            <a:ext cx="8890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+mn-lt"/>
              </a:defRPr>
            </a:lvl1pPr>
          </a:lstStyle>
          <a:p>
            <a:fld id="{45D5892C-9710-48A3-8372-2122A7AD32E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9" name="Picture 13">
            <a:extLst>
              <a:ext uri="{FF2B5EF4-FFF2-40B4-BE49-F238E27FC236}">
                <a16:creationId xmlns:a16="http://schemas.microsoft.com/office/drawing/2014/main" id="{866DE21F-4EA5-4E05-A2F0-D1DDC61DC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0501" y="6347507"/>
            <a:ext cx="1621367" cy="394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5327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baseline="0">
          <a:solidFill>
            <a:schemeClr val="tx1"/>
          </a:solidFill>
          <a:latin typeface="Calibri" panose="020F0502020204030204" pitchFamily="34" charset="0"/>
          <a:ea typeface="微軟正黑體" panose="020B0604030504040204" pitchFamily="34" charset="-12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Arial" pitchFamily="34" charset="0"/>
        </a:defRPr>
      </a:lvl9pPr>
    </p:titleStyle>
    <p:bodyStyle>
      <a:lvl1pPr marL="2857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  <a:cs typeface="+mn-cs"/>
        </a:defRPr>
      </a:lvl1pPr>
      <a:lvl2pPr marL="76200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0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2pPr>
      <a:lvl3pPr marL="1238250" indent="-28575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24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3pPr>
      <a:lvl4pPr marL="1619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4pPr>
      <a:lvl5pPr marL="20002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anose="05050102010706020507" pitchFamily="18" charset="2"/>
        <a:buChar char="·"/>
        <a:defRPr sz="1600" baseline="0">
          <a:solidFill>
            <a:srgbClr val="000000"/>
          </a:solidFill>
          <a:latin typeface="Calibri" panose="020F0502020204030204" pitchFamily="34" charset="0"/>
          <a:ea typeface="微軟正黑體" panose="020B0604030504040204" pitchFamily="34" charset="-120"/>
        </a:defRPr>
      </a:lvl5pPr>
      <a:lvl6pPr marL="24574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6pPr>
      <a:lvl7pPr marL="29146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7pPr>
      <a:lvl8pPr marL="33718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8pPr>
      <a:lvl9pPr marL="3829050" indent="-1905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Symbol" pitchFamily="18" charset="2"/>
        <a:buChar char="·"/>
        <a:defRPr sz="1600">
          <a:solidFill>
            <a:srgbClr val="000000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4BBD-D55C-42FA-ACE7-0E7F4156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kern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Introduction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0B86B70-21A2-1490-0D46-C32220CB5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009163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Actor-Learner</a:t>
            </a:r>
            <a:r>
              <a:rPr sz="2000">
                <a:latin typeface="標楷體"/>
              </a:rPr>
              <a:t>分散式架構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🎭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多</a:t>
            </a:r>
            <a:r>
              <a:rPr sz="1400">
                <a:latin typeface="Times New Roman"/>
              </a:rPr>
              <a:t>Actor</a:t>
            </a:r>
            <a:r>
              <a:rPr sz="1400">
                <a:latin typeface="標楷體"/>
              </a:rPr>
              <a:t>並行收集：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Actor 1, 2, ..., N </a:t>
            </a:r>
            <a:r>
              <a:rPr sz="1400">
                <a:latin typeface="標楷體"/>
              </a:rPr>
              <a:t>同時與環境交互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經驗池</a:t>
            </a:r>
            <a:r>
              <a:rPr sz="1400">
                <a:latin typeface="Times New Roman"/>
              </a:rPr>
              <a:t>(Experience Buffer)</a:t>
            </a:r>
            <a:r>
              <a:rPr sz="1400">
                <a:latin typeface="標楷體"/>
              </a:rPr>
              <a:t>統一收集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採樣效率：多線程平行處理</a:t>
            </a:r>
          </a:p>
          <a:p/>
          <a:p>
            <a:r>
              <a:rPr sz="1400">
                <a:latin typeface="標楷體"/>
              </a:rPr>
              <a:t>🧠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中央</a:t>
            </a:r>
            <a:r>
              <a:rPr sz="1400">
                <a:latin typeface="Times New Roman"/>
              </a:rPr>
              <a:t>Learner</a:t>
            </a:r>
            <a:r>
              <a:rPr sz="1400">
                <a:latin typeface="標楷體"/>
              </a:rPr>
              <a:t>學習：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策略學習：神經網路參數更新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V-trace</a:t>
            </a:r>
            <a:r>
              <a:rPr sz="1400">
                <a:latin typeface="標楷體"/>
              </a:rPr>
              <a:t>計算：重要性權重修正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策略分發：同步最新策略到所有</a:t>
            </a:r>
            <a:r>
              <a:rPr sz="1400">
                <a:latin typeface="Times New Roman"/>
              </a:rPr>
              <a:t>Actor</a:t>
            </a:r>
          </a:p>
          <a:p/>
          <a:p>
            <a:r>
              <a:rPr sz="1400">
                <a:latin typeface="標楷體"/>
              </a:rPr>
              <a:t>⚖️</a:t>
            </a:r>
            <a:r>
              <a:rPr sz="1400">
                <a:latin typeface="Times New Roman"/>
              </a:rPr>
              <a:t> Off-policy</a:t>
            </a:r>
            <a:r>
              <a:rPr sz="1400">
                <a:latin typeface="標楷體"/>
              </a:rPr>
              <a:t>學習優勢：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經驗重用：提高樣本利用效率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策略滯後處理：</a:t>
            </a:r>
            <a:r>
              <a:rPr sz="1400">
                <a:latin typeface="Times New Roman"/>
              </a:rPr>
              <a:t>V-trace</a:t>
            </a:r>
            <a:r>
              <a:rPr sz="1400">
                <a:latin typeface="標楷體"/>
              </a:rPr>
              <a:t>機制解決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穩定收斂：截斷防止權重過大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Times New Roman"/>
              </a:rPr>
              <a:t>V-trace</a:t>
            </a:r>
            <a:r>
              <a:rPr sz="2000">
                <a:latin typeface="標楷體"/>
              </a:rPr>
              <a:t>機制技術細節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重要性權重計算：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ρ</a:t>
            </a:r>
            <a:r>
              <a:rPr sz="1400">
                <a:latin typeface="Times New Roman"/>
              </a:rPr>
              <a:t>[n] = min(</a:t>
            </a:r>
            <a:r>
              <a:rPr sz="1400">
                <a:latin typeface="標楷體"/>
              </a:rPr>
              <a:t>ρ̄</a:t>
            </a:r>
            <a:r>
              <a:rPr sz="1400">
                <a:latin typeface="Times New Roman"/>
              </a:rPr>
              <a:t>, </a:t>
            </a:r>
            <a:r>
              <a:rPr sz="1400">
                <a:latin typeface="標楷體"/>
              </a:rPr>
              <a:t>π</a:t>
            </a:r>
            <a:r>
              <a:rPr sz="1400">
                <a:latin typeface="Times New Roman"/>
              </a:rPr>
              <a:t>(a[n]</a:t>
            </a:r>
            <a:r>
              <a:rPr sz="1400">
                <a:latin typeface="標楷體"/>
              </a:rPr>
              <a:t>|</a:t>
            </a:r>
            <a:r>
              <a:rPr sz="1400">
                <a:latin typeface="Times New Roman"/>
              </a:rPr>
              <a:t>s[n])/</a:t>
            </a:r>
            <a:r>
              <a:rPr sz="1400">
                <a:latin typeface="標楷體"/>
              </a:rPr>
              <a:t>μ</a:t>
            </a:r>
            <a:r>
              <a:rPr sz="1400">
                <a:latin typeface="Times New Roman"/>
              </a:rPr>
              <a:t>(a[n]</a:t>
            </a:r>
            <a:r>
              <a:rPr sz="1400">
                <a:latin typeface="標楷體"/>
              </a:rPr>
              <a:t>|</a:t>
            </a:r>
            <a:r>
              <a:rPr sz="1400">
                <a:latin typeface="Times New Roman"/>
              </a:rPr>
              <a:t>s[n]))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c[n] = min(c</a:t>
            </a:r>
            <a:r>
              <a:rPr sz="1400">
                <a:latin typeface="標楷體"/>
              </a:rPr>
              <a:t>̄</a:t>
            </a:r>
            <a:r>
              <a:rPr sz="1400">
                <a:latin typeface="Times New Roman"/>
              </a:rPr>
              <a:t>, </a:t>
            </a:r>
            <a:r>
              <a:rPr sz="1400">
                <a:latin typeface="標楷體"/>
              </a:rPr>
              <a:t>π</a:t>
            </a:r>
            <a:r>
              <a:rPr sz="1400">
                <a:latin typeface="Times New Roman"/>
              </a:rPr>
              <a:t>(a[n]</a:t>
            </a:r>
            <a:r>
              <a:rPr sz="1400">
                <a:latin typeface="標楷體"/>
              </a:rPr>
              <a:t>|</a:t>
            </a:r>
            <a:r>
              <a:rPr sz="1400">
                <a:latin typeface="Times New Roman"/>
              </a:rPr>
              <a:t>s[n])/</a:t>
            </a:r>
            <a:r>
              <a:rPr sz="1400">
                <a:latin typeface="標楷體"/>
              </a:rPr>
              <a:t>μ</a:t>
            </a:r>
            <a:r>
              <a:rPr sz="1400">
                <a:latin typeface="Times New Roman"/>
              </a:rPr>
              <a:t>(a[n]</a:t>
            </a:r>
            <a:r>
              <a:rPr sz="1400">
                <a:latin typeface="標楷體"/>
              </a:rPr>
              <a:t>|</a:t>
            </a:r>
            <a:r>
              <a:rPr sz="1400">
                <a:latin typeface="Times New Roman"/>
              </a:rPr>
              <a:t>s[n]))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策略糾偏：補償行為策略與目標策略差異</a:t>
            </a:r>
          </a:p>
          <a:p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V-trace</a:t>
            </a:r>
            <a:r>
              <a:rPr sz="1400">
                <a:latin typeface="標楷體"/>
              </a:rPr>
              <a:t>目標計算：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v[s] = V(s) + </a:t>
            </a:r>
            <a:r>
              <a:rPr sz="1400">
                <a:latin typeface="標楷體"/>
              </a:rPr>
              <a:t>∑γⁱ∏</a:t>
            </a:r>
            <a:r>
              <a:rPr sz="1400">
                <a:latin typeface="Times New Roman"/>
              </a:rPr>
              <a:t>c</a:t>
            </a:r>
            <a:r>
              <a:rPr sz="1400">
                <a:latin typeface="標楷體"/>
              </a:rPr>
              <a:t>ⱼδᵢ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TD</a:t>
            </a:r>
            <a:r>
              <a:rPr sz="1400">
                <a:latin typeface="標楷體"/>
              </a:rPr>
              <a:t>誤差：δ</a:t>
            </a:r>
            <a:r>
              <a:rPr sz="1400">
                <a:latin typeface="Times New Roman"/>
              </a:rPr>
              <a:t> = </a:t>
            </a:r>
            <a:r>
              <a:rPr sz="1400">
                <a:latin typeface="標楷體"/>
              </a:rPr>
              <a:t>ρ</a:t>
            </a:r>
            <a:r>
              <a:rPr sz="1400">
                <a:latin typeface="Times New Roman"/>
              </a:rPr>
              <a:t>(r + </a:t>
            </a:r>
            <a:r>
              <a:rPr sz="1400">
                <a:latin typeface="標楷體"/>
              </a:rPr>
              <a:t>γ</a:t>
            </a:r>
            <a:r>
              <a:rPr sz="1400">
                <a:latin typeface="Times New Roman"/>
              </a:rPr>
              <a:t>V(s</a:t>
            </a:r>
            <a:r>
              <a:rPr sz="1400">
                <a:latin typeface="標楷體"/>
              </a:rPr>
              <a:t>'</a:t>
            </a:r>
            <a:r>
              <a:rPr sz="1400">
                <a:latin typeface="Times New Roman"/>
              </a:rPr>
              <a:t>) - V(s))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雙重修正：價值估計</a:t>
            </a:r>
            <a:r>
              <a:rPr sz="1400">
                <a:latin typeface="Times New Roman"/>
              </a:rPr>
              <a:t> + </a:t>
            </a:r>
            <a:r>
              <a:rPr sz="1400">
                <a:latin typeface="標楷體"/>
              </a:rPr>
              <a:t>策略更新</a:t>
            </a:r>
          </a:p>
          <a:p/>
          <a:p>
            <a:r>
              <a:rPr sz="1400">
                <a:latin typeface="標楷體"/>
              </a:rPr>
              <a:t>📈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收斂保證：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策略單調改進：</a:t>
            </a:r>
            <a:r>
              <a:rPr sz="1400">
                <a:latin typeface="Times New Roman"/>
              </a:rPr>
              <a:t>V</a:t>
            </a:r>
            <a:r>
              <a:rPr sz="1400">
                <a:latin typeface="標楷體"/>
              </a:rPr>
              <a:t>^π</a:t>
            </a:r>
            <a:r>
              <a:rPr sz="1400">
                <a:latin typeface="Times New Roman"/>
              </a:rPr>
              <a:t>_</a:t>
            </a:r>
            <a:r>
              <a:rPr sz="1400">
                <a:latin typeface="標楷體"/>
              </a:rPr>
              <a:t>{</a:t>
            </a:r>
            <a:r>
              <a:rPr sz="1400">
                <a:latin typeface="Times New Roman"/>
              </a:rPr>
              <a:t>k+1</a:t>
            </a:r>
            <a:r>
              <a:rPr sz="1400">
                <a:latin typeface="標楷體"/>
              </a:rPr>
              <a:t>}</a:t>
            </a:r>
            <a:r>
              <a:rPr sz="1400">
                <a:latin typeface="Times New Roman"/>
              </a:rPr>
              <a:t>(s) </a:t>
            </a:r>
            <a:r>
              <a:rPr sz="1400">
                <a:latin typeface="標楷體"/>
              </a:rPr>
              <a:t>≥</a:t>
            </a:r>
            <a:r>
              <a:rPr sz="1400">
                <a:latin typeface="Times New Roman"/>
              </a:rPr>
              <a:t> V</a:t>
            </a:r>
            <a:r>
              <a:rPr sz="1400">
                <a:latin typeface="標楷體"/>
              </a:rPr>
              <a:t>^π</a:t>
            </a:r>
            <a:r>
              <a:rPr sz="1400">
                <a:latin typeface="Times New Roman"/>
              </a:rPr>
              <a:t>_k(s)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截斷機制確保學習穩定性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latin typeface="標楷體"/>
              </a:rPr>
              <a:t>性能優勢與技術影響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量化性能改善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⚡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延遲消除成果：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傳統方法：</a:t>
            </a:r>
            <a:r>
              <a:rPr sz="1400">
                <a:latin typeface="Times New Roman"/>
              </a:rPr>
              <a:t>112-212ms (</a:t>
            </a:r>
            <a:r>
              <a:rPr sz="1400">
                <a:latin typeface="標楷體"/>
              </a:rPr>
              <a:t>測量</a:t>
            </a:r>
            <a:r>
              <a:rPr sz="1400">
                <a:latin typeface="Times New Roman"/>
              </a:rPr>
              <a:t>+</a:t>
            </a:r>
            <a:r>
              <a:rPr sz="1400">
                <a:latin typeface="標楷體"/>
              </a:rPr>
              <a:t>傳輸</a:t>
            </a:r>
            <a:r>
              <a:rPr sz="1400">
                <a:latin typeface="Times New Roman"/>
              </a:rPr>
              <a:t>+</a:t>
            </a:r>
            <a:r>
              <a:rPr sz="1400">
                <a:latin typeface="標楷體"/>
              </a:rPr>
              <a:t>處理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DHO</a:t>
            </a:r>
            <a:r>
              <a:rPr sz="1400">
                <a:latin typeface="標楷體"/>
              </a:rPr>
              <a:t>方法：</a:t>
            </a:r>
            <a:r>
              <a:rPr sz="1400">
                <a:latin typeface="Times New Roman"/>
              </a:rPr>
              <a:t>&lt;1ms (</a:t>
            </a:r>
            <a:r>
              <a:rPr sz="1400">
                <a:latin typeface="標楷體"/>
              </a:rPr>
              <a:t>神經網路推理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改善倍數：</a:t>
            </a:r>
            <a:r>
              <a:rPr sz="1400">
                <a:latin typeface="Times New Roman"/>
              </a:rPr>
              <a:t>100</a:t>
            </a:r>
            <a:r>
              <a:rPr sz="1400">
                <a:latin typeface="標楷體"/>
              </a:rPr>
              <a:t>倍以上延遲降低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存取延遲改善：</a:t>
            </a:r>
            <a:r>
              <a:rPr sz="1400">
                <a:latin typeface="Times New Roman"/>
              </a:rPr>
              <a:t>6.86</a:t>
            </a:r>
            <a:r>
              <a:rPr sz="1400">
                <a:latin typeface="標楷體"/>
              </a:rPr>
              <a:t>倍性能提升</a:t>
            </a:r>
          </a:p>
          <a:p/>
          <a:p>
            <a:r>
              <a:rPr sz="1400">
                <a:latin typeface="標楷體"/>
              </a:rPr>
              <a:t>🔋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功耗節省效果：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消除週期性測量：節省</a:t>
            </a:r>
            <a:r>
              <a:rPr sz="1400">
                <a:latin typeface="Times New Roman"/>
              </a:rPr>
              <a:t>UE</a:t>
            </a:r>
            <a:r>
              <a:rPr sz="1400">
                <a:latin typeface="標楷體"/>
              </a:rPr>
              <a:t>處理器功耗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消除</a:t>
            </a:r>
            <a:r>
              <a:rPr sz="1400">
                <a:latin typeface="Times New Roman"/>
              </a:rPr>
              <a:t>MR</a:t>
            </a:r>
            <a:r>
              <a:rPr sz="1400">
                <a:latin typeface="標楷體"/>
              </a:rPr>
              <a:t>傳輸：節省射頻發射功耗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預估節能：</a:t>
            </a:r>
            <a:r>
              <a:rPr sz="1400">
                <a:latin typeface="Times New Roman"/>
              </a:rPr>
              <a:t>30-50%</a:t>
            </a:r>
            <a:r>
              <a:rPr sz="1400">
                <a:latin typeface="標楷體"/>
              </a:rPr>
              <a:t>的</a:t>
            </a:r>
            <a:r>
              <a:rPr sz="1400">
                <a:latin typeface="Times New Roman"/>
              </a:rPr>
              <a:t>HO</a:t>
            </a:r>
            <a:r>
              <a:rPr sz="1400">
                <a:latin typeface="標楷體"/>
              </a:rPr>
              <a:t>相關功耗節省</a:t>
            </a:r>
          </a:p>
          <a:p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準確性提升：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傳統方法：基於過時測量數據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DHO</a:t>
            </a:r>
            <a:r>
              <a:rPr sz="1400">
                <a:latin typeface="標楷體"/>
              </a:rPr>
              <a:t>方法：基於實時環境狀態預測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碰撞率降低：</a:t>
            </a:r>
            <a:r>
              <a:rPr sz="1400">
                <a:latin typeface="Times New Roman"/>
              </a:rPr>
              <a:t>3.2</a:t>
            </a:r>
            <a:r>
              <a:rPr sz="1400">
                <a:latin typeface="標楷體"/>
              </a:rPr>
              <a:t>倍改善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技術影響與未來發展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🔄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系統設計範式轉換：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從</a:t>
            </a:r>
            <a:r>
              <a:rPr sz="1400">
                <a:latin typeface="Times New Roman"/>
              </a:rPr>
              <a:t>Reactive</a:t>
            </a:r>
            <a:r>
              <a:rPr sz="1400">
                <a:latin typeface="標楷體"/>
              </a:rPr>
              <a:t>到</a:t>
            </a:r>
            <a:r>
              <a:rPr sz="1400">
                <a:latin typeface="Times New Roman"/>
              </a:rPr>
              <a:t>Proactive</a:t>
            </a:r>
            <a:r>
              <a:rPr sz="1400">
                <a:latin typeface="標楷體"/>
              </a:rPr>
              <a:t>決策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從規則驅動到學習驅動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從局部優化到全域協調</a:t>
            </a:r>
          </a:p>
          <a:p/>
          <a:p>
            <a:r>
              <a:rPr sz="1400">
                <a:latin typeface="標楷體"/>
              </a:rPr>
              <a:t>🏗️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架構創新意義：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MDP</a:t>
            </a:r>
            <a:r>
              <a:rPr sz="1400">
                <a:latin typeface="標楷體"/>
              </a:rPr>
              <a:t>建模創新：首次完整</a:t>
            </a:r>
            <a:r>
              <a:rPr sz="1400">
                <a:latin typeface="Times New Roman"/>
              </a:rPr>
              <a:t>LEO HO</a:t>
            </a:r>
            <a:r>
              <a:rPr sz="1400">
                <a:latin typeface="標楷體"/>
              </a:rPr>
              <a:t>建模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狀態抽象技術：捕捉軌道規律的最小表示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多智能體協調：大規模</a:t>
            </a:r>
            <a:r>
              <a:rPr sz="1400">
                <a:latin typeface="Times New Roman"/>
              </a:rPr>
              <a:t>UE</a:t>
            </a:r>
            <a:r>
              <a:rPr sz="1400">
                <a:latin typeface="標楷體"/>
              </a:rPr>
              <a:t>聯合優化</a:t>
            </a:r>
          </a:p>
          <a:p/>
          <a:p>
            <a:r>
              <a:rPr sz="1400">
                <a:latin typeface="標楷體"/>
              </a:rPr>
              <a:t>🚀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應用前景：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IoT</a:t>
            </a:r>
            <a:r>
              <a:rPr sz="1400">
                <a:latin typeface="標楷體"/>
              </a:rPr>
              <a:t>大規模連接場景適用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應急通訊快速部署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6G</a:t>
            </a:r>
            <a:r>
              <a:rPr sz="1400">
                <a:latin typeface="標楷體"/>
              </a:rPr>
              <a:t>網路智能決策基礎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跨層優化整合機會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總結：</a:t>
            </a:r>
            <a:r>
              <a:rPr sz="2000">
                <a:latin typeface="Times New Roman"/>
              </a:rPr>
              <a:t>DHO</a:t>
            </a:r>
            <a:r>
              <a:rPr sz="2000">
                <a:latin typeface="標楷體"/>
              </a:rPr>
              <a:t>演算法的技術本質與價值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核心技術突破：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認知模式革命：預測問題並提前解決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信息利用效率：累積經驗重複利用學習模式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系統協調能力：多用戶聯合優化</a:t>
            </a:r>
          </a:p>
          <a:p/>
          <a:p>
            <a:r>
              <a:rPr sz="1400">
                <a:latin typeface="標楷體"/>
              </a:rPr>
              <a:t>🛠️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實現技術路徑：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步驟</a:t>
            </a:r>
            <a:r>
              <a:rPr sz="1400">
                <a:latin typeface="Times New Roman"/>
              </a:rPr>
              <a:t>1</a:t>
            </a:r>
            <a:r>
              <a:rPr sz="1400">
                <a:latin typeface="標楷體"/>
              </a:rPr>
              <a:t>：狀態建模</a:t>
            </a:r>
            <a:r>
              <a:rPr sz="1400">
                <a:latin typeface="Times New Roman"/>
              </a:rPr>
              <a:t> - LEO</a:t>
            </a:r>
            <a:r>
              <a:rPr sz="1400">
                <a:latin typeface="標楷體"/>
              </a:rPr>
              <a:t>軌道規律</a:t>
            </a:r>
            <a:r>
              <a:rPr sz="1400">
                <a:latin typeface="Times New Roman"/>
              </a:rPr>
              <a:t> + </a:t>
            </a:r>
            <a:r>
              <a:rPr sz="1400">
                <a:latin typeface="標楷體"/>
              </a:rPr>
              <a:t>網路狀態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步驟</a:t>
            </a:r>
            <a:r>
              <a:rPr sz="1400">
                <a:latin typeface="Times New Roman"/>
              </a:rPr>
              <a:t>2</a:t>
            </a:r>
            <a:r>
              <a:rPr sz="1400">
                <a:latin typeface="標楷體"/>
              </a:rPr>
              <a:t>：模式學習</a:t>
            </a:r>
            <a:r>
              <a:rPr sz="1400">
                <a:latin typeface="Times New Roman"/>
              </a:rPr>
              <a:t> - </a:t>
            </a:r>
            <a:r>
              <a:rPr sz="1400">
                <a:latin typeface="標楷體"/>
              </a:rPr>
              <a:t>神經網路</a:t>
            </a:r>
            <a:r>
              <a:rPr sz="1400">
                <a:latin typeface="Times New Roman"/>
              </a:rPr>
              <a:t> + </a:t>
            </a:r>
            <a:r>
              <a:rPr sz="1400">
                <a:latin typeface="標楷體"/>
              </a:rPr>
              <a:t>歷史數據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步驟</a:t>
            </a:r>
            <a:r>
              <a:rPr sz="1400">
                <a:latin typeface="Times New Roman"/>
              </a:rPr>
              <a:t>3</a:t>
            </a:r>
            <a:r>
              <a:rPr sz="1400">
                <a:latin typeface="標楷體"/>
              </a:rPr>
              <a:t>：分散式優化</a:t>
            </a:r>
            <a:r>
              <a:rPr sz="1400">
                <a:latin typeface="Times New Roman"/>
              </a:rPr>
              <a:t> - IMPALA + V-trace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步驟</a:t>
            </a:r>
            <a:r>
              <a:rPr sz="1400">
                <a:latin typeface="Times New Roman"/>
              </a:rPr>
              <a:t>4</a:t>
            </a:r>
            <a:r>
              <a:rPr sz="1400">
                <a:latin typeface="標楷體"/>
              </a:rPr>
              <a:t>：即時決策</a:t>
            </a:r>
            <a:r>
              <a:rPr sz="1400">
                <a:latin typeface="Times New Roman"/>
              </a:rPr>
              <a:t> - </a:t>
            </a:r>
            <a:r>
              <a:rPr sz="1400">
                <a:latin typeface="標楷體"/>
              </a:rPr>
              <a:t>策略網路</a:t>
            </a:r>
            <a:r>
              <a:rPr sz="1400">
                <a:latin typeface="Times New Roman"/>
              </a:rPr>
              <a:t> + </a:t>
            </a:r>
            <a:r>
              <a:rPr sz="1400">
                <a:latin typeface="標楷體"/>
              </a:rPr>
              <a:t>當前狀態</a:t>
            </a:r>
          </a:p>
          <a:p/>
          <a:p>
            <a:r>
              <a:rPr sz="1400">
                <a:latin typeface="標楷體"/>
              </a:rPr>
              <a:t>💡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演算法本質價值：</a:t>
            </a:r>
          </a:p>
          <a:p>
            <a:r>
              <a:rPr sz="1400">
                <a:latin typeface="Times New Roman"/>
              </a:rPr>
              <a:t>DHO</a:t>
            </a:r>
            <a:r>
              <a:rPr sz="1400">
                <a:latin typeface="標楷體"/>
              </a:rPr>
              <a:t>不僅是新的</a:t>
            </a:r>
            <a:r>
              <a:rPr sz="1400">
                <a:latin typeface="Times New Roman"/>
              </a:rPr>
              <a:t>HO</a:t>
            </a:r>
            <a:r>
              <a:rPr sz="1400">
                <a:latin typeface="標楷體"/>
              </a:rPr>
              <a:t>演算法，更是系統設計哲學的</a:t>
            </a:r>
          </a:p>
          <a:p>
            <a:r>
              <a:rPr sz="1400">
                <a:latin typeface="標楷體"/>
              </a:rPr>
              <a:t>根本轉換，為未來智能通訊系統提供重要啟發。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200">
                <a:latin typeface="Times New Roman"/>
              </a:rPr>
              <a:t>DHO </a:t>
            </a:r>
            <a:r>
              <a:rPr sz="2200">
                <a:latin typeface="標楷體"/>
              </a:rPr>
              <a:t>演算法技術原理：省略</a:t>
            </a:r>
            <a:r>
              <a:rPr sz="2200">
                <a:latin typeface="Times New Roman"/>
              </a:rPr>
              <a:t>MR</a:t>
            </a:r>
            <a:r>
              <a:rPr sz="2200">
                <a:latin typeface="標楷體"/>
              </a:rPr>
              <a:t>的智能換手決策機制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1500">
                <a:latin typeface="Times New Roman"/>
              </a:rPr>
              <a:t>Deep Reinforcement Learning-based Handover Protocol</a:t>
            </a:r>
          </a:p>
          <a:p>
            <a:r>
              <a:rPr sz="1500">
                <a:latin typeface="Times New Roman"/>
              </a:rPr>
              <a:t>for LEO Satellite Networks</a:t>
            </a:r>
          </a:p>
          <a:p/>
          <a:p>
            <a:r>
              <a:rPr sz="1500">
                <a:latin typeface="標楷體"/>
              </a:rPr>
              <a:t>🤖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核心技術特色：</a:t>
            </a:r>
          </a:p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</a:t>
            </a:r>
            <a:r>
              <a:rPr sz="1500">
                <a:latin typeface="標楷體"/>
              </a:rPr>
              <a:t>省略測量報告</a:t>
            </a:r>
            <a:r>
              <a:rPr sz="1500">
                <a:latin typeface="Times New Roman"/>
              </a:rPr>
              <a:t>(MR)</a:t>
            </a:r>
            <a:r>
              <a:rPr sz="1500">
                <a:latin typeface="標楷體"/>
              </a:rPr>
              <a:t>的智能決策機制</a:t>
            </a:r>
          </a:p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IMPALA</a:t>
            </a:r>
            <a:r>
              <a:rPr sz="1500">
                <a:latin typeface="標楷體"/>
              </a:rPr>
              <a:t>深度強化學習演算法應用</a:t>
            </a:r>
            <a:r>
              <a:rPr sz="1500">
                <a:latin typeface="Times New Roman"/>
              </a:rPr>
              <a:t>  </a:t>
            </a:r>
          </a:p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V-trace</a:t>
            </a:r>
            <a:r>
              <a:rPr sz="1500">
                <a:latin typeface="標楷體"/>
              </a:rPr>
              <a:t>機制解決</a:t>
            </a:r>
            <a:r>
              <a:rPr sz="1500">
                <a:latin typeface="Times New Roman"/>
              </a:rPr>
              <a:t>off-policy</a:t>
            </a:r>
            <a:r>
              <a:rPr sz="1500">
                <a:latin typeface="標楷體"/>
              </a:rPr>
              <a:t>學習挑戰</a:t>
            </a:r>
          </a:p>
          <a:p>
            <a:r>
              <a:rPr sz="1500">
                <a:latin typeface="標楷體"/>
              </a:rPr>
              <a:t>•</a:t>
            </a:r>
            <a:r>
              <a:rPr sz="1500">
                <a:latin typeface="Times New Roman"/>
              </a:rPr>
              <a:t> 100</a:t>
            </a:r>
            <a:r>
              <a:rPr sz="1500">
                <a:latin typeface="標楷體"/>
              </a:rPr>
              <a:t>倍延遲降低與</a:t>
            </a:r>
            <a:r>
              <a:rPr sz="1500">
                <a:latin typeface="Times New Roman"/>
              </a:rPr>
              <a:t>6.86</a:t>
            </a:r>
            <a:r>
              <a:rPr sz="1500">
                <a:latin typeface="標楷體"/>
              </a:rPr>
              <a:t>倍性能提升</a:t>
            </a:r>
          </a:p>
          <a:p/>
          <a:p>
            <a:r>
              <a:rPr sz="1500">
                <a:latin typeface="標楷體"/>
              </a:rPr>
              <a:t>基於論文</a:t>
            </a:r>
            <a:r>
              <a:rPr sz="1500">
                <a:latin typeface="Times New Roman"/>
              </a:rPr>
              <a:t>: Handover Protocol Learning for LEO Satellite Networks</a:t>
            </a:r>
          </a:p>
          <a:p>
            <a:r>
              <a:rPr sz="1500">
                <a:latin typeface="標楷體"/>
              </a:rPr>
              <a:t>技術文檔基於完整演算法實現分析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latin typeface="標楷體"/>
              </a:rPr>
              <a:t>核心技術突破：從反應式到預測式決策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傳統</a:t>
            </a:r>
            <a:r>
              <a:rPr sz="2000">
                <a:latin typeface="Times New Roman"/>
              </a:rPr>
              <a:t>HO vs DHO</a:t>
            </a:r>
            <a:r>
              <a:rPr sz="2000">
                <a:latin typeface="標楷體"/>
              </a:rPr>
              <a:t>的根本差異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🔄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傳統換手流程的限制：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UE</a:t>
            </a:r>
            <a:r>
              <a:rPr sz="1400">
                <a:latin typeface="標楷體"/>
              </a:rPr>
              <a:t>週期性測量</a:t>
            </a:r>
            <a:r>
              <a:rPr sz="1400">
                <a:latin typeface="Times New Roman"/>
              </a:rPr>
              <a:t> RSRP/RSRQ (100-200ms)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測量報告</a:t>
            </a:r>
            <a:r>
              <a:rPr sz="1400">
                <a:latin typeface="Times New Roman"/>
              </a:rPr>
              <a:t>(MR)</a:t>
            </a:r>
            <a:r>
              <a:rPr sz="1400">
                <a:latin typeface="標楷體"/>
              </a:rPr>
              <a:t>生成與傳輸</a:t>
            </a:r>
            <a:r>
              <a:rPr sz="1400">
                <a:latin typeface="Times New Roman"/>
              </a:rPr>
              <a:t> (3.2-12ms</a:t>
            </a:r>
            <a:r>
              <a:rPr sz="1400">
                <a:latin typeface="標楷體"/>
              </a:rPr>
              <a:t>延遲</a:t>
            </a:r>
            <a:r>
              <a:rPr sz="1400">
                <a:latin typeface="Times New Roman"/>
              </a:rPr>
              <a:t>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服務</a:t>
            </a:r>
            <a:r>
              <a:rPr sz="1400">
                <a:latin typeface="Times New Roman"/>
              </a:rPr>
              <a:t>gNB</a:t>
            </a:r>
            <a:r>
              <a:rPr sz="1400">
                <a:latin typeface="標楷體"/>
              </a:rPr>
              <a:t>分析並決策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總延遲：</a:t>
            </a:r>
            <a:r>
              <a:rPr sz="1400">
                <a:latin typeface="Times New Roman"/>
              </a:rPr>
              <a:t>112-212ms</a:t>
            </a:r>
          </a:p>
          <a:p/>
          <a:p>
            <a:r>
              <a:rPr sz="1400">
                <a:latin typeface="標楷體"/>
              </a:rPr>
              <a:t>⚡</a:t>
            </a:r>
            <a:r>
              <a:rPr sz="1400">
                <a:latin typeface="Times New Roman"/>
              </a:rPr>
              <a:t> DHO</a:t>
            </a:r>
            <a:r>
              <a:rPr sz="1400">
                <a:latin typeface="標楷體"/>
              </a:rPr>
              <a:t>革命性改進：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狀態觀察</a:t>
            </a:r>
            <a:r>
              <a:rPr sz="1400">
                <a:latin typeface="Times New Roman"/>
              </a:rPr>
              <a:t> Time/Access/History (&lt;1ms)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智能代理模式識別與預測決策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直接執行換手，無需測量報告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延遲消除：</a:t>
            </a:r>
            <a:r>
              <a:rPr sz="1400">
                <a:latin typeface="Times New Roman"/>
              </a:rPr>
              <a:t>&gt;100</a:t>
            </a:r>
            <a:r>
              <a:rPr sz="1400">
                <a:latin typeface="標楷體"/>
              </a:rPr>
              <a:t>倍性能提升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省略</a:t>
            </a:r>
            <a:r>
              <a:rPr sz="2000">
                <a:latin typeface="Times New Roman"/>
              </a:rPr>
              <a:t>MR</a:t>
            </a:r>
            <a:r>
              <a:rPr sz="2000">
                <a:latin typeface="標楷體"/>
              </a:rPr>
              <a:t>的科學基礎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🛰️</a:t>
            </a:r>
            <a:r>
              <a:rPr sz="1400">
                <a:latin typeface="Times New Roman"/>
              </a:rPr>
              <a:t> LEO</a:t>
            </a:r>
            <a:r>
              <a:rPr sz="1400">
                <a:latin typeface="標楷體"/>
              </a:rPr>
              <a:t>軌道的確定性特性：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軌道動力學方程：</a:t>
            </a:r>
            <a:r>
              <a:rPr sz="1400">
                <a:latin typeface="Times New Roman"/>
              </a:rPr>
              <a:t>q[m] = q[0] + </a:t>
            </a:r>
            <a:r>
              <a:rPr sz="1400">
                <a:latin typeface="標楷體"/>
              </a:rPr>
              <a:t>τ∑</a:t>
            </a:r>
            <a:r>
              <a:rPr sz="1400">
                <a:latin typeface="Times New Roman"/>
              </a:rPr>
              <a:t>v[m</a:t>
            </a:r>
            <a:r>
              <a:rPr sz="1400">
                <a:latin typeface="標楷體"/>
              </a:rPr>
              <a:t>'τ</a:t>
            </a:r>
            <a:r>
              <a:rPr sz="1400">
                <a:latin typeface="Times New Roman"/>
              </a:rPr>
              <a:t>]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週期性運動模式完全可預測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衛星位置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覆蓋品質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用戶體驗</a:t>
            </a:r>
          </a:p>
          <a:p/>
          <a:p>
            <a:r>
              <a:rPr sz="1400">
                <a:latin typeface="標楷體"/>
              </a:rPr>
              <a:t>🧠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智能代理的預測能力：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時間模式學習：軌道第</a:t>
            </a:r>
            <a:r>
              <a:rPr sz="1400">
                <a:latin typeface="Times New Roman"/>
              </a:rPr>
              <a:t>X</a:t>
            </a:r>
            <a:r>
              <a:rPr sz="1400">
                <a:latin typeface="標楷體"/>
              </a:rPr>
              <a:t>分鐘的最佳策略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網路狀態模式：負載與換手成功率關聯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經驗累積：歷史決策效果的模式識別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預測決策：基於學習模式的即時判斷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latin typeface="Times New Roman"/>
              </a:rPr>
              <a:t>MDP</a:t>
            </a:r>
            <a:r>
              <a:rPr sz="2400">
                <a:latin typeface="標楷體"/>
              </a:rPr>
              <a:t>建模與狀態設計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狀態空間的精巧設計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📊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狀態定義：</a:t>
            </a:r>
            <a:r>
              <a:rPr sz="1400">
                <a:latin typeface="Times New Roman"/>
              </a:rPr>
              <a:t>s[n] = </a:t>
            </a:r>
            <a:r>
              <a:rPr sz="1400">
                <a:latin typeface="標楷體"/>
              </a:rPr>
              <a:t>{</a:t>
            </a:r>
            <a:r>
              <a:rPr sz="1400">
                <a:latin typeface="Times New Roman"/>
              </a:rPr>
              <a:t>n, a</a:t>
            </a:r>
            <a:r>
              <a:rPr sz="1400">
                <a:latin typeface="標楷體"/>
              </a:rPr>
              <a:t>^</a:t>
            </a:r>
            <a:r>
              <a:rPr sz="1400">
                <a:latin typeface="Times New Roman"/>
              </a:rPr>
              <a:t>HO[n], a[n-1]</a:t>
            </a:r>
            <a:r>
              <a:rPr sz="1400">
                <a:latin typeface="標楷體"/>
              </a:rPr>
              <a:t>}</a:t>
            </a:r>
          </a:p>
          <a:p/>
          <a:p>
            <a:r>
              <a:rPr sz="1400">
                <a:latin typeface="標楷體"/>
              </a:rPr>
              <a:t>⏰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時間索引</a:t>
            </a:r>
            <a:r>
              <a:rPr sz="1400">
                <a:latin typeface="Times New Roman"/>
              </a:rPr>
              <a:t> n</a:t>
            </a:r>
            <a:r>
              <a:rPr sz="1400">
                <a:latin typeface="標楷體"/>
              </a:rPr>
              <a:t>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隱式軌道編碼：時間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衛星位置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信號條件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週期性模式捕獲：</a:t>
            </a:r>
            <a:r>
              <a:rPr sz="1400">
                <a:latin typeface="Times New Roman"/>
              </a:rPr>
              <a:t>LEO</a:t>
            </a:r>
            <a:r>
              <a:rPr sz="1400">
                <a:latin typeface="標楷體"/>
              </a:rPr>
              <a:t>軌道週期</a:t>
            </a:r>
            <a:r>
              <a:rPr sz="1400">
                <a:latin typeface="Times New Roman"/>
              </a:rPr>
              <a:t>T</a:t>
            </a:r>
            <a:r>
              <a:rPr sz="1400">
                <a:latin typeface="標楷體"/>
              </a:rPr>
              <a:t>內的位置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幾何關係推斷：距離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信號強度</a:t>
            </a:r>
          </a:p>
          <a:p/>
          <a:p>
            <a:r>
              <a:rPr sz="1400">
                <a:latin typeface="標楷體"/>
              </a:rPr>
              <a:t>👥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存取狀態</a:t>
            </a:r>
            <a:r>
              <a:rPr sz="1400">
                <a:latin typeface="Times New Roman"/>
              </a:rPr>
              <a:t> a</a:t>
            </a:r>
            <a:r>
              <a:rPr sz="1400">
                <a:latin typeface="標楷體"/>
              </a:rPr>
              <a:t>^</a:t>
            </a:r>
            <a:r>
              <a:rPr sz="1400">
                <a:latin typeface="Times New Roman"/>
              </a:rPr>
              <a:t>HO[n]</a:t>
            </a:r>
            <a:r>
              <a:rPr sz="1400">
                <a:latin typeface="標楷體"/>
              </a:rPr>
              <a:t>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網路負載推斷：已存取</a:t>
            </a:r>
            <a:r>
              <a:rPr sz="1400">
                <a:latin typeface="Times New Roman"/>
              </a:rPr>
              <a:t>UE</a:t>
            </a:r>
            <a:r>
              <a:rPr sz="1400">
                <a:latin typeface="標楷體"/>
              </a:rPr>
              <a:t>數量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碰撞風險評估：高存取率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高碰撞概率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動態調整依據：基於當前負載調整策略</a:t>
            </a:r>
          </a:p>
          <a:p/>
          <a:p>
            <a:r>
              <a:rPr sz="1400">
                <a:latin typeface="標楷體"/>
              </a:rPr>
              <a:t>📈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歷史動作</a:t>
            </a:r>
            <a:r>
              <a:rPr sz="1400">
                <a:latin typeface="Times New Roman"/>
              </a:rPr>
              <a:t> a[n-1]</a:t>
            </a:r>
            <a:r>
              <a:rPr sz="1400">
                <a:latin typeface="標楷體"/>
              </a:rPr>
              <a:t>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因果關係學習：動作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→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結果的時序關聯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策略連續性：避免劇烈策略變化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標楷體"/>
              </a:rPr>
              <a:t>動作空間與獎勵函數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latin typeface="標楷體"/>
              </a:rPr>
              <a:t>🎯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動作空間設計：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One-hot</a:t>
            </a:r>
            <a:r>
              <a:rPr sz="1400">
                <a:latin typeface="標楷體"/>
              </a:rPr>
              <a:t>編碼：</a:t>
            </a:r>
            <a:r>
              <a:rPr sz="1400">
                <a:latin typeface="Times New Roman"/>
              </a:rPr>
              <a:t>a_j[n] = </a:t>
            </a:r>
            <a:r>
              <a:rPr sz="1400">
                <a:latin typeface="標楷體"/>
              </a:rPr>
              <a:t>{</a:t>
            </a:r>
            <a:r>
              <a:rPr sz="1400">
                <a:latin typeface="Times New Roman"/>
              </a:rPr>
              <a:t>a_0, a_1, ..., a_K-1</a:t>
            </a:r>
            <a:r>
              <a:rPr sz="1400">
                <a:latin typeface="標楷體"/>
              </a:rPr>
              <a:t>}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互斥選擇：每個</a:t>
            </a:r>
            <a:r>
              <a:rPr sz="1400">
                <a:latin typeface="Times New Roman"/>
              </a:rPr>
              <a:t>UE</a:t>
            </a:r>
            <a:r>
              <a:rPr sz="1400">
                <a:latin typeface="標楷體"/>
              </a:rPr>
              <a:t>只能選擇一個目標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智能退避：</a:t>
            </a:r>
            <a:r>
              <a:rPr sz="1400">
                <a:latin typeface="Times New Roman"/>
              </a:rPr>
              <a:t>a_0 = 1 </a:t>
            </a:r>
            <a:r>
              <a:rPr sz="1400">
                <a:latin typeface="標楷體"/>
              </a:rPr>
              <a:t>表示「暫不</a:t>
            </a:r>
            <a:r>
              <a:rPr sz="1400">
                <a:latin typeface="Times New Roman"/>
              </a:rPr>
              <a:t>HO</a:t>
            </a:r>
            <a:r>
              <a:rPr sz="1400">
                <a:latin typeface="標楷體"/>
              </a:rPr>
              <a:t>」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多</a:t>
            </a:r>
            <a:r>
              <a:rPr sz="1400">
                <a:latin typeface="Times New Roman"/>
              </a:rPr>
              <a:t>UE</a:t>
            </a:r>
            <a:r>
              <a:rPr sz="1400">
                <a:latin typeface="標楷體"/>
              </a:rPr>
              <a:t>協調：避免資源衝突</a:t>
            </a:r>
          </a:p>
          <a:p/>
          <a:p>
            <a:r>
              <a:rPr sz="1400">
                <a:latin typeface="標楷體"/>
              </a:rPr>
              <a:t>🏆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獎勵函數平衡：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r[n] = -D[n] - </a:t>
            </a:r>
            <a:r>
              <a:rPr sz="1400">
                <a:latin typeface="標楷體"/>
              </a:rPr>
              <a:t>ν</a:t>
            </a:r>
            <a:r>
              <a:rPr sz="1400">
                <a:latin typeface="Times New Roman"/>
              </a:rPr>
              <a:t>C[n]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存取延遲懲罰：</a:t>
            </a:r>
            <a:r>
              <a:rPr sz="1400">
                <a:latin typeface="Times New Roman"/>
              </a:rPr>
              <a:t>D[n] = 1/</a:t>
            </a:r>
            <a:r>
              <a:rPr sz="1400">
                <a:latin typeface="標楷體"/>
              </a:rPr>
              <a:t>|</a:t>
            </a:r>
            <a:r>
              <a:rPr sz="1400">
                <a:latin typeface="Times New Roman"/>
              </a:rPr>
              <a:t>J</a:t>
            </a:r>
            <a:r>
              <a:rPr sz="1400">
                <a:latin typeface="標楷體"/>
              </a:rPr>
              <a:t>|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∑</a:t>
            </a:r>
            <a:r>
              <a:rPr sz="1400">
                <a:latin typeface="Times New Roman"/>
              </a:rPr>
              <a:t>(1-a_j</a:t>
            </a:r>
            <a:r>
              <a:rPr sz="1400">
                <a:latin typeface="標楷體"/>
              </a:rPr>
              <a:t>^</a:t>
            </a:r>
            <a:r>
              <a:rPr sz="1400">
                <a:latin typeface="Times New Roman"/>
              </a:rPr>
              <a:t>HO[n])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碰撞率懲罰：</a:t>
            </a:r>
            <a:r>
              <a:rPr sz="1400">
                <a:latin typeface="Times New Roman"/>
              </a:rPr>
              <a:t>C[n] = </a:t>
            </a:r>
            <a:r>
              <a:rPr sz="1400">
                <a:latin typeface="標楷體"/>
              </a:rPr>
              <a:t>∑</a:t>
            </a:r>
            <a:r>
              <a:rPr sz="1400">
                <a:latin typeface="Times New Roman"/>
              </a:rPr>
              <a:t>C_k</a:t>
            </a:r>
            <a:r>
              <a:rPr sz="1400">
                <a:latin typeface="標楷體"/>
              </a:rPr>
              <a:t>^</a:t>
            </a:r>
            <a:r>
              <a:rPr sz="1400">
                <a:latin typeface="Times New Roman"/>
              </a:rPr>
              <a:t>R[n] + C</a:t>
            </a:r>
            <a:r>
              <a:rPr sz="1400">
                <a:latin typeface="標楷體"/>
              </a:rPr>
              <a:t>^</a:t>
            </a:r>
            <a:r>
              <a:rPr sz="1400">
                <a:latin typeface="Times New Roman"/>
              </a:rPr>
              <a:t>P[n]</a:t>
            </a:r>
          </a:p>
          <a:p>
            <a:r>
              <a:rPr sz="1400">
                <a:latin typeface="標楷體"/>
              </a:rPr>
              <a:t>•</a:t>
            </a:r>
            <a:r>
              <a:rPr sz="1400">
                <a:latin typeface="Times New Roman"/>
              </a:rPr>
              <a:t> </a:t>
            </a:r>
            <a:r>
              <a:rPr sz="1400">
                <a:latin typeface="標楷體"/>
              </a:rPr>
              <a:t>權衡係數ν：</a:t>
            </a:r>
            <a:r>
              <a:rPr sz="1400">
                <a:latin typeface="Times New Roman"/>
              </a:rPr>
              <a:t>URLLC(</a:t>
            </a:r>
            <a:r>
              <a:rPr sz="1400">
                <a:latin typeface="標楷體"/>
              </a:rPr>
              <a:t>ν大</a:t>
            </a:r>
            <a:r>
              <a:rPr sz="1400">
                <a:latin typeface="Times New Roman"/>
              </a:rPr>
              <a:t>) vs mMTC(</a:t>
            </a:r>
            <a:r>
              <a:rPr sz="1400">
                <a:latin typeface="標楷體"/>
              </a:rPr>
              <a:t>ν小</a:t>
            </a:r>
            <a:r>
              <a:rPr sz="1400">
                <a:latin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400">
                <a:latin typeface="Times New Roman"/>
              </a:rPr>
              <a:t>IMPALA</a:t>
            </a:r>
            <a:r>
              <a:rPr sz="2400">
                <a:latin typeface="標楷體"/>
              </a:rPr>
              <a:t>演算法核心機制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佈景主題1">
  <a:themeElements>
    <a:clrScheme name="自訂 1">
      <a:dk1>
        <a:srgbClr val="35377F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正式文體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rgbClr val="003065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hk1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k1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k1 8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佈景主題1" id="{929F1AC0-EDE5-4E84-B296-76809860B882}" vid="{D422FDD8-D1F8-4744-A7BD-E0F19A28C553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42381</TotalTime>
  <Words>2</Words>
  <Application>Microsoft Office PowerPoint</Application>
  <PresentationFormat>寬螢幕</PresentationFormat>
  <Paragraphs>2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Söhne</vt:lpstr>
      <vt:lpstr>Arial</vt:lpstr>
      <vt:lpstr>Calibri</vt:lpstr>
      <vt:lpstr>Symbol</vt:lpstr>
      <vt:lpstr>Times New Roman</vt:lpstr>
      <vt:lpstr>佈景主題1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Few-Shot Transfer Learning Approach Using Text-Label Embedding with Legal Attributes for Law Article Prediction</dc:title>
  <dc:creator>Windows 使用者</dc:creator>
  <cp:lastModifiedBy>柏宏 吳</cp:lastModifiedBy>
  <cp:revision>1328</cp:revision>
  <dcterms:created xsi:type="dcterms:W3CDTF">2019-10-21T01:22:34Z</dcterms:created>
  <dcterms:modified xsi:type="dcterms:W3CDTF">2025-09-05T15:20:26Z</dcterms:modified>
</cp:coreProperties>
</file>