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4" r:id="rId2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12192000" cy="6858000"/>
  <p:notesSz cx="7104063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A1A1A1"/>
    <a:srgbClr val="5169CF"/>
    <a:srgbClr val="5F75D3"/>
    <a:srgbClr val="EFA5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6" autoAdjust="0"/>
    <p:restoredTop sz="76848" autoAdjust="0"/>
  </p:normalViewPr>
  <p:slideViewPr>
    <p:cSldViewPr snapToGrid="0">
      <p:cViewPr varScale="1">
        <p:scale>
          <a:sx n="90" d="100"/>
          <a:sy n="90" d="100"/>
        </p:scale>
        <p:origin x="117" y="45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3508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r">
              <a:defRPr sz="1200"/>
            </a:lvl1pPr>
          </a:lstStyle>
          <a:p>
            <a:fld id="{6E184DA3-7456-445E-B789-C4A3C11A868B}" type="datetimeFigureOut">
              <a:rPr lang="zh-TW" altLang="en-US" smtClean="0"/>
              <a:t>2025/9/5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87" tIns="47393" rIns="94787" bIns="47393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4787" tIns="47393" rIns="94787" bIns="47393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8427" cy="513507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3993" y="9721106"/>
            <a:ext cx="3078427" cy="513507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r">
              <a:defRPr sz="1200"/>
            </a:lvl1pPr>
          </a:lstStyle>
          <a:p>
            <a:fld id="{E0BAEFB6-4136-4525-B476-790D9DDC51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0600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AEFB6-4136-4525-B476-790D9DDC512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5517644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www.csie.ntpu.edu.tw/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http://www.csie.ntpu.edu.tw/" TargetMode="External"/><Relationship Id="rId5" Type="http://schemas.openxmlformats.org/officeDocument/2006/relationships/image" Target="../media/image4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805DCD4E-0403-46F3-858B-5BF02EA5C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Line 12">
            <a:extLst>
              <a:ext uri="{FF2B5EF4-FFF2-40B4-BE49-F238E27FC236}">
                <a16:creationId xmlns:a16="http://schemas.microsoft.com/office/drawing/2014/main" id="{C41B0D54-DF44-4127-9A39-B15ADA472D5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184" y="2312353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5" name="Line 13">
            <a:extLst>
              <a:ext uri="{FF2B5EF4-FFF2-40B4-BE49-F238E27FC236}">
                <a16:creationId xmlns:a16="http://schemas.microsoft.com/office/drawing/2014/main" id="{B2658828-45E5-4D11-9E76-B8625DD6F82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685" y="2844165"/>
            <a:ext cx="1094316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pic>
        <p:nvPicPr>
          <p:cNvPr id="7" name="Picture 2" descr="http://www.csie.ntpu.edu.tw/../images/com_logo.png">
            <a:hlinkClick r:id="rId3"/>
            <a:extLst>
              <a:ext uri="{FF2B5EF4-FFF2-40B4-BE49-F238E27FC236}">
                <a16:creationId xmlns:a16="http://schemas.microsoft.com/office/drawing/2014/main" id="{D0820140-DB07-4D07-B368-B3793CA83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84" y="473075"/>
            <a:ext cx="4707824" cy="496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950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132417" y="1581209"/>
            <a:ext cx="10363200" cy="1143000"/>
          </a:xfrm>
        </p:spPr>
        <p:txBody>
          <a:bodyPr/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de-DE"/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780117" y="2935777"/>
            <a:ext cx="8534400" cy="1438103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800"/>
            </a:lvl1pPr>
          </a:lstStyle>
          <a:p>
            <a:r>
              <a:rPr lang="zh-TW" altLang="en-US"/>
              <a:t>按一下以編輯母片副標題樣式</a:t>
            </a:r>
            <a:endParaRPr lang="de-DE" dirty="0"/>
          </a:p>
        </p:txBody>
      </p:sp>
      <p:pic>
        <p:nvPicPr>
          <p:cNvPr id="8" name="Picture 13">
            <a:extLst>
              <a:ext uri="{FF2B5EF4-FFF2-40B4-BE49-F238E27FC236}">
                <a16:creationId xmlns:a16="http://schemas.microsoft.com/office/drawing/2014/main" id="{FC584363-FC33-4D49-8A59-4FE845139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1" y="6347507"/>
            <a:ext cx="1621367" cy="394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8">
            <a:extLst>
              <a:ext uri="{FF2B5EF4-FFF2-40B4-BE49-F238E27FC236}">
                <a16:creationId xmlns:a16="http://schemas.microsoft.com/office/drawing/2014/main" id="{8B435778-36B6-470A-939D-7E55FA140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4700" y="6340475"/>
            <a:ext cx="889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defRPr/>
            </a:pPr>
            <a:fld id="{69B0E891-B98C-44D2-AD8F-C733BD4A6D71}" type="slidenum">
              <a:rPr lang="zh-TW" altLang="en-US" sz="1400" smtClean="0">
                <a:latin typeface="+mn-lt"/>
              </a:rPr>
              <a:pPr>
                <a:defRPr/>
              </a:pPr>
              <a:t>‹#›</a:t>
            </a:fld>
            <a:endParaRPr lang="en-US" altLang="zh-TW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355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A425C922-DC02-4EB7-87C5-86932890B28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9364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139063" y="931333"/>
            <a:ext cx="2842683" cy="517419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50334" y="931333"/>
            <a:ext cx="8329084" cy="5174192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42F45190-893E-4A4D-AC70-724C5AF4D21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7065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8">
            <a:extLst>
              <a:ext uri="{FF2B5EF4-FFF2-40B4-BE49-F238E27FC236}">
                <a16:creationId xmlns:a16="http://schemas.microsoft.com/office/drawing/2014/main" id="{46B19FCD-9041-49CE-B2A7-94FA63606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4700" y="6340475"/>
            <a:ext cx="889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defRPr/>
            </a:pPr>
            <a:fld id="{69B0E891-B98C-44D2-AD8F-C733BD4A6D71}" type="slidenum">
              <a:rPr lang="zh-TW" altLang="en-US" sz="1400" smtClean="0">
                <a:latin typeface="+mn-lt"/>
              </a:rPr>
              <a:pPr>
                <a:defRPr/>
              </a:pPr>
              <a:t>‹#›</a:t>
            </a:fld>
            <a:endParaRPr lang="en-US" altLang="zh-TW" sz="1400" dirty="0">
              <a:latin typeface="+mn-lt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7232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DA6B2D65-7BAF-43C7-B91E-A39E5D3D3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493407"/>
          </a:xfrm>
        </p:spPr>
        <p:txBody>
          <a:bodyPr anchor="t"/>
          <a:lstStyle>
            <a:lvl1pPr algn="l">
              <a:defRPr sz="2600" b="1" cap="all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3684" y="2906713"/>
            <a:ext cx="103954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1EDF3CA7-0D5E-4815-9A06-C63810AA43C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Line 12">
            <a:extLst>
              <a:ext uri="{FF2B5EF4-FFF2-40B4-BE49-F238E27FC236}">
                <a16:creationId xmlns:a16="http://schemas.microsoft.com/office/drawing/2014/main" id="{36761D3C-A27C-42D7-BF5A-4B09483B231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79159" y="44069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6" name="Line 13">
            <a:extLst>
              <a:ext uri="{FF2B5EF4-FFF2-40B4-BE49-F238E27FC236}">
                <a16:creationId xmlns:a16="http://schemas.microsoft.com/office/drawing/2014/main" id="{214F02BF-83A2-4F84-B9F8-6E492AF233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685" y="4900307"/>
            <a:ext cx="1094316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pic>
        <p:nvPicPr>
          <p:cNvPr id="7" name="Picture 13">
            <a:extLst>
              <a:ext uri="{FF2B5EF4-FFF2-40B4-BE49-F238E27FC236}">
                <a16:creationId xmlns:a16="http://schemas.microsoft.com/office/drawing/2014/main" id="{E992FE68-6C66-4246-818C-F3747853A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1" y="6347507"/>
            <a:ext cx="1621367" cy="394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>
            <a:hlinkClick r:id="rId4"/>
            <a:extLst>
              <a:ext uri="{FF2B5EF4-FFF2-40B4-BE49-F238E27FC236}">
                <a16:creationId xmlns:a16="http://schemas.microsoft.com/office/drawing/2014/main" id="{82D95A3C-1537-438F-9A34-CDA2FCD2D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75140" y="340072"/>
            <a:ext cx="4451144" cy="46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8706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65152" y="914400"/>
            <a:ext cx="5556249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24601" y="914400"/>
            <a:ext cx="5558367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C777D388-01C3-486D-A87C-B924DC57D28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2394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77801"/>
            <a:ext cx="10972800" cy="575732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8">
            <a:extLst>
              <a:ext uri="{FF2B5EF4-FFF2-40B4-BE49-F238E27FC236}">
                <a16:creationId xmlns:a16="http://schemas.microsoft.com/office/drawing/2014/main" id="{B243DEEE-11C0-45AB-B44D-DA0457D5804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7693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0333" y="150813"/>
            <a:ext cx="11438467" cy="5715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28">
            <a:extLst>
              <a:ext uri="{FF2B5EF4-FFF2-40B4-BE49-F238E27FC236}">
                <a16:creationId xmlns:a16="http://schemas.microsoft.com/office/drawing/2014/main" id="{C39D7682-F964-461A-AAAE-372642E0A38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969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>
            <a:extLst>
              <a:ext uri="{FF2B5EF4-FFF2-40B4-BE49-F238E27FC236}">
                <a16:creationId xmlns:a16="http://schemas.microsoft.com/office/drawing/2014/main" id="{F27029BD-E6AF-407F-ACA5-95E13AE34AC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94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599" y="228601"/>
            <a:ext cx="11356623" cy="50535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948267"/>
            <a:ext cx="7199488" cy="51778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948268"/>
            <a:ext cx="4011084" cy="51778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E618970D-DD05-4ECF-8733-3A668C35F98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46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4783" y="135466"/>
            <a:ext cx="11360151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939800"/>
            <a:ext cx="7315200" cy="3787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028672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C45A8477-25E2-4F3E-A2CA-70F6EA99A4A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7096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9ABF8AB-B0B8-4681-BD44-8CF5E845AA7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26" name="Rectangle 4">
            <a:extLst>
              <a:ext uri="{FF2B5EF4-FFF2-40B4-BE49-F238E27FC236}">
                <a16:creationId xmlns:a16="http://schemas.microsoft.com/office/drawing/2014/main" id="{E37310E9-2521-4BB7-B15D-959B68467A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65151" y="141288"/>
            <a:ext cx="114173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zh-TW" dirty="0"/>
          </a:p>
        </p:txBody>
      </p:sp>
      <p:sp>
        <p:nvSpPr>
          <p:cNvPr id="1027" name="Rectangle 5">
            <a:extLst>
              <a:ext uri="{FF2B5EF4-FFF2-40B4-BE49-F238E27FC236}">
                <a16:creationId xmlns:a16="http://schemas.microsoft.com/office/drawing/2014/main" id="{794864E5-9918-4FF7-9866-35661BF262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5151" y="914400"/>
            <a:ext cx="11417300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err="1"/>
              <a:t>Klicken</a:t>
            </a:r>
            <a:r>
              <a:rPr lang="en-US" altLang="zh-TW" dirty="0"/>
              <a:t> Sie, um die </a:t>
            </a:r>
            <a:r>
              <a:rPr lang="en-US" altLang="zh-TW" dirty="0" err="1"/>
              <a:t>Formate</a:t>
            </a:r>
            <a:r>
              <a:rPr lang="en-US" altLang="zh-TW" dirty="0"/>
              <a:t> des </a:t>
            </a:r>
            <a:r>
              <a:rPr lang="en-US" altLang="zh-TW" dirty="0" err="1"/>
              <a:t>Vorlagentextes</a:t>
            </a:r>
            <a:r>
              <a:rPr lang="en-US" altLang="zh-TW" dirty="0"/>
              <a:t> </a:t>
            </a:r>
            <a:r>
              <a:rPr lang="en-US" altLang="zh-TW" dirty="0" err="1"/>
              <a:t>zu</a:t>
            </a:r>
            <a:r>
              <a:rPr lang="en-US" altLang="zh-TW" dirty="0"/>
              <a:t> </a:t>
            </a:r>
            <a:r>
              <a:rPr lang="en-US" altLang="zh-TW" dirty="0" err="1"/>
              <a:t>bearbeiten</a:t>
            </a:r>
            <a:endParaRPr lang="en-US" altLang="zh-TW" dirty="0"/>
          </a:p>
          <a:p>
            <a:pPr lvl="1"/>
            <a:r>
              <a:rPr lang="en-US" altLang="zh-TW" dirty="0" err="1"/>
              <a:t>Zweite</a:t>
            </a:r>
            <a:r>
              <a:rPr lang="en-US" altLang="zh-TW" dirty="0"/>
              <a:t> </a:t>
            </a:r>
            <a:r>
              <a:rPr lang="en-US" altLang="zh-TW" dirty="0" err="1"/>
              <a:t>Ebene</a:t>
            </a:r>
            <a:endParaRPr lang="en-US" altLang="zh-TW" dirty="0"/>
          </a:p>
          <a:p>
            <a:pPr lvl="2"/>
            <a:r>
              <a:rPr lang="en-US" altLang="zh-TW" dirty="0" err="1"/>
              <a:t>Dritte</a:t>
            </a:r>
            <a:r>
              <a:rPr lang="en-US" altLang="zh-TW" dirty="0"/>
              <a:t> </a:t>
            </a:r>
            <a:r>
              <a:rPr lang="en-US" altLang="zh-TW" dirty="0" err="1"/>
              <a:t>Ebene</a:t>
            </a:r>
            <a:endParaRPr lang="en-US" altLang="zh-TW" dirty="0"/>
          </a:p>
          <a:p>
            <a:pPr lvl="3"/>
            <a:r>
              <a:rPr lang="en-US" altLang="zh-TW" dirty="0" err="1"/>
              <a:t>Vierte</a:t>
            </a:r>
            <a:r>
              <a:rPr lang="en-US" altLang="zh-TW" dirty="0"/>
              <a:t> </a:t>
            </a:r>
            <a:r>
              <a:rPr lang="en-US" altLang="zh-TW" dirty="0" err="1"/>
              <a:t>Ebene</a:t>
            </a:r>
            <a:endParaRPr lang="en-US" altLang="zh-TW" dirty="0"/>
          </a:p>
          <a:p>
            <a:pPr lvl="4"/>
            <a:r>
              <a:rPr lang="en-US" altLang="zh-TW" dirty="0" err="1"/>
              <a:t>Fünfte</a:t>
            </a:r>
            <a:r>
              <a:rPr lang="en-US" altLang="zh-TW" dirty="0"/>
              <a:t> </a:t>
            </a:r>
            <a:r>
              <a:rPr lang="en-US" altLang="zh-TW" dirty="0" err="1"/>
              <a:t>Ebene</a:t>
            </a:r>
            <a:endParaRPr lang="en-US" altLang="zh-TW" dirty="0"/>
          </a:p>
        </p:txBody>
      </p:sp>
      <p:sp>
        <p:nvSpPr>
          <p:cNvPr id="1028" name="Line 22">
            <a:extLst>
              <a:ext uri="{FF2B5EF4-FFF2-40B4-BE49-F238E27FC236}">
                <a16:creationId xmlns:a16="http://schemas.microsoft.com/office/drawing/2014/main" id="{AB7F6124-04C7-45E8-AA65-7F9F759D65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451" y="252413"/>
            <a:ext cx="0" cy="69215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1029" name="Line 24">
            <a:extLst>
              <a:ext uri="{FF2B5EF4-FFF2-40B4-BE49-F238E27FC236}">
                <a16:creationId xmlns:a16="http://schemas.microsoft.com/office/drawing/2014/main" id="{C8074568-B491-4B67-9A93-41BE6E79B6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551" y="784225"/>
            <a:ext cx="117729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1030" name="Line 25">
            <a:extLst>
              <a:ext uri="{FF2B5EF4-FFF2-40B4-BE49-F238E27FC236}">
                <a16:creationId xmlns:a16="http://schemas.microsoft.com/office/drawing/2014/main" id="{311CE126-5E96-48EA-A8E4-423F29F2B71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551" y="6240463"/>
            <a:ext cx="117729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148508" name="Rectangle 28">
            <a:extLst>
              <a:ext uri="{FF2B5EF4-FFF2-40B4-BE49-F238E27FC236}">
                <a16:creationId xmlns:a16="http://schemas.microsoft.com/office/drawing/2014/main" id="{87C75FDA-A8B1-4916-8A2B-A105EA9C4F4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34700" y="6340475"/>
            <a:ext cx="889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latin typeface="+mn-lt"/>
              </a:defRPr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9" name="Picture 13">
            <a:extLst>
              <a:ext uri="{FF2B5EF4-FFF2-40B4-BE49-F238E27FC236}">
                <a16:creationId xmlns:a16="http://schemas.microsoft.com/office/drawing/2014/main" id="{866DE21F-4EA5-4E05-A2F0-D1DDC61DC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1" y="6347507"/>
            <a:ext cx="1621367" cy="394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532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9pPr>
    </p:titleStyle>
    <p:bodyStyle>
      <a:lvl1pPr marL="2857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24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76200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20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</a:defRPr>
      </a:lvl2pPr>
      <a:lvl3pPr marL="12382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24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</a:defRPr>
      </a:lvl3pPr>
      <a:lvl4pPr marL="16192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16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</a:defRPr>
      </a:lvl4pPr>
      <a:lvl5pPr marL="20002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16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</a:defRPr>
      </a:lvl5pPr>
      <a:lvl6pPr marL="24574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·"/>
        <a:defRPr sz="1600">
          <a:solidFill>
            <a:srgbClr val="000000"/>
          </a:solidFill>
          <a:latin typeface="+mn-lt"/>
        </a:defRPr>
      </a:lvl6pPr>
      <a:lvl7pPr marL="29146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·"/>
        <a:defRPr sz="1600">
          <a:solidFill>
            <a:srgbClr val="000000"/>
          </a:solidFill>
          <a:latin typeface="+mn-lt"/>
        </a:defRPr>
      </a:lvl7pPr>
      <a:lvl8pPr marL="33718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·"/>
        <a:defRPr sz="1600">
          <a:solidFill>
            <a:srgbClr val="000000"/>
          </a:solidFill>
          <a:latin typeface="+mn-lt"/>
        </a:defRPr>
      </a:lvl8pPr>
      <a:lvl9pPr marL="38290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·"/>
        <a:defRPr sz="1600">
          <a:solidFill>
            <a:srgbClr val="000000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24BBD-D55C-42FA-ACE7-0E7F4156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Introduction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0B86B70-21A2-1490-0D46-C32220CB5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0091638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latin typeface="Microsoft JhengHei"/>
              </a:rPr>
              <a:t>🐍 Python環境配置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Consolas"/>
              </a:rPr>
              <a:t>🎯 Python版本需求：</a:t>
            </a:r>
          </a:p>
          <a:p>
            <a:r>
              <a:rPr sz="1000">
                <a:latin typeface="Consolas"/>
              </a:rPr>
              <a:t>• Python 3.8+ (建議 3.9+)</a:t>
            </a:r>
          </a:p>
          <a:p>
            <a:r>
              <a:rPr sz="1000">
                <a:latin typeface="Consolas"/>
              </a:rPr>
              <a:t>• pip 最新版本</a:t>
            </a:r>
          </a:p>
          <a:p>
            <a:r>
              <a:rPr sz="1000">
                <a:latin typeface="Consolas"/>
              </a:rPr>
              <a:t>• venv 虛擬環境支援</a:t>
            </a:r>
          </a:p>
          <a:p/>
          <a:p>
            <a:r>
              <a:rPr sz="1000">
                <a:latin typeface="Consolas"/>
              </a:rPr>
              <a:t>📦 虛擬環境設置：</a:t>
            </a:r>
          </a:p>
          <a:p>
            <a:r>
              <a:rPr sz="1000">
                <a:latin typeface="Consolas"/>
              </a:rPr>
              <a:t>```bash</a:t>
            </a:r>
          </a:p>
          <a:p>
            <a:r>
              <a:rPr sz="1000">
                <a:latin typeface="Consolas"/>
              </a:rPr>
              <a:t># 創建虛擬環境</a:t>
            </a:r>
          </a:p>
          <a:p>
            <a:r>
              <a:rPr sz="1000">
                <a:latin typeface="Consolas"/>
              </a:rPr>
              <a:t>python -m venv tle_env</a:t>
            </a:r>
          </a:p>
          <a:p/>
          <a:p>
            <a:r>
              <a:rPr sz="1000">
                <a:latin typeface="Consolas"/>
              </a:rPr>
              <a:t># 啟動虛擬環境</a:t>
            </a:r>
          </a:p>
          <a:p>
            <a:r>
              <a:rPr sz="1000">
                <a:latin typeface="Consolas"/>
              </a:rPr>
              <a:t>source tle_env/bin/activate  # Linux/Mac</a:t>
            </a:r>
          </a:p>
          <a:p>
            <a:r>
              <a:rPr sz="1000">
                <a:latin typeface="Consolas"/>
              </a:rPr>
              <a:t>tle_env\Scripts\activate     # Windows</a:t>
            </a:r>
          </a:p>
          <a:p/>
          <a:p>
            <a:r>
              <a:rPr sz="1000">
                <a:latin typeface="Consolas"/>
              </a:rPr>
              <a:t># 升級pip</a:t>
            </a:r>
          </a:p>
          <a:p>
            <a:r>
              <a:rPr sz="1000">
                <a:latin typeface="Consolas"/>
              </a:rPr>
              <a:t>pip install --upgrade pip</a:t>
            </a:r>
          </a:p>
          <a:p>
            <a:r>
              <a:rPr sz="1000">
                <a:latin typeface="Consolas"/>
              </a:rPr>
              <a:t>```</a:t>
            </a:r>
          </a:p>
          <a:p/>
          <a:p>
            <a:r>
              <a:rPr sz="1000">
                <a:latin typeface="Consolas"/>
              </a:rPr>
              <a:t>✅ 版本驗證：</a:t>
            </a:r>
          </a:p>
          <a:p>
            <a:r>
              <a:rPr sz="1000">
                <a:latin typeface="Consolas"/>
              </a:rPr>
              <a:t>```bash</a:t>
            </a:r>
          </a:p>
          <a:p>
            <a:r>
              <a:rPr sz="1000">
                <a:latin typeface="Consolas"/>
              </a:rPr>
              <a:t>python --version  # 應該 &gt;= 3.8</a:t>
            </a:r>
          </a:p>
          <a:p>
            <a:r>
              <a:rPr sz="1000">
                <a:latin typeface="Consolas"/>
              </a:rPr>
              <a:t>pip --version     # 確認pip可用</a:t>
            </a:r>
          </a:p>
          <a:p>
            <a:r>
              <a:rPr sz="1000">
                <a:latin typeface="Consolas"/>
              </a:rPr>
              <a:t>```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latin typeface="Microsoft JhengHei"/>
              </a:rPr>
              <a:t>📦 核心依賴套件安裝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Consolas"/>
              </a:rPr>
              <a:t>🌟 必要套件清單：</a:t>
            </a:r>
          </a:p>
          <a:p/>
          <a:p>
            <a:r>
              <a:rPr sz="1000">
                <a:latin typeface="Consolas"/>
              </a:rPr>
              <a:t>```bash</a:t>
            </a:r>
          </a:p>
          <a:p>
            <a:r>
              <a:rPr sz="1000">
                <a:latin typeface="Consolas"/>
              </a:rPr>
              <a:t># 核心計算套件</a:t>
            </a:r>
          </a:p>
          <a:p>
            <a:r>
              <a:rPr sz="1000">
                <a:latin typeface="Consolas"/>
              </a:rPr>
              <a:t>pip install skyfield&gt;=1.46</a:t>
            </a:r>
          </a:p>
          <a:p>
            <a:r>
              <a:rPr sz="1000">
                <a:latin typeface="Consolas"/>
              </a:rPr>
              <a:t>pip install numpy&gt;=1.21.0</a:t>
            </a:r>
          </a:p>
          <a:p>
            <a:r>
              <a:rPr sz="1000">
                <a:latin typeface="Consolas"/>
              </a:rPr>
              <a:t>pip install astropy&gt;=5.0</a:t>
            </a:r>
          </a:p>
          <a:p/>
          <a:p>
            <a:r>
              <a:rPr sz="1000">
                <a:latin typeface="Consolas"/>
              </a:rPr>
              <a:t># 時間處理</a:t>
            </a:r>
          </a:p>
          <a:p>
            <a:r>
              <a:rPr sz="1000">
                <a:latin typeface="Consolas"/>
              </a:rPr>
              <a:t>pip install pytz&gt;=2021.1</a:t>
            </a:r>
          </a:p>
          <a:p/>
          <a:p>
            <a:r>
              <a:rPr sz="1000">
                <a:latin typeface="Consolas"/>
              </a:rPr>
              <a:t># 數據處理</a:t>
            </a:r>
          </a:p>
          <a:p>
            <a:r>
              <a:rPr sz="1000">
                <a:latin typeface="Consolas"/>
              </a:rPr>
              <a:t>pip install pandas&gt;=1.3.0</a:t>
            </a:r>
          </a:p>
          <a:p>
            <a:r>
              <a:rPr sz="1000">
                <a:latin typeface="Consolas"/>
              </a:rPr>
              <a:t>pip install scipy&gt;=1.7.0</a:t>
            </a:r>
          </a:p>
          <a:p/>
          <a:p>
            <a:r>
              <a:rPr sz="1000">
                <a:latin typeface="Consolas"/>
              </a:rPr>
              <a:t># 開發工具</a:t>
            </a:r>
          </a:p>
          <a:p>
            <a:r>
              <a:rPr sz="1000">
                <a:latin typeface="Consolas"/>
              </a:rPr>
              <a:t>pip install jupyter&gt;=1.0.0</a:t>
            </a:r>
          </a:p>
          <a:p>
            <a:r>
              <a:rPr sz="1000">
                <a:latin typeface="Consolas"/>
              </a:rPr>
              <a:t>pip install matplotlib&gt;=3.4.0</a:t>
            </a:r>
          </a:p>
          <a:p>
            <a:r>
              <a:rPr sz="1000">
                <a:latin typeface="Consolas"/>
              </a:rPr>
              <a:t>```</a:t>
            </a:r>
          </a:p>
          <a:p/>
          <a:p>
            <a:r>
              <a:rPr sz="1000">
                <a:latin typeface="Consolas"/>
              </a:rPr>
              <a:t>⚡ 一次性安裝：</a:t>
            </a:r>
          </a:p>
          <a:p>
            <a:r>
              <a:rPr sz="1000">
                <a:latin typeface="Consolas"/>
              </a:rPr>
              <a:t>```bash</a:t>
            </a:r>
          </a:p>
          <a:p>
            <a:r>
              <a:rPr sz="1000">
                <a:latin typeface="Consolas"/>
              </a:rPr>
              <a:t>pip install skyfield numpy astropy pytz \</a:t>
            </a:r>
          </a:p>
          <a:p>
            <a:r>
              <a:rPr sz="1000">
                <a:latin typeface="Consolas"/>
              </a:rPr>
              <a:t>            pandas scipy jupyter matplotlib</a:t>
            </a:r>
          </a:p>
          <a:p>
            <a:r>
              <a:rPr sz="1000">
                <a:latin typeface="Consolas"/>
              </a:rPr>
              <a:t>```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latin typeface="Microsoft JhengHei"/>
              </a:rPr>
              <a:t>✅ 環境驗證程式實作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Consolas"/>
              </a:rPr>
              <a:t>💻 環境驗證Python程式：</a:t>
            </a:r>
          </a:p>
          <a:p/>
          <a:p>
            <a:r>
              <a:rPr sz="1000">
                <a:latin typeface="Consolas"/>
              </a:rPr>
              <a:t>```python</a:t>
            </a:r>
          </a:p>
          <a:p>
            <a:r>
              <a:rPr sz="1000">
                <a:latin typeface="Consolas"/>
              </a:rPr>
              <a:t>#!/usr/bin/env python3</a:t>
            </a:r>
          </a:p>
          <a:p>
            <a:r>
              <a:rPr sz="1000">
                <a:latin typeface="Consolas"/>
              </a:rPr>
              <a:t>import sys</a:t>
            </a:r>
          </a:p>
          <a:p>
            <a:r>
              <a:rPr sz="1000">
                <a:latin typeface="Consolas"/>
              </a:rPr>
              <a:t>import importlib</a:t>
            </a:r>
          </a:p>
          <a:p/>
          <a:p>
            <a:r>
              <a:rPr sz="1000">
                <a:latin typeface="Consolas"/>
              </a:rPr>
              <a:t>def verify_tle_environment():</a:t>
            </a:r>
          </a:p>
          <a:p>
            <a:r>
              <a:rPr sz="1000">
                <a:latin typeface="Consolas"/>
              </a:rPr>
              <a:t>    print("🔍 驗證TLE計算環境...")</a:t>
            </a:r>
          </a:p>
          <a:p>
            <a:r>
              <a:rPr sz="1000">
                <a:latin typeface="Consolas"/>
              </a:rPr>
              <a:t>    </a:t>
            </a:r>
          </a:p>
          <a:p>
            <a:r>
              <a:rPr sz="1000">
                <a:latin typeface="Consolas"/>
              </a:rPr>
              <a:t>    # 檢查Python版本</a:t>
            </a:r>
          </a:p>
          <a:p>
            <a:r>
              <a:rPr sz="1000">
                <a:latin typeface="Consolas"/>
              </a:rPr>
              <a:t>    if sys.version_info &gt;= (3, 8):</a:t>
            </a:r>
          </a:p>
          <a:p>
            <a:r>
              <a:rPr sz="1000">
                <a:latin typeface="Consolas"/>
              </a:rPr>
              <a:t>        print(f"✅ Python: {sys.version_info}")</a:t>
            </a:r>
          </a:p>
          <a:p>
            <a:r>
              <a:rPr sz="1000">
                <a:latin typeface="Consolas"/>
              </a:rPr>
              <a:t>    else:</a:t>
            </a:r>
          </a:p>
          <a:p>
            <a:r>
              <a:rPr sz="1000">
                <a:latin typeface="Consolas"/>
              </a:rPr>
              <a:t>        print(f"❌ Python版本不足")</a:t>
            </a:r>
          </a:p>
          <a:p>
            <a:r>
              <a:rPr sz="1000">
                <a:latin typeface="Consolas"/>
              </a:rPr>
              <a:t>        return False</a:t>
            </a:r>
          </a:p>
          <a:p>
            <a:r>
              <a:rPr sz="1000">
                <a:latin typeface="Consolas"/>
              </a:rPr>
              <a:t>    </a:t>
            </a:r>
          </a:p>
          <a:p>
            <a:r>
              <a:rPr sz="1000">
                <a:latin typeface="Consolas"/>
              </a:rPr>
              <a:t>    # 檢查必要套件</a:t>
            </a:r>
          </a:p>
          <a:p>
            <a:r>
              <a:rPr sz="1000">
                <a:latin typeface="Consolas"/>
              </a:rPr>
              <a:t>    packages = ['skyfield', 'numpy', 'astropy']</a:t>
            </a:r>
          </a:p>
          <a:p>
            <a:r>
              <a:rPr sz="1000">
                <a:latin typeface="Consolas"/>
              </a:rPr>
              <a:t>    for pkg in packages:</a:t>
            </a:r>
          </a:p>
          <a:p>
            <a:r>
              <a:rPr sz="1000">
                <a:latin typeface="Consolas"/>
              </a:rPr>
              <a:t>        try:</a:t>
            </a:r>
          </a:p>
          <a:p>
            <a:r>
              <a:rPr sz="1000">
                <a:latin typeface="Consolas"/>
              </a:rPr>
              <a:t>            importlib.import_module(pkg)</a:t>
            </a:r>
          </a:p>
          <a:p>
            <a:r>
              <a:rPr sz="1000">
                <a:latin typeface="Consolas"/>
              </a:rPr>
              <a:t>            print(f"✅ {pkg}: 已安裝")</a:t>
            </a:r>
          </a:p>
          <a:p>
            <a:r>
              <a:rPr sz="1000">
                <a:latin typeface="Consolas"/>
              </a:rPr>
              <a:t>        except ImportError:</a:t>
            </a:r>
          </a:p>
          <a:p>
            <a:r>
              <a:rPr sz="1000">
                <a:latin typeface="Consolas"/>
              </a:rPr>
              <a:t>            print(f"❌ 缺少: {pkg}")</a:t>
            </a:r>
          </a:p>
          <a:p>
            <a:r>
              <a:rPr sz="1000">
                <a:latin typeface="Consolas"/>
              </a:rPr>
              <a:t>            return False</a:t>
            </a:r>
          </a:p>
          <a:p>
            <a:r>
              <a:rPr sz="1000">
                <a:latin typeface="Consolas"/>
              </a:rPr>
              <a:t>    </a:t>
            </a:r>
          </a:p>
          <a:p>
            <a:r>
              <a:rPr sz="1000">
                <a:latin typeface="Consolas"/>
              </a:rPr>
              <a:t>    print("🎉 環境驗證完成！")</a:t>
            </a:r>
          </a:p>
          <a:p>
            <a:r>
              <a:rPr sz="1000">
                <a:latin typeface="Consolas"/>
              </a:rPr>
              <a:t>    return True</a:t>
            </a:r>
          </a:p>
          <a:p/>
          <a:p>
            <a:r>
              <a:rPr sz="1000">
                <a:latin typeface="Consolas"/>
              </a:rPr>
              <a:t>if __name__ == "__main__":</a:t>
            </a:r>
          </a:p>
          <a:p>
            <a:r>
              <a:rPr sz="1000">
                <a:latin typeface="Consolas"/>
              </a:rPr>
              <a:t>    verify_tle_environment()</a:t>
            </a:r>
          </a:p>
          <a:p>
            <a:r>
              <a:rPr sz="1000">
                <a:latin typeface="Consolas"/>
              </a:rPr>
              <a:t>```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latin typeface="Microsoft JhengHei"/>
              </a:rPr>
              <a:t>🔧 推薦開發工具配置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>
                <a:latin typeface="Microsoft JhengHei"/>
              </a:rPr>
              <a:t>💻 推薦IDE選擇：</a:t>
            </a:r>
          </a:p>
          <a:p/>
          <a:p>
            <a:r>
              <a:rPr sz="1400">
                <a:latin typeface="Microsoft JhengHei"/>
              </a:rPr>
              <a:t>🥇 Visual Studio Code (推薦)</a:t>
            </a:r>
          </a:p>
          <a:p>
            <a:r>
              <a:rPr sz="1400">
                <a:latin typeface="Microsoft JhengHei"/>
              </a:rPr>
              <a:t>• Python 擴展套件</a:t>
            </a:r>
          </a:p>
          <a:p>
            <a:r>
              <a:rPr sz="1400">
                <a:latin typeface="Microsoft JhengHei"/>
              </a:rPr>
              <a:t>• Jupyter 支援</a:t>
            </a:r>
          </a:p>
          <a:p>
            <a:r>
              <a:rPr sz="1400">
                <a:latin typeface="Microsoft JhengHei"/>
              </a:rPr>
              <a:t>• Git 整合</a:t>
            </a:r>
          </a:p>
          <a:p>
            <a:r>
              <a:rPr sz="1400">
                <a:latin typeface="Microsoft JhengHei"/>
              </a:rPr>
              <a:t>• Docker 擴展</a:t>
            </a:r>
          </a:p>
          <a:p/>
          <a:p>
            <a:r>
              <a:rPr sz="1400">
                <a:latin typeface="Microsoft JhengHei"/>
              </a:rPr>
              <a:t>🥈 PyCharm Professional</a:t>
            </a:r>
          </a:p>
          <a:p>
            <a:r>
              <a:rPr sz="1400">
                <a:latin typeface="Microsoft JhengHei"/>
              </a:rPr>
              <a:t>• 強大的除錯功能</a:t>
            </a:r>
          </a:p>
          <a:p>
            <a:r>
              <a:rPr sz="1400">
                <a:latin typeface="Microsoft JhengHei"/>
              </a:rPr>
              <a:t>• 智慧程式碼完成</a:t>
            </a:r>
          </a:p>
          <a:p>
            <a:r>
              <a:rPr sz="1400">
                <a:latin typeface="Microsoft JhengHei"/>
              </a:rPr>
              <a:t>• 內建測試工具</a:t>
            </a:r>
          </a:p>
          <a:p/>
          <a:p>
            <a:r>
              <a:rPr sz="1400">
                <a:latin typeface="Microsoft JhengHei"/>
              </a:rPr>
              <a:t>🥉 Jupyter Lab</a:t>
            </a:r>
          </a:p>
          <a:p>
            <a:r>
              <a:rPr sz="1400">
                <a:latin typeface="Microsoft JhengHei"/>
              </a:rPr>
              <a:t>• 適合數據分析</a:t>
            </a:r>
          </a:p>
          <a:p>
            <a:r>
              <a:rPr sz="1400">
                <a:latin typeface="Microsoft JhengHei"/>
              </a:rPr>
              <a:t>• 互動式開發</a:t>
            </a:r>
          </a:p>
          <a:p>
            <a:r>
              <a:rPr sz="1400">
                <a:latin typeface="Microsoft JhengHei"/>
              </a:rPr>
              <a:t>• 視覺化支援</a:t>
            </a:r>
          </a:p>
          <a:p/>
          <a:p>
            <a:r>
              <a:rPr sz="1400">
                <a:latin typeface="Microsoft JhengHei"/>
              </a:rPr>
              <a:t>🛠️ 必要VSCode擴展：</a:t>
            </a:r>
          </a:p>
          <a:p>
            <a:r>
              <a:rPr sz="1400">
                <a:latin typeface="Microsoft JhengHei"/>
              </a:rPr>
              <a:t>• Python (Microsoft)</a:t>
            </a:r>
          </a:p>
          <a:p>
            <a:r>
              <a:rPr sz="1400">
                <a:latin typeface="Microsoft JhengHei"/>
              </a:rPr>
              <a:t>• Pylance</a:t>
            </a:r>
          </a:p>
          <a:p>
            <a:r>
              <a:rPr sz="1400">
                <a:latin typeface="Microsoft JhengHei"/>
              </a:rPr>
              <a:t>• Jupyter</a:t>
            </a:r>
          </a:p>
          <a:p>
            <a:r>
              <a:rPr sz="1400">
                <a:latin typeface="Microsoft JhengHei"/>
              </a:rPr>
              <a:t>• Docker</a:t>
            </a:r>
          </a:p>
          <a:p>
            <a:r>
              <a:rPr sz="1400">
                <a:latin typeface="Microsoft JhengHei"/>
              </a:rPr>
              <a:t>• GitLens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latin typeface="Microsoft JhengHei"/>
              </a:rPr>
              <a:t>📋 開發前準備檢查清單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>
                <a:latin typeface="Microsoft JhengHei"/>
              </a:rPr>
              <a:t>✅ 環境準備檢查清單：</a:t>
            </a:r>
          </a:p>
          <a:p/>
          <a:p>
            <a:r>
              <a:rPr sz="1400">
                <a:latin typeface="Microsoft JhengHei"/>
              </a:rPr>
              <a:t>🐳 Docker環境：</a:t>
            </a:r>
          </a:p>
          <a:p>
            <a:r>
              <a:rPr sz="1400">
                <a:latin typeface="Microsoft JhengHei"/>
              </a:rPr>
              <a:t>□ Docker Engine 已安裝</a:t>
            </a:r>
          </a:p>
          <a:p>
            <a:r>
              <a:rPr sz="1400">
                <a:latin typeface="Microsoft JhengHei"/>
              </a:rPr>
              <a:t>□ docker --version 顯示正常</a:t>
            </a:r>
          </a:p>
          <a:p>
            <a:r>
              <a:rPr sz="1400">
                <a:latin typeface="Microsoft JhengHei"/>
              </a:rPr>
              <a:t>□ docker run hello-world 成功</a:t>
            </a:r>
          </a:p>
          <a:p/>
          <a:p>
            <a:r>
              <a:rPr sz="1400">
                <a:latin typeface="Microsoft JhengHei"/>
              </a:rPr>
              <a:t>🐍 Python環境：</a:t>
            </a:r>
          </a:p>
          <a:p>
            <a:r>
              <a:rPr sz="1400">
                <a:latin typeface="Microsoft JhengHei"/>
              </a:rPr>
              <a:t>□ Python 3.8+ 已安裝</a:t>
            </a:r>
          </a:p>
          <a:p>
            <a:r>
              <a:rPr sz="1400">
                <a:latin typeface="Microsoft JhengHei"/>
              </a:rPr>
              <a:t>□ 虛擬環境已創建並啟動</a:t>
            </a:r>
          </a:p>
          <a:p>
            <a:r>
              <a:rPr sz="1400">
                <a:latin typeface="Microsoft JhengHei"/>
              </a:rPr>
              <a:t>□ pip 已升級到最新版本</a:t>
            </a:r>
          </a:p>
          <a:p/>
          <a:p>
            <a:r>
              <a:rPr sz="1400">
                <a:latin typeface="Microsoft JhengHei"/>
              </a:rPr>
              <a:t>📦 依賴套件：</a:t>
            </a:r>
          </a:p>
          <a:p>
            <a:r>
              <a:rPr sz="1400">
                <a:latin typeface="Microsoft JhengHei"/>
              </a:rPr>
              <a:t>□ skyfield 已安裝</a:t>
            </a:r>
          </a:p>
          <a:p>
            <a:r>
              <a:rPr sz="1400">
                <a:latin typeface="Microsoft JhengHei"/>
              </a:rPr>
              <a:t>□ numpy、astropy 已安裝</a:t>
            </a:r>
          </a:p>
          <a:p>
            <a:r>
              <a:rPr sz="1400">
                <a:latin typeface="Microsoft JhengHei"/>
              </a:rPr>
              <a:t>□ 環境驗證程式執行成功</a:t>
            </a:r>
          </a:p>
          <a:p/>
          <a:p>
            <a:r>
              <a:rPr sz="1400">
                <a:latin typeface="Microsoft JhengHei"/>
              </a:rPr>
              <a:t>🔧 開發工具：</a:t>
            </a:r>
          </a:p>
          <a:p>
            <a:r>
              <a:rPr sz="1400">
                <a:latin typeface="Microsoft JhengHei"/>
              </a:rPr>
              <a:t>□ IDE (VSCode/PyCharm) 已配置</a:t>
            </a:r>
          </a:p>
          <a:p>
            <a:r>
              <a:rPr sz="1400">
                <a:latin typeface="Microsoft JhengHei"/>
              </a:rPr>
              <a:t>□ Git 已安裝並配置</a:t>
            </a:r>
          </a:p>
          <a:p>
            <a:r>
              <a:rPr sz="1400">
                <a:latin typeface="Microsoft JhengHei"/>
              </a:rPr>
              <a:t>□ 專案目錄已準備</a:t>
            </a:r>
          </a:p>
          <a:p/>
          <a:p>
            <a:r>
              <a:rPr sz="1400">
                <a:latin typeface="Microsoft JhengHei"/>
              </a:rPr>
              <a:t>🎯 全部勾選完成後，即可開始TLE實作學習！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latin typeface="Microsoft JhengHei"/>
              </a:rPr>
              <a:t>🎓 階段1總結：環境設置完成！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>
                <a:latin typeface="Microsoft JhengHei"/>
              </a:rPr>
              <a:t>✅ 階段1學習成果確認：</a:t>
            </a:r>
          </a:p>
          <a:p/>
          <a:p>
            <a:r>
              <a:rPr sz="1400">
                <a:latin typeface="Microsoft JhengHei"/>
              </a:rPr>
              <a:t>📊 掌握的核心知識：</a:t>
            </a:r>
          </a:p>
          <a:p>
            <a:r>
              <a:rPr sz="1400">
                <a:latin typeface="Microsoft JhengHei"/>
              </a:rPr>
              <a:t>• LEO衛星系統基礎概念</a:t>
            </a:r>
          </a:p>
          <a:p>
            <a:r>
              <a:rPr sz="1400">
                <a:latin typeface="Microsoft JhengHei"/>
              </a:rPr>
              <a:t>• Starlink 8094顆衛星數據</a:t>
            </a:r>
          </a:p>
          <a:p>
            <a:r>
              <a:rPr sz="1400">
                <a:latin typeface="Microsoft JhengHei"/>
              </a:rPr>
              <a:t>• OneWeb 634顆衛星數據</a:t>
            </a:r>
          </a:p>
          <a:p>
            <a:r>
              <a:rPr sz="1400">
                <a:latin typeface="Microsoft JhengHei"/>
              </a:rPr>
              <a:t>• TLE計算的重要性和應用</a:t>
            </a:r>
          </a:p>
          <a:p/>
          <a:p>
            <a:r>
              <a:rPr sz="1400">
                <a:latin typeface="Microsoft JhengHei"/>
              </a:rPr>
              <a:t>🛠️ 完成的技術準備：</a:t>
            </a:r>
          </a:p>
          <a:p>
            <a:r>
              <a:rPr sz="1400">
                <a:latin typeface="Microsoft JhengHei"/>
              </a:rPr>
              <a:t>• Docker + Python 開發環境</a:t>
            </a:r>
          </a:p>
          <a:p>
            <a:r>
              <a:rPr sz="1400">
                <a:latin typeface="Microsoft JhengHei"/>
              </a:rPr>
              <a:t>• skyfield等核心套件安裝</a:t>
            </a:r>
          </a:p>
          <a:p>
            <a:r>
              <a:rPr sz="1400">
                <a:latin typeface="Microsoft JhengHei"/>
              </a:rPr>
              <a:t>• 環境驗證程式測試通過</a:t>
            </a:r>
          </a:p>
          <a:p>
            <a:r>
              <a:rPr sz="1400">
                <a:latin typeface="Microsoft JhengHei"/>
              </a:rPr>
              <a:t>• IDE開發工具配置</a:t>
            </a:r>
          </a:p>
          <a:p/>
          <a:p>
            <a:r>
              <a:rPr sz="1400">
                <a:latin typeface="Microsoft JhengHei"/>
              </a:rPr>
              <a:t>🚀 下一步行動計畫：</a:t>
            </a:r>
          </a:p>
          <a:p>
            <a:r>
              <a:rPr sz="1400">
                <a:latin typeface="Microsoft JhengHei"/>
              </a:rPr>
              <a:t>• 進入階段2：TLE數據格式深度解析</a:t>
            </a:r>
          </a:p>
          <a:p>
            <a:r>
              <a:rPr sz="1400">
                <a:latin typeface="Microsoft JhengHei"/>
              </a:rPr>
              <a:t>• 學習三行TLE數據的每個參數</a:t>
            </a:r>
          </a:p>
          <a:p>
            <a:r>
              <a:rPr sz="1400">
                <a:latin typeface="Microsoft JhengHei"/>
              </a:rPr>
              <a:t>• 實作完整的TLE解析器</a:t>
            </a:r>
          </a:p>
          <a:p/>
          <a:p>
            <a:r>
              <a:rPr sz="1400">
                <a:latin typeface="Microsoft JhengHei"/>
              </a:rPr>
              <a:t>💡 重要提醒：確保環境設置都正常運作再繼續！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2400" b="1">
                <a:latin typeface="Microsoft JhengHei"/>
              </a:rPr>
              <a:t>🛰️ TLE衛星軌道計算實作教學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sz="1400">
                <a:latin typeface="Microsoft JhengHei"/>
              </a:rPr>
              <a:t>階段1：課程介紹與環境設置</a:t>
            </a:r>
          </a:p>
          <a:p/>
          <a:p>
            <a:r>
              <a:rPr sz="1400">
                <a:latin typeface="Microsoft JhengHei"/>
              </a:rPr>
              <a:t>🎯 從零開始掌握Stage1TLEProcessor開發</a:t>
            </a:r>
          </a:p>
          <a:p>
            <a:r>
              <a:rPr sz="1400">
                <a:latin typeface="Microsoft JhengHei"/>
              </a:rPr>
              <a:t>🛰️ 涵蓋8094顆Starlink衛星軌道計算</a:t>
            </a:r>
          </a:p>
          <a:p>
            <a:r>
              <a:rPr sz="1400">
                <a:latin typeface="Microsoft JhengHei"/>
              </a:rPr>
              <a:t>📚 完整的實作指南和程式範例</a:t>
            </a:r>
          </a:p>
          <a:p/>
          <a:p>
            <a:r>
              <a:rPr sz="1400">
                <a:latin typeface="Microsoft JhengHei"/>
              </a:rPr>
              <a:t>📅 2025年09月11日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latin typeface="Microsoft JhengHei"/>
              </a:rPr>
              <a:t>🎯 課程目標與學習成果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>
                <a:latin typeface="Microsoft JhengHei"/>
              </a:rPr>
              <a:t>🎓 完成本課程後，您將能夠：</a:t>
            </a:r>
          </a:p>
          <a:p/>
          <a:p>
            <a:r>
              <a:rPr sz="1400">
                <a:latin typeface="Microsoft JhengHei"/>
              </a:rPr>
              <a:t>✅ 完全理解TLE數據的每一個參數含義</a:t>
            </a:r>
          </a:p>
          <a:p>
            <a:r>
              <a:rPr sz="1400">
                <a:latin typeface="Microsoft JhengHei"/>
              </a:rPr>
              <a:t>✅ 獨立設置完整的SGP4計算環境</a:t>
            </a:r>
          </a:p>
          <a:p>
            <a:r>
              <a:rPr sz="1400">
                <a:latin typeface="Microsoft JhengHei"/>
              </a:rPr>
              <a:t>✅ 編寫專業級的衛星軌道計算程式</a:t>
            </a:r>
          </a:p>
          <a:p>
            <a:r>
              <a:rPr sz="1400">
                <a:latin typeface="Microsoft JhengHei"/>
              </a:rPr>
              <a:t>✅ 開發完整的Stage1TLEProcessor處理器</a:t>
            </a:r>
          </a:p>
          <a:p>
            <a:r>
              <a:rPr sz="1400">
                <a:latin typeface="Microsoft JhengHei"/>
              </a:rPr>
              <a:t>✅ 處理8000+顆衛星的批量軌道計算</a:t>
            </a:r>
          </a:p>
          <a:p>
            <a:r>
              <a:rPr sz="1400">
                <a:latin typeface="Microsoft JhengHei"/>
              </a:rPr>
              <a:t>✅ 驗證計算結果的物理合理性</a:t>
            </a:r>
          </a:p>
          <a:p>
            <a:r>
              <a:rPr sz="1400">
                <a:latin typeface="Microsoft JhengHei"/>
              </a:rPr>
              <a:t>✅ 解決實際專案中的常見技術問題</a:t>
            </a:r>
          </a:p>
          <a:p/>
          <a:p>
            <a:r>
              <a:rPr sz="1400">
                <a:latin typeface="Microsoft JhengHei"/>
              </a:rPr>
              <a:t>🚀 職業發展價值：</a:t>
            </a:r>
          </a:p>
          <a:p>
            <a:r>
              <a:rPr sz="1400">
                <a:latin typeface="Microsoft JhengHei"/>
              </a:rPr>
              <a:t>• 具備衛星系統工程師的核心技能</a:t>
            </a:r>
          </a:p>
          <a:p>
            <a:r>
              <a:rPr sz="1400">
                <a:latin typeface="Microsoft JhengHei"/>
              </a:rPr>
              <a:t>• 能夠參與商業衛星專案開發</a:t>
            </a:r>
          </a:p>
          <a:p>
            <a:r>
              <a:rPr sz="1400">
                <a:latin typeface="Microsoft JhengHei"/>
              </a:rPr>
              <a:t>• 掌握航太工程的實際應用技術</a:t>
            </a:r>
          </a:p>
          <a:p>
            <a:r>
              <a:rPr sz="1400">
                <a:latin typeface="Microsoft JhengHei"/>
              </a:rPr>
              <a:t>• 具備學術研究和論文發表基礎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latin typeface="Microsoft JhengHei"/>
              </a:rPr>
              <a:t>📚 完整學習路徑規劃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>
                <a:latin typeface="Microsoft JhengHei"/>
              </a:rPr>
              <a:t>🗺️ 8階段系統性學習路徑：</a:t>
            </a:r>
          </a:p>
          <a:p/>
          <a:p>
            <a:r>
              <a:rPr sz="1400">
                <a:latin typeface="Microsoft JhengHei"/>
              </a:rPr>
              <a:t>1️⃣ 課程介紹與環境設置 (本階段)</a:t>
            </a:r>
          </a:p>
          <a:p>
            <a:r>
              <a:rPr sz="1400">
                <a:latin typeface="Microsoft JhengHei"/>
              </a:rPr>
              <a:t>   • Docker + Python 開發環境</a:t>
            </a:r>
          </a:p>
          <a:p>
            <a:r>
              <a:rPr sz="1400">
                <a:latin typeface="Microsoft JhengHei"/>
              </a:rPr>
              <a:t>   • 衛星星座基礎數據</a:t>
            </a:r>
          </a:p>
          <a:p/>
          <a:p>
            <a:r>
              <a:rPr sz="1400">
                <a:latin typeface="Microsoft JhengHei"/>
              </a:rPr>
              <a:t>2️⃣ TLE數據格式深度解析</a:t>
            </a:r>
          </a:p>
          <a:p>
            <a:r>
              <a:rPr sz="1400">
                <a:latin typeface="Microsoft JhengHei"/>
              </a:rPr>
              <a:t>   • 三行TLE格式完全掌握</a:t>
            </a:r>
          </a:p>
          <a:p/>
          <a:p>
            <a:r>
              <a:rPr sz="1400">
                <a:latin typeface="Microsoft JhengHei"/>
              </a:rPr>
              <a:t>3️⃣ SGP4軌道計算算法</a:t>
            </a:r>
          </a:p>
          <a:p>
            <a:r>
              <a:rPr sz="1400">
                <a:latin typeface="Microsoft JhengHei"/>
              </a:rPr>
              <a:t>   • 時間基準關鍵原則</a:t>
            </a:r>
          </a:p>
          <a:p/>
          <a:p>
            <a:r>
              <a:rPr sz="1400">
                <a:latin typeface="Microsoft JhengHei"/>
              </a:rPr>
              <a:t>4️⃣ 座標系統轉換實作</a:t>
            </a:r>
          </a:p>
          <a:p>
            <a:r>
              <a:rPr sz="1400">
                <a:latin typeface="Microsoft JhengHei"/>
              </a:rPr>
              <a:t>   • ECI/ECEF/地理座標</a:t>
            </a:r>
          </a:p>
          <a:p/>
          <a:p>
            <a:r>
              <a:rPr sz="1400">
                <a:latin typeface="Microsoft JhengHei"/>
              </a:rPr>
              <a:t>5️⃣ Stage1TLEProcessor架構設計</a:t>
            </a:r>
          </a:p>
          <a:p/>
          <a:p>
            <a:r>
              <a:rPr sz="1400">
                <a:latin typeface="Microsoft JhengHei"/>
              </a:rPr>
              <a:t>6️⃣ 完整程式實作 Step by Step</a:t>
            </a:r>
          </a:p>
          <a:p/>
          <a:p>
            <a:r>
              <a:rPr sz="1400">
                <a:latin typeface="Microsoft JhengHei"/>
              </a:rPr>
              <a:t>7️⃣ 數據驗證和品質控制</a:t>
            </a:r>
          </a:p>
          <a:p/>
          <a:p>
            <a:r>
              <a:rPr sz="1400">
                <a:latin typeface="Microsoft JhengHei"/>
              </a:rPr>
              <a:t>8️⃣ 除錯和故障排除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latin typeface="Microsoft JhengHei"/>
              </a:rPr>
              <a:t>🛰️ LEO衛星通訊系統基礎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>
                <a:latin typeface="Microsoft JhengHei"/>
              </a:rPr>
              <a:t>🌍 LEO (Low Earth Orbit) 低軌道衛星特性：</a:t>
            </a:r>
          </a:p>
          <a:p/>
          <a:p>
            <a:r>
              <a:rPr sz="1400">
                <a:latin typeface="Microsoft JhengHei"/>
              </a:rPr>
              <a:t>📏 軌道高度：500-2000 km</a:t>
            </a:r>
          </a:p>
          <a:p>
            <a:r>
              <a:rPr sz="1400">
                <a:latin typeface="Microsoft JhengHei"/>
              </a:rPr>
              <a:t>⚡ 軌道速度：約7.8 km/s</a:t>
            </a:r>
          </a:p>
          <a:p>
            <a:r>
              <a:rPr sz="1400">
                <a:latin typeface="Microsoft JhengHei"/>
              </a:rPr>
              <a:t>⏰ 軌道週期：90-120分鐘</a:t>
            </a:r>
          </a:p>
          <a:p>
            <a:r>
              <a:rPr sz="1400">
                <a:latin typeface="Microsoft JhengHei"/>
              </a:rPr>
              <a:t>📡 通訊延遲：5-25 ms (vs GEO 250ms)</a:t>
            </a:r>
          </a:p>
          <a:p/>
          <a:p>
            <a:r>
              <a:rPr sz="1400">
                <a:latin typeface="Microsoft JhengHei"/>
              </a:rPr>
              <a:t>🎯 為什麼選擇LEO？</a:t>
            </a:r>
          </a:p>
          <a:p>
            <a:r>
              <a:rPr sz="1400">
                <a:latin typeface="Microsoft JhengHei"/>
              </a:rPr>
              <a:t>✅ 低延遲：即時通訊體驗</a:t>
            </a:r>
          </a:p>
          <a:p>
            <a:r>
              <a:rPr sz="1400">
                <a:latin typeface="Microsoft JhengHei"/>
              </a:rPr>
              <a:t>✅ 高吞吐量：更好的信號品質</a:t>
            </a:r>
          </a:p>
          <a:p>
            <a:r>
              <a:rPr sz="1400">
                <a:latin typeface="Microsoft JhengHei"/>
              </a:rPr>
              <a:t>✅ 全球覆蓋：包含極地區域</a:t>
            </a:r>
          </a:p>
          <a:p>
            <a:r>
              <a:rPr sz="1400">
                <a:latin typeface="Microsoft JhengHei"/>
              </a:rPr>
              <a:t>✅ 成本效益：發射成本相對較低</a:t>
            </a:r>
          </a:p>
          <a:p/>
          <a:p>
            <a:r>
              <a:rPr sz="1400">
                <a:latin typeface="Microsoft JhengHei"/>
              </a:rPr>
              <a:t>⚠️ 技術挑戰：</a:t>
            </a:r>
          </a:p>
          <a:p>
            <a:r>
              <a:rPr sz="1400">
                <a:latin typeface="Microsoft JhengHei"/>
              </a:rPr>
              <a:t>• 快速移動→需要精確軌道預測</a:t>
            </a:r>
          </a:p>
          <a:p>
            <a:r>
              <a:rPr sz="1400">
                <a:latin typeface="Microsoft JhengHei"/>
              </a:rPr>
              <a:t>• 頻繁換手→需要智慧路由算法</a:t>
            </a:r>
          </a:p>
          <a:p>
            <a:r>
              <a:rPr sz="1400">
                <a:latin typeface="Microsoft JhengHei"/>
              </a:rPr>
              <a:t>• 大規模星座→需要高效管理系統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latin typeface="Microsoft JhengHei"/>
              </a:rPr>
              <a:t>🛰️ Starlink星座：8094顆運行衛星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>
                <a:latin typeface="Microsoft JhengHei"/>
              </a:rPr>
              <a:t>📊 Starlink最新數據 (2025年9月)：</a:t>
            </a:r>
          </a:p>
          <a:p/>
          <a:p>
            <a:r>
              <a:rPr sz="1400">
                <a:latin typeface="Microsoft JhengHei"/>
              </a:rPr>
              <a:t>🟢 運行衛星數：8094 顆</a:t>
            </a:r>
          </a:p>
          <a:p>
            <a:r>
              <a:rPr sz="1400">
                <a:latin typeface="Microsoft JhengHei"/>
              </a:rPr>
              <a:t>📈 總發射數：9662 顆</a:t>
            </a:r>
          </a:p>
          <a:p>
            <a:r>
              <a:rPr sz="1400">
                <a:latin typeface="Microsoft JhengHei"/>
              </a:rPr>
              <a:t>🎯 成功率：83.8%</a:t>
            </a:r>
          </a:p>
          <a:p/>
          <a:p>
            <a:r>
              <a:rPr sz="1400">
                <a:latin typeface="Microsoft JhengHei"/>
              </a:rPr>
              <a:t>🛰️ 軌道配置：</a:t>
            </a:r>
          </a:p>
          <a:p>
            <a:r>
              <a:rPr sz="1400">
                <a:latin typeface="Microsoft JhengHei"/>
              </a:rPr>
              <a:t>• Shell 1：540 km，53°傾角</a:t>
            </a:r>
          </a:p>
          <a:p>
            <a:r>
              <a:rPr sz="1400">
                <a:latin typeface="Microsoft JhengHei"/>
              </a:rPr>
              <a:t>• Shell 2：570 km，53°傾角  </a:t>
            </a:r>
          </a:p>
          <a:p>
            <a:r>
              <a:rPr sz="1400">
                <a:latin typeface="Microsoft JhengHei"/>
              </a:rPr>
              <a:t>• Shell 3：560 km，70°傾角</a:t>
            </a:r>
          </a:p>
          <a:p>
            <a:r>
              <a:rPr sz="1400">
                <a:latin typeface="Microsoft JhengHei"/>
              </a:rPr>
              <a:t>• Shell 4：540 km，97.6°傾角</a:t>
            </a:r>
          </a:p>
          <a:p/>
          <a:p>
            <a:r>
              <a:rPr sz="1400">
                <a:latin typeface="Microsoft JhengHei"/>
              </a:rPr>
              <a:t>🔧 技術規格：</a:t>
            </a:r>
          </a:p>
          <a:p>
            <a:r>
              <a:rPr sz="1400">
                <a:latin typeface="Microsoft JhengHei"/>
              </a:rPr>
              <a:t>• 衛星重量：260-300 kg (V1.5/V2)</a:t>
            </a:r>
          </a:p>
          <a:p>
            <a:r>
              <a:rPr sz="1400">
                <a:latin typeface="Microsoft JhengHei"/>
              </a:rPr>
              <a:t>• 通訊頻段：Ku/Ka波段</a:t>
            </a:r>
          </a:p>
          <a:p>
            <a:r>
              <a:rPr sz="1400">
                <a:latin typeface="Microsoft JhengHei"/>
              </a:rPr>
              <a:t>• 功率：~5kW 太陽能板</a:t>
            </a:r>
          </a:p>
          <a:p>
            <a:r>
              <a:rPr sz="1400">
                <a:latin typeface="Microsoft JhengHei"/>
              </a:rPr>
              <a:t>• 服務：寬頻網路、直連手機</a:t>
            </a:r>
          </a:p>
          <a:p/>
          <a:p>
            <a:r>
              <a:rPr sz="1400">
                <a:latin typeface="Microsoft JhengHei"/>
              </a:rPr>
              <a:t>💡 創新特色：激光星間鏈路、自主避碰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latin typeface="Microsoft JhengHei"/>
              </a:rPr>
              <a:t>🛰️ OneWeb星座：634顆運行衛星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>
                <a:latin typeface="Microsoft JhengHei"/>
              </a:rPr>
              <a:t>📊 OneWeb最新數據 (2025年9月)：</a:t>
            </a:r>
          </a:p>
          <a:p/>
          <a:p>
            <a:r>
              <a:rPr sz="1400">
                <a:latin typeface="Microsoft JhengHei"/>
              </a:rPr>
              <a:t>🟢 運行衛星數：634 顆</a:t>
            </a:r>
          </a:p>
          <a:p>
            <a:r>
              <a:rPr sz="1400">
                <a:latin typeface="Microsoft JhengHei"/>
              </a:rPr>
              <a:t>📈 計畫總數：648 顆</a:t>
            </a:r>
          </a:p>
          <a:p>
            <a:r>
              <a:rPr sz="1400">
                <a:latin typeface="Microsoft JhengHei"/>
              </a:rPr>
              <a:t>📍 軌道高度：1200 km</a:t>
            </a:r>
          </a:p>
          <a:p>
            <a:r>
              <a:rPr sz="1400">
                <a:latin typeface="Microsoft JhengHei"/>
              </a:rPr>
              <a:t>📐 軌道傾角：87.4° (近極地軌道)</a:t>
            </a:r>
          </a:p>
          <a:p/>
          <a:p>
            <a:r>
              <a:rPr sz="1400">
                <a:latin typeface="Microsoft JhengHei"/>
              </a:rPr>
              <a:t>🎯 市場定位：</a:t>
            </a:r>
          </a:p>
          <a:p>
            <a:r>
              <a:rPr sz="1400">
                <a:latin typeface="Microsoft JhengHei"/>
              </a:rPr>
              <a:t>• 企業和政府客戶</a:t>
            </a:r>
          </a:p>
          <a:p>
            <a:r>
              <a:rPr sz="1400">
                <a:latin typeface="Microsoft JhengHei"/>
              </a:rPr>
              <a:t>• 偏遠地區連接</a:t>
            </a:r>
          </a:p>
          <a:p>
            <a:r>
              <a:rPr sz="1400">
                <a:latin typeface="Microsoft JhengHei"/>
              </a:rPr>
              <a:t>• 海事和航空通訊</a:t>
            </a:r>
          </a:p>
          <a:p>
            <a:r>
              <a:rPr sz="1400">
                <a:latin typeface="Microsoft JhengHei"/>
              </a:rPr>
              <a:t>• 5G回程網路</a:t>
            </a:r>
          </a:p>
          <a:p/>
          <a:p>
            <a:r>
              <a:rPr sz="1400">
                <a:latin typeface="Microsoft JhengHei"/>
              </a:rPr>
              <a:t>🔍 與Starlink差異比較：</a:t>
            </a:r>
          </a:p>
          <a:p>
            <a:r>
              <a:rPr sz="1400">
                <a:latin typeface="Microsoft JhengHei"/>
              </a:rPr>
              <a:t>• 更高軌道 (1200km vs 550km)</a:t>
            </a:r>
          </a:p>
          <a:p>
            <a:r>
              <a:rPr sz="1400">
                <a:latin typeface="Microsoft JhengHei"/>
              </a:rPr>
              <a:t>• 更少衛星需求 (648 vs 8000+)</a:t>
            </a:r>
          </a:p>
          <a:p>
            <a:r>
              <a:rPr sz="1400">
                <a:latin typeface="Microsoft JhengHei"/>
              </a:rPr>
              <a:t>• 極地覆蓋更優 (87.4° vs 53°)</a:t>
            </a:r>
          </a:p>
          <a:p>
            <a:r>
              <a:rPr sz="1400">
                <a:latin typeface="Microsoft JhengHei"/>
              </a:rPr>
              <a:t>• B2B市場導向 vs B2C</a:t>
            </a:r>
          </a:p>
          <a:p/>
          <a:p>
            <a:r>
              <a:rPr sz="1400">
                <a:latin typeface="Microsoft JhengHei"/>
              </a:rPr>
              <a:t>🔧 技術規格：147kg衛星，Ku/Ka波段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latin typeface="Microsoft JhengHei"/>
              </a:rPr>
              <a:t>❓ 為什麼需要精確的TLE軌道計算？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>
                <a:latin typeface="Microsoft JhengHei"/>
              </a:rPr>
              <a:t>🎯 實際應用需求：</a:t>
            </a:r>
          </a:p>
          <a:p/>
          <a:p>
            <a:r>
              <a:rPr sz="1400">
                <a:latin typeface="Microsoft JhengHei"/>
              </a:rPr>
              <a:t>📡 衛星通訊優化：</a:t>
            </a:r>
          </a:p>
          <a:p>
            <a:r>
              <a:rPr sz="1400">
                <a:latin typeface="Microsoft JhengHei"/>
              </a:rPr>
              <a:t>• 預測最佳衛星選擇時機</a:t>
            </a:r>
          </a:p>
          <a:p>
            <a:r>
              <a:rPr sz="1400">
                <a:latin typeface="Microsoft JhengHei"/>
              </a:rPr>
              <a:t>• 計算信號強度和仰角</a:t>
            </a:r>
          </a:p>
          <a:p>
            <a:r>
              <a:rPr sz="1400">
                <a:latin typeface="Microsoft JhengHei"/>
              </a:rPr>
              <a:t>• 規劃換手策略</a:t>
            </a:r>
          </a:p>
          <a:p/>
          <a:p>
            <a:r>
              <a:rPr sz="1400">
                <a:latin typeface="Microsoft JhengHei"/>
              </a:rPr>
              <a:t>🔄 網路路由決策：</a:t>
            </a:r>
          </a:p>
          <a:p>
            <a:r>
              <a:rPr sz="1400">
                <a:latin typeface="Microsoft JhengHei"/>
              </a:rPr>
              <a:t>• 動態選擇最優衛星</a:t>
            </a:r>
          </a:p>
          <a:p>
            <a:r>
              <a:rPr sz="1400">
                <a:latin typeface="Microsoft JhengHei"/>
              </a:rPr>
              <a:t>• 預測連接中斷時間</a:t>
            </a:r>
          </a:p>
          <a:p>
            <a:r>
              <a:rPr sz="1400">
                <a:latin typeface="Microsoft JhengHei"/>
              </a:rPr>
              <a:t>• 負載平衡優化</a:t>
            </a:r>
          </a:p>
          <a:p/>
          <a:p>
            <a:r>
              <a:rPr sz="1400">
                <a:latin typeface="Microsoft JhengHei"/>
              </a:rPr>
              <a:t>⚠️ 精確度的重要性：</a:t>
            </a:r>
          </a:p>
          <a:p>
            <a:r>
              <a:rPr sz="1400">
                <a:latin typeface="Microsoft JhengHei"/>
              </a:rPr>
              <a:t>• 誤差1度 = 100km位置偏差</a:t>
            </a:r>
          </a:p>
          <a:p>
            <a:r>
              <a:rPr sz="1400">
                <a:latin typeface="Microsoft JhengHei"/>
              </a:rPr>
              <a:t>• 時間基準錯誤 → 完全無法預測</a:t>
            </a:r>
          </a:p>
          <a:p>
            <a:r>
              <a:rPr sz="1400">
                <a:latin typeface="Microsoft JhengHei"/>
              </a:rPr>
              <a:t>• 實際案例：8000顆→0顆可見</a:t>
            </a:r>
          </a:p>
          <a:p/>
          <a:p>
            <a:r>
              <a:rPr sz="1400">
                <a:latin typeface="Microsoft JhengHei"/>
              </a:rPr>
              <a:t>💼 商業價值：</a:t>
            </a:r>
          </a:p>
          <a:p>
            <a:r>
              <a:rPr sz="1400">
                <a:latin typeface="Microsoft JhengHei"/>
              </a:rPr>
              <a:t>• 提升用戶體驗</a:t>
            </a:r>
          </a:p>
          <a:p>
            <a:r>
              <a:rPr sz="1400">
                <a:latin typeface="Microsoft JhengHei"/>
              </a:rPr>
              <a:t>• 降低運營成本</a:t>
            </a:r>
          </a:p>
          <a:p>
            <a:r>
              <a:rPr sz="1400">
                <a:latin typeface="Microsoft JhengHei"/>
              </a:rPr>
              <a:t>• 增強系統可靠性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latin typeface="Microsoft JhengHei"/>
              </a:rPr>
              <a:t>🐳 Docker開發環境完整設置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Consolas"/>
              </a:rPr>
              <a:t>📋 系統需求：</a:t>
            </a:r>
          </a:p>
          <a:p>
            <a:r>
              <a:rPr sz="1000">
                <a:latin typeface="Consolas"/>
              </a:rPr>
              <a:t>• Ubuntu 20.04+ 或 macOS 10.15+</a:t>
            </a:r>
          </a:p>
          <a:p>
            <a:r>
              <a:rPr sz="1000">
                <a:latin typeface="Consolas"/>
              </a:rPr>
              <a:t>• 8GB+ RAM，4核心+ CPU</a:t>
            </a:r>
          </a:p>
          <a:p>
            <a:r>
              <a:rPr sz="1000">
                <a:latin typeface="Consolas"/>
              </a:rPr>
              <a:t>• 20GB+ 可用磁碟空間</a:t>
            </a:r>
          </a:p>
          <a:p/>
          <a:p>
            <a:r>
              <a:rPr sz="1000">
                <a:latin typeface="Consolas"/>
              </a:rPr>
              <a:t>🛠️ 安裝步驟：</a:t>
            </a:r>
          </a:p>
          <a:p>
            <a:r>
              <a:rPr sz="1000">
                <a:latin typeface="Consolas"/>
              </a:rPr>
              <a:t>1. 安裝Docker Engine</a:t>
            </a:r>
          </a:p>
          <a:p>
            <a:r>
              <a:rPr sz="1000">
                <a:latin typeface="Consolas"/>
              </a:rPr>
              <a:t>2. 配置用戶權限</a:t>
            </a:r>
          </a:p>
          <a:p>
            <a:r>
              <a:rPr sz="1000">
                <a:latin typeface="Consolas"/>
              </a:rPr>
              <a:t>3. 下載衛星處理基礎映像</a:t>
            </a:r>
          </a:p>
          <a:p>
            <a:r>
              <a:rPr sz="1000">
                <a:latin typeface="Consolas"/>
              </a:rPr>
              <a:t>4. 設置數據卷映射</a:t>
            </a:r>
          </a:p>
          <a:p/>
          <a:p>
            <a:r>
              <a:rPr sz="1000">
                <a:latin typeface="Consolas"/>
              </a:rPr>
              <a:t>✅ 驗證指令：</a:t>
            </a:r>
          </a:p>
          <a:p>
            <a:r>
              <a:rPr sz="1000">
                <a:latin typeface="Consolas"/>
              </a:rPr>
              <a:t>```bash</a:t>
            </a:r>
          </a:p>
          <a:p>
            <a:r>
              <a:rPr sz="1000">
                <a:latin typeface="Consolas"/>
              </a:rPr>
              <a:t>docker --version</a:t>
            </a:r>
          </a:p>
          <a:p>
            <a:r>
              <a:rPr sz="1000">
                <a:latin typeface="Consolas"/>
              </a:rPr>
              <a:t>docker run hello-world</a:t>
            </a:r>
          </a:p>
          <a:p>
            <a:r>
              <a:rPr sz="1000">
                <a:latin typeface="Consolas"/>
              </a:rPr>
              <a:t>docker pull python:3.9-slim</a:t>
            </a:r>
          </a:p>
          <a:p>
            <a:r>
              <a:rPr sz="1000">
                <a:latin typeface="Consolas"/>
              </a:rPr>
              <a:t>```</a:t>
            </a:r>
          </a:p>
          <a:p/>
          <a:p>
            <a:r>
              <a:rPr sz="1000">
                <a:latin typeface="Consolas"/>
              </a:rPr>
              <a:t>🎯 為什麼使用Docker？</a:t>
            </a:r>
          </a:p>
          <a:p>
            <a:r>
              <a:rPr sz="1000">
                <a:latin typeface="Consolas"/>
              </a:rPr>
              <a:t>• 環境一致性</a:t>
            </a:r>
          </a:p>
          <a:p>
            <a:r>
              <a:rPr sz="1000">
                <a:latin typeface="Consolas"/>
              </a:rPr>
              <a:t>• 依賴隔離</a:t>
            </a:r>
          </a:p>
          <a:p>
            <a:r>
              <a:rPr sz="1000">
                <a:latin typeface="Consolas"/>
              </a:rPr>
              <a:t>• 快速部署</a:t>
            </a:r>
          </a:p>
          <a:p>
            <a:r>
              <a:rPr sz="1000">
                <a:latin typeface="Consolas"/>
              </a:rPr>
              <a:t>• 跨平台支援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自訂 1">
      <a:dk1>
        <a:srgbClr val="35377F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正式文體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003065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003065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hk1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k1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k1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8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佈景主題1" id="{929F1AC0-EDE5-4E84-B296-76809860B882}" vid="{D422FDD8-D1F8-4744-A7BD-E0F19A28C553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42381</TotalTime>
  <Words>2</Words>
  <Application>Microsoft Office PowerPoint</Application>
  <PresentationFormat>寬螢幕</PresentationFormat>
  <Paragraphs>2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Söhne</vt:lpstr>
      <vt:lpstr>Arial</vt:lpstr>
      <vt:lpstr>Calibri</vt:lpstr>
      <vt:lpstr>Symbol</vt:lpstr>
      <vt:lpstr>Times New Roman</vt:lpstr>
      <vt:lpstr>佈景主題1</vt:lpstr>
      <vt:lpstr>Introduction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Few-Shot Transfer Learning Approach Using Text-Label Embedding with Legal Attributes for Law Article Prediction</dc:title>
  <dc:creator>Windows 使用者</dc:creator>
  <cp:lastModifiedBy>柏宏 吳</cp:lastModifiedBy>
  <cp:revision>1328</cp:revision>
  <dcterms:created xsi:type="dcterms:W3CDTF">2019-10-21T01:22:34Z</dcterms:created>
  <dcterms:modified xsi:type="dcterms:W3CDTF">2025-09-05T15:20:26Z</dcterms:modified>
</cp:coreProperties>
</file>