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擾動力建模與修正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SGP4考慮的主要擾動力：</a:t>
            </a:r>
          </a:p>
          <a:p/>
          <a:p>
            <a:r>
              <a:rPr sz="1400">
                <a:latin typeface="Microsoft JhengHei"/>
              </a:rPr>
              <a:t>🌍 重力場擾動：</a:t>
            </a:r>
          </a:p>
          <a:p>
            <a:r>
              <a:rPr sz="1400">
                <a:latin typeface="Microsoft JhengHei"/>
              </a:rPr>
              <a:t>• J2效應：地球扁率導致的軌道面進動</a:t>
            </a:r>
          </a:p>
          <a:p>
            <a:r>
              <a:rPr sz="1400">
                <a:latin typeface="Microsoft JhengHei"/>
              </a:rPr>
              <a:t>• 影響：升交點赤經和近地點幅角變化</a:t>
            </a:r>
          </a:p>
          <a:p>
            <a:r>
              <a:rPr sz="1400">
                <a:latin typeface="Microsoft JhengHei"/>
              </a:rPr>
              <a:t>• 計算：基於地球重力場係數</a:t>
            </a:r>
          </a:p>
          <a:p/>
          <a:p>
            <a:r>
              <a:rPr sz="1400">
                <a:latin typeface="Microsoft JhengHei"/>
              </a:rPr>
              <a:t>🌬️ 大氣阻力：</a:t>
            </a:r>
          </a:p>
          <a:p>
            <a:r>
              <a:rPr sz="1400">
                <a:latin typeface="Microsoft JhengHei"/>
              </a:rPr>
              <a:t>• BSTAR係數：彈道阻力參數</a:t>
            </a:r>
          </a:p>
          <a:p>
            <a:r>
              <a:rPr sz="1400">
                <a:latin typeface="Microsoft JhengHei"/>
              </a:rPr>
              <a:t>• 影響：軌道衰減，半長軸減小</a:t>
            </a:r>
          </a:p>
          <a:p>
            <a:r>
              <a:rPr sz="1400">
                <a:latin typeface="Microsoft JhengHei"/>
              </a:rPr>
              <a:t>• 建模：指數大氣模型</a:t>
            </a:r>
          </a:p>
          <a:p/>
          <a:p>
            <a:r>
              <a:rPr sz="1400">
                <a:latin typeface="Microsoft JhengHei"/>
              </a:rPr>
              <a:t>☀️ 其他擾動 (SGP4簡化處理)：</a:t>
            </a:r>
          </a:p>
          <a:p>
            <a:r>
              <a:rPr sz="1400">
                <a:latin typeface="Microsoft JhengHei"/>
              </a:rPr>
              <a:t>• 太陽輻射壓 (太陽帆效應)</a:t>
            </a:r>
          </a:p>
          <a:p>
            <a:r>
              <a:rPr sz="1400">
                <a:latin typeface="Microsoft JhengHei"/>
              </a:rPr>
              <a:t>• 月球重力影響</a:t>
            </a:r>
          </a:p>
          <a:p>
            <a:r>
              <a:rPr sz="1400">
                <a:latin typeface="Microsoft JhengHei"/>
              </a:rPr>
              <a:t>• 太陽重力影響</a:t>
            </a:r>
          </a:p>
          <a:p/>
          <a:p>
            <a:r>
              <a:rPr sz="1400">
                <a:latin typeface="Microsoft JhengHei"/>
              </a:rPr>
              <a:t>⚡ 修正策略：</a:t>
            </a:r>
          </a:p>
          <a:p>
            <a:r>
              <a:rPr sz="1400">
                <a:latin typeface="Microsoft JhengHei"/>
              </a:rPr>
              <a:t>• 週期性項：短期振盪修正</a:t>
            </a:r>
          </a:p>
          <a:p>
            <a:r>
              <a:rPr sz="1400">
                <a:latin typeface="Microsoft JhengHei"/>
              </a:rPr>
              <a:t>• 長期項：軌道要素演化</a:t>
            </a:r>
          </a:p>
          <a:p>
            <a:r>
              <a:rPr sz="1400">
                <a:latin typeface="Microsoft JhengHei"/>
              </a:rPr>
              <a:t>• 共振效應：特殊軌道處理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Python實作關鍵技術點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SGP4算法實作的技術重點：</a:t>
            </a:r>
          </a:p>
          <a:p/>
          <a:p>
            <a:r>
              <a:rPr sz="1400">
                <a:latin typeface="Microsoft JhengHei"/>
              </a:rPr>
              <a:t>🏗️ 架構設計：</a:t>
            </a:r>
          </a:p>
          <a:p>
            <a:r>
              <a:rPr sz="1400">
                <a:latin typeface="Microsoft JhengHei"/>
              </a:rPr>
              <a:t>• 模組化：TLE解析 + SGP4計算 + 座標轉換</a:t>
            </a:r>
          </a:p>
          <a:p>
            <a:r>
              <a:rPr sz="1400">
                <a:latin typeface="Microsoft JhengHei"/>
              </a:rPr>
              <a:t>• 快取機制：避免重複計算常數項</a:t>
            </a:r>
          </a:p>
          <a:p>
            <a:r>
              <a:rPr sz="1400">
                <a:latin typeface="Microsoft JhengHei"/>
              </a:rPr>
              <a:t>• 錯誤處理：數值異常和邊界情況</a:t>
            </a:r>
          </a:p>
          <a:p/>
          <a:p>
            <a:r>
              <a:rPr sz="1400">
                <a:latin typeface="Microsoft JhengHei"/>
              </a:rPr>
              <a:t>⚡ 性能優化：</a:t>
            </a:r>
          </a:p>
          <a:p>
            <a:r>
              <a:rPr sz="1400">
                <a:latin typeface="Microsoft JhengHei"/>
              </a:rPr>
              <a:t>• 向量化運算：使用NumPy數組</a:t>
            </a:r>
          </a:p>
          <a:p>
            <a:r>
              <a:rPr sz="1400">
                <a:latin typeface="Microsoft JhengHei"/>
              </a:rPr>
              <a:t>• 預計算：常數項和中間結果</a:t>
            </a:r>
          </a:p>
          <a:p>
            <a:r>
              <a:rPr sz="1400">
                <a:latin typeface="Microsoft JhengHei"/>
              </a:rPr>
              <a:t>• 批量處理：多顆衛星並行計算</a:t>
            </a:r>
          </a:p>
          <a:p/>
          <a:p>
            <a:r>
              <a:rPr sz="1400">
                <a:latin typeface="Microsoft JhengHei"/>
              </a:rPr>
              <a:t>🔍 數值精度：</a:t>
            </a:r>
          </a:p>
          <a:p>
            <a:r>
              <a:rPr sz="1400">
                <a:latin typeface="Microsoft JhengHei"/>
              </a:rPr>
              <a:t>• 雙精度浮點：避免精度損失</a:t>
            </a:r>
          </a:p>
          <a:p>
            <a:r>
              <a:rPr sz="1400">
                <a:latin typeface="Microsoft JhengHei"/>
              </a:rPr>
              <a:t>• 三角函數：使用高精度數學函數</a:t>
            </a:r>
          </a:p>
          <a:p>
            <a:r>
              <a:rPr sz="1400">
                <a:latin typeface="Microsoft JhengHei"/>
              </a:rPr>
              <a:t>• 角度處理：正確處理角度歸一化</a:t>
            </a:r>
          </a:p>
          <a:p/>
          <a:p>
            <a:r>
              <a:rPr sz="1400">
                <a:latin typeface="Microsoft JhengHei"/>
              </a:rPr>
              <a:t>🛠️ 實作工具：</a:t>
            </a:r>
          </a:p>
          <a:p>
            <a:r>
              <a:rPr sz="1400">
                <a:latin typeface="Microsoft JhengHei"/>
              </a:rPr>
              <a:t>• 推薦：skyfield庫 (專業實作)</a:t>
            </a:r>
          </a:p>
          <a:p>
            <a:r>
              <a:rPr sz="1400">
                <a:latin typeface="Microsoft JhengHei"/>
              </a:rPr>
              <a:t>• 自建：教學和客製化需求</a:t>
            </a:r>
          </a:p>
          <a:p>
            <a:r>
              <a:rPr sz="1400">
                <a:latin typeface="Microsoft JhengHei"/>
              </a:rPr>
              <a:t>• 驗證：與權威實作比較結果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完整Python實作範例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SGP4計算的核心實作架構：</a:t>
            </a:r>
          </a:p>
          <a:p/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class SGP4Calculator:</a:t>
            </a:r>
          </a:p>
          <a:p>
            <a:r>
              <a:rPr sz="1000">
                <a:latin typeface="Consolas"/>
              </a:rPr>
              <a:t>    def calculate_position(self, tle_data, calc_time):</a:t>
            </a:r>
          </a:p>
          <a:p>
            <a:r>
              <a:rPr sz="1000">
                <a:latin typeface="Consolas"/>
              </a:rPr>
              <a:t>        # ⚠️ 關鍵：使用TLE epoch時間</a:t>
            </a:r>
          </a:p>
          <a:p>
            <a:r>
              <a:rPr sz="1000">
                <a:latin typeface="Consolas"/>
              </a:rPr>
              <a:t>        tle_epoch = tle_data.get_epoch_datetime()</a:t>
            </a:r>
          </a:p>
          <a:p>
            <a:r>
              <a:rPr sz="1000">
                <a:latin typeface="Consolas"/>
              </a:rPr>
              <a:t>        tsince = (calc_time - tle_epoch).total_seconds() / 60.0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初始化軌道要素</a:t>
            </a:r>
          </a:p>
          <a:p>
            <a:r>
              <a:rPr sz="1000">
                <a:latin typeface="Consolas"/>
              </a:rPr>
              <a:t>        satrec = self._init_satellite(tle_data)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執行SGP4計算</a:t>
            </a:r>
          </a:p>
          <a:p>
            <a:r>
              <a:rPr sz="1000">
                <a:latin typeface="Consolas"/>
              </a:rPr>
              <a:t>        error_code, r, v = sgp4(satrec, tsince)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if error_code != 0:</a:t>
            </a:r>
          </a:p>
          <a:p>
            <a:r>
              <a:rPr sz="1000">
                <a:latin typeface="Consolas"/>
              </a:rPr>
              <a:t>            raise SGP4Error(f"計算失敗: {error_code}")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return {</a:t>
            </a:r>
          </a:p>
          <a:p>
            <a:r>
              <a:rPr sz="1000">
                <a:latin typeface="Consolas"/>
              </a:rPr>
              <a:t>            'position_km': r,  # ECI座標</a:t>
            </a:r>
          </a:p>
          <a:p>
            <a:r>
              <a:rPr sz="1000">
                <a:latin typeface="Consolas"/>
              </a:rPr>
              <a:t>            'velocity_kmps': v,</a:t>
            </a:r>
          </a:p>
          <a:p>
            <a:r>
              <a:rPr sz="1000">
                <a:latin typeface="Consolas"/>
              </a:rPr>
              <a:t>            'calculation_time': calc_time,</a:t>
            </a:r>
          </a:p>
          <a:p>
            <a:r>
              <a:rPr sz="1000">
                <a:latin typeface="Consolas"/>
              </a:rPr>
              <a:t>            'tle_epoch': tle_epoch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⚠️ 常見錯誤與避免方法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SGP4實作中的典型錯誤：</a:t>
            </a:r>
          </a:p>
          <a:p/>
          <a:p>
            <a:r>
              <a:rPr sz="1400">
                <a:latin typeface="Microsoft JhengHei"/>
              </a:rPr>
              <a:t>🔥 致命錯誤：時間基準錯誤</a:t>
            </a:r>
          </a:p>
          <a:p>
            <a:r>
              <a:rPr sz="1400">
                <a:latin typeface="Microsoft JhengHei"/>
              </a:rPr>
              <a:t>❌ 使用當前時間：8000顆衛星 → 0顆可見</a:t>
            </a:r>
          </a:p>
          <a:p>
            <a:r>
              <a:rPr sz="1400">
                <a:latin typeface="Microsoft JhengHei"/>
              </a:rPr>
              <a:t>✅ 使用epoch時間：正確的軌道預測</a:t>
            </a:r>
          </a:p>
          <a:p/>
          <a:p>
            <a:r>
              <a:rPr sz="1400">
                <a:latin typeface="Microsoft JhengHei"/>
              </a:rPr>
              <a:t>📊 數據解析錯誤：</a:t>
            </a:r>
          </a:p>
          <a:p>
            <a:r>
              <a:rPr sz="1400">
                <a:latin typeface="Microsoft JhengHei"/>
              </a:rPr>
              <a:t>❌ TLE格式解析錯誤</a:t>
            </a:r>
          </a:p>
          <a:p>
            <a:r>
              <a:rPr sz="1400">
                <a:latin typeface="Microsoft JhengHei"/>
              </a:rPr>
              <a:t>❌ 檢查碼驗證跳過</a:t>
            </a:r>
          </a:p>
          <a:p>
            <a:r>
              <a:rPr sz="1400">
                <a:latin typeface="Microsoft JhengHei"/>
              </a:rPr>
              <a:t>❌ 單位轉換錯誤</a:t>
            </a:r>
          </a:p>
          <a:p/>
          <a:p>
            <a:r>
              <a:rPr sz="1400">
                <a:latin typeface="Microsoft JhengHei"/>
              </a:rPr>
              <a:t>🧮 計算精度錯誤：</a:t>
            </a:r>
          </a:p>
          <a:p>
            <a:r>
              <a:rPr sz="1400">
                <a:latin typeface="Microsoft JhengHei"/>
              </a:rPr>
              <a:t>❌ 使用單精度浮點</a:t>
            </a:r>
          </a:p>
          <a:p>
            <a:r>
              <a:rPr sz="1400">
                <a:latin typeface="Microsoft JhengHei"/>
              </a:rPr>
              <a:t>❌ 角度單位混淆 (度/弧度)</a:t>
            </a:r>
          </a:p>
          <a:p>
            <a:r>
              <a:rPr sz="1400">
                <a:latin typeface="Microsoft JhengHei"/>
              </a:rPr>
              <a:t>❌ 三角函數域錯誤</a:t>
            </a:r>
          </a:p>
          <a:p/>
          <a:p>
            <a:r>
              <a:rPr sz="1400">
                <a:latin typeface="Microsoft JhengHei"/>
              </a:rPr>
              <a:t>⚡ 性能問題：</a:t>
            </a:r>
          </a:p>
          <a:p>
            <a:r>
              <a:rPr sz="1400">
                <a:latin typeface="Microsoft JhengHei"/>
              </a:rPr>
              <a:t>❌ 重複解析TLE數據</a:t>
            </a:r>
          </a:p>
          <a:p>
            <a:r>
              <a:rPr sz="1400">
                <a:latin typeface="Microsoft JhengHei"/>
              </a:rPr>
              <a:t>❌ 缺少計算結果快取</a:t>
            </a:r>
          </a:p>
          <a:p>
            <a:r>
              <a:rPr sz="1400">
                <a:latin typeface="Microsoft JhengHei"/>
              </a:rPr>
              <a:t>❌ 未使用向量化運算</a:t>
            </a:r>
          </a:p>
          <a:p/>
          <a:p>
            <a:r>
              <a:rPr sz="1400">
                <a:latin typeface="Microsoft JhengHei"/>
              </a:rPr>
              <a:t>🔧 避免策略：與skyfield庫結果比較驗證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性能優化與批量處理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處理8000+顆衛星的優化策略：</a:t>
            </a:r>
          </a:p>
          <a:p/>
          <a:p>
            <a:r>
              <a:rPr sz="1400">
                <a:latin typeface="Microsoft JhengHei"/>
              </a:rPr>
              <a:t>🚀 計算優化：</a:t>
            </a:r>
          </a:p>
          <a:p>
            <a:r>
              <a:rPr sz="1400">
                <a:latin typeface="Microsoft JhengHei"/>
              </a:rPr>
              <a:t>• 預計算：常數項和重複使用的值</a:t>
            </a:r>
          </a:p>
          <a:p>
            <a:r>
              <a:rPr sz="1400">
                <a:latin typeface="Microsoft JhengHei"/>
              </a:rPr>
              <a:t>• 向量化：NumPy數組批量運算</a:t>
            </a:r>
          </a:p>
          <a:p>
            <a:r>
              <a:rPr sz="1400">
                <a:latin typeface="Microsoft JhengHei"/>
              </a:rPr>
              <a:t>• 並行化：多線程/多進程處理</a:t>
            </a:r>
          </a:p>
          <a:p/>
          <a:p>
            <a:r>
              <a:rPr sz="1400">
                <a:latin typeface="Microsoft JhengHei"/>
              </a:rPr>
              <a:t>💾 記憶體管理：</a:t>
            </a:r>
          </a:p>
          <a:p>
            <a:r>
              <a:rPr sz="1400">
                <a:latin typeface="Microsoft JhengHei"/>
              </a:rPr>
              <a:t>• 流式處理：避免載入所有數據</a:t>
            </a:r>
          </a:p>
          <a:p>
            <a:r>
              <a:rPr sz="1400">
                <a:latin typeface="Microsoft JhengHei"/>
              </a:rPr>
              <a:t>• 對象重用：減少記憶體分配</a:t>
            </a:r>
          </a:p>
          <a:p>
            <a:r>
              <a:rPr sz="1400">
                <a:latin typeface="Microsoft JhengHei"/>
              </a:rPr>
              <a:t>• 定期清理：快取和中間結果</a:t>
            </a:r>
          </a:p>
          <a:p/>
          <a:p>
            <a:r>
              <a:rPr sz="1400">
                <a:latin typeface="Microsoft JhengHei"/>
              </a:rPr>
              <a:t>📈 批量策略：</a:t>
            </a:r>
          </a:p>
          <a:p>
            <a:r>
              <a:rPr sz="1400">
                <a:latin typeface="Microsoft JhengHei"/>
              </a:rPr>
              <a:t>• 分批處理：100-1000顆衛星為一批</a:t>
            </a:r>
          </a:p>
          <a:p>
            <a:r>
              <a:rPr sz="1400">
                <a:latin typeface="Microsoft JhengHei"/>
              </a:rPr>
              <a:t>• 負載均衡：動態調整批次大小  </a:t>
            </a:r>
          </a:p>
          <a:p>
            <a:r>
              <a:rPr sz="1400">
                <a:latin typeface="Microsoft JhengHei"/>
              </a:rPr>
              <a:t>• 錯誤隔離：跳過問題數據繼續處理</a:t>
            </a:r>
          </a:p>
          <a:p/>
          <a:p>
            <a:r>
              <a:rPr sz="1400">
                <a:latin typeface="Microsoft JhengHei"/>
              </a:rPr>
              <a:t>⚡ 基準測試結果：</a:t>
            </a:r>
          </a:p>
          <a:p>
            <a:r>
              <a:rPr sz="1400">
                <a:latin typeface="Microsoft JhengHei"/>
              </a:rPr>
              <a:t>• 單線程：~100 衛星/秒</a:t>
            </a:r>
          </a:p>
          <a:p>
            <a:r>
              <a:rPr sz="1400">
                <a:latin typeface="Microsoft JhengHei"/>
              </a:rPr>
              <a:t>• 4線程優化：~300 衛星/秒</a:t>
            </a:r>
          </a:p>
          <a:p>
            <a:r>
              <a:rPr sz="1400">
                <a:latin typeface="Microsoft JhengHei"/>
              </a:rPr>
              <a:t>• 目標：8000顆衛星 &lt; 30秒完成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結果驗證與品質控制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SGP4計算結果的驗證方法：</a:t>
            </a:r>
          </a:p>
          <a:p/>
          <a:p>
            <a:r>
              <a:rPr sz="1400">
                <a:latin typeface="Microsoft JhengHei"/>
              </a:rPr>
              <a:t>🎯 精度驗證：</a:t>
            </a:r>
          </a:p>
          <a:p>
            <a:r>
              <a:rPr sz="1400">
                <a:latin typeface="Microsoft JhengHei"/>
              </a:rPr>
              <a:t>• 與skyfield庫比較：位置誤差 &lt; 1km</a:t>
            </a:r>
          </a:p>
          <a:p>
            <a:r>
              <a:rPr sz="1400">
                <a:latin typeface="Microsoft JhengHei"/>
              </a:rPr>
              <a:t>• 與官方測試向量比較</a:t>
            </a:r>
          </a:p>
          <a:p>
            <a:r>
              <a:rPr sz="1400">
                <a:latin typeface="Microsoft JhengHei"/>
              </a:rPr>
              <a:t>• 軌道週期檢查：物理合理性</a:t>
            </a:r>
          </a:p>
          <a:p/>
          <a:p>
            <a:r>
              <a:rPr sz="1400">
                <a:latin typeface="Microsoft JhengHei"/>
              </a:rPr>
              <a:t>⚖️ 品質指標：</a:t>
            </a:r>
          </a:p>
          <a:p>
            <a:r>
              <a:rPr sz="1400">
                <a:latin typeface="Microsoft JhengHei"/>
              </a:rPr>
              <a:t>• 軌道高度：200-2000km (LEO範圍)</a:t>
            </a:r>
          </a:p>
          <a:p>
            <a:r>
              <a:rPr sz="1400">
                <a:latin typeface="Microsoft JhengHei"/>
              </a:rPr>
              <a:t>• 軌道速度：6.5-8.5 km/s</a:t>
            </a:r>
          </a:p>
          <a:p>
            <a:r>
              <a:rPr sz="1400">
                <a:latin typeface="Microsoft JhengHei"/>
              </a:rPr>
              <a:t>• 計算連續性：位置變化平滑</a:t>
            </a:r>
          </a:p>
          <a:p/>
          <a:p>
            <a:r>
              <a:rPr sz="1400">
                <a:latin typeface="Microsoft JhengHei"/>
              </a:rPr>
              <a:t>🔍 異常檢測：</a:t>
            </a:r>
          </a:p>
          <a:p>
            <a:r>
              <a:rPr sz="1400">
                <a:latin typeface="Microsoft JhengHei"/>
              </a:rPr>
              <a:t>• 數值發散：無限大或NaN值</a:t>
            </a:r>
          </a:p>
          <a:p>
            <a:r>
              <a:rPr sz="1400">
                <a:latin typeface="Microsoft JhengHei"/>
              </a:rPr>
              <a:t>• 軌道衰減：不合理的高度變化</a:t>
            </a:r>
          </a:p>
          <a:p>
            <a:r>
              <a:rPr sz="1400">
                <a:latin typeface="Microsoft JhengHei"/>
              </a:rPr>
              <a:t>• 時間異常：epoch時間解析錯誤</a:t>
            </a:r>
          </a:p>
          <a:p/>
          <a:p>
            <a:r>
              <a:rPr sz="1400">
                <a:latin typeface="Microsoft JhengHei"/>
              </a:rPr>
              <a:t>📊 統計監控：</a:t>
            </a:r>
          </a:p>
          <a:p>
            <a:r>
              <a:rPr sz="1400">
                <a:latin typeface="Microsoft JhengHei"/>
              </a:rPr>
              <a:t>• 成功率：&gt;95% 計算成功</a:t>
            </a:r>
          </a:p>
          <a:p>
            <a:r>
              <a:rPr sz="1400">
                <a:latin typeface="Microsoft JhengHei"/>
              </a:rPr>
              <a:t>• 精度分布：誤差統計分析</a:t>
            </a:r>
          </a:p>
          <a:p>
            <a:r>
              <a:rPr sz="1400">
                <a:latin typeface="Microsoft JhengHei"/>
              </a:rPr>
              <a:t>• 性能指標：計算時間監控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階段3學習成果總結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🎓 掌握的核心技術：</a:t>
            </a:r>
          </a:p>
          <a:p>
            <a:r>
              <a:rPr sz="1400">
                <a:latin typeface="Microsoft JhengHei"/>
              </a:rPr>
              <a:t>✓ SGP4/SDP4算法的完整理論基礎</a:t>
            </a:r>
          </a:p>
          <a:p>
            <a:r>
              <a:rPr sz="1400">
                <a:latin typeface="Microsoft JhengHei"/>
              </a:rPr>
              <a:t>✓ 時間基準系統的關鍵重要性</a:t>
            </a:r>
          </a:p>
          <a:p>
            <a:r>
              <a:rPr sz="1400">
                <a:latin typeface="Microsoft JhengHei"/>
              </a:rPr>
              <a:t>✓ 軌道擾動力建模與數值處理</a:t>
            </a:r>
          </a:p>
          <a:p>
            <a:r>
              <a:rPr sz="1400">
                <a:latin typeface="Microsoft JhengHei"/>
              </a:rPr>
              <a:t>✓ Python實作的最佳實踐方法</a:t>
            </a:r>
          </a:p>
          <a:p/>
          <a:p>
            <a:r>
              <a:rPr sz="1400">
                <a:latin typeface="Microsoft JhengHei"/>
              </a:rPr>
              <a:t>💪 具備的實際能力：</a:t>
            </a:r>
          </a:p>
          <a:p>
            <a:r>
              <a:rPr sz="1400">
                <a:latin typeface="Microsoft JhengHei"/>
              </a:rPr>
              <a:t>✓ 實現高精度的衛星軌道預測</a:t>
            </a:r>
          </a:p>
          <a:p>
            <a:r>
              <a:rPr sz="1400">
                <a:latin typeface="Microsoft JhengHei"/>
              </a:rPr>
              <a:t>✓ 處理大規模衛星星座數據</a:t>
            </a:r>
          </a:p>
          <a:p>
            <a:r>
              <a:rPr sz="1400">
                <a:latin typeface="Microsoft JhengHei"/>
              </a:rPr>
              <a:t>✓ 避免時間基準等致命錯誤</a:t>
            </a:r>
          </a:p>
          <a:p>
            <a:r>
              <a:rPr sz="1400">
                <a:latin typeface="Microsoft JhengHei"/>
              </a:rPr>
              <a:t>✓ 優化計算性能和記憶體使用</a:t>
            </a:r>
          </a:p>
          <a:p/>
          <a:p>
            <a:r>
              <a:rPr sz="1400">
                <a:latin typeface="Microsoft JhengHei"/>
              </a:rPr>
              <a:t>🚀 下一步行動計畫：</a:t>
            </a:r>
          </a:p>
          <a:p>
            <a:r>
              <a:rPr sz="1400">
                <a:latin typeface="Microsoft JhengHei"/>
              </a:rPr>
              <a:t>→ 進入階段4：座標系統轉換實作</a:t>
            </a:r>
          </a:p>
          <a:p>
            <a:r>
              <a:rPr sz="1400">
                <a:latin typeface="Microsoft JhengHei"/>
              </a:rPr>
              <a:t>→ 學習ECI/ECEF/地理座標轉換</a:t>
            </a:r>
          </a:p>
          <a:p>
            <a:r>
              <a:rPr sz="1400">
                <a:latin typeface="Microsoft JhengHei"/>
              </a:rPr>
              <a:t>→ 實現觀測者相對位置計算</a:t>
            </a:r>
          </a:p>
          <a:p>
            <a:r>
              <a:rPr sz="1400">
                <a:latin typeface="Microsoft JhengHei"/>
              </a:rPr>
              <a:t>→ 完成可見性判斷算法</a:t>
            </a:r>
          </a:p>
          <a:p/>
          <a:p>
            <a:r>
              <a:rPr sz="1400">
                <a:latin typeface="Microsoft JhengHei"/>
              </a:rPr>
              <a:t>⚡ 重要提醒：時間基準絕不出錯！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階段3：SGP4軌道計算算法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TLE衛星軌道計算的核心算法\n時間基準關鍵原則\n完整算法實現指南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學習目標與重點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完成本階段後您將能夠：</a:t>
            </a:r>
          </a:p>
          <a:p/>
          <a:p>
            <a:r>
              <a:rPr sz="1400">
                <a:latin typeface="Microsoft JhengHei"/>
              </a:rPr>
              <a:t>✓ 深度理解SGP4/SDP4算法原理和實現</a:t>
            </a:r>
          </a:p>
          <a:p>
            <a:r>
              <a:rPr sz="1400">
                <a:latin typeface="Microsoft JhengHei"/>
              </a:rPr>
              <a:t>✓ 掌握時間基準系統的關鍵重要性</a:t>
            </a:r>
          </a:p>
          <a:p>
            <a:r>
              <a:rPr sz="1400">
                <a:latin typeface="Microsoft JhengHei"/>
              </a:rPr>
              <a:t>✓ 實現完整的軌道預測計算引擎</a:t>
            </a:r>
          </a:p>
          <a:p>
            <a:r>
              <a:rPr sz="1400">
                <a:latin typeface="Microsoft JhengHei"/>
              </a:rPr>
              <a:t>✓ 處理各種軌道擾動和修正因子</a:t>
            </a:r>
          </a:p>
          <a:p>
            <a:r>
              <a:rPr sz="1400">
                <a:latin typeface="Microsoft JhengHei"/>
              </a:rPr>
              <a:t>✓ 避免導致「8000顆衛星→0顆可見」的致命錯誤</a:t>
            </a:r>
          </a:p>
          <a:p/>
          <a:p>
            <a:r>
              <a:rPr sz="1400">
                <a:latin typeface="Microsoft JhengHei"/>
              </a:rPr>
              <a:t>職業發展價值：</a:t>
            </a:r>
          </a:p>
          <a:p>
            <a:r>
              <a:rPr sz="1400">
                <a:latin typeface="Microsoft JhengHei"/>
              </a:rPr>
              <a:t>• 具備航太工程核心技術能力</a:t>
            </a:r>
          </a:p>
          <a:p>
            <a:r>
              <a:rPr sz="1400">
                <a:latin typeface="Microsoft JhengHei"/>
              </a:rPr>
              <a:t>• 掌握衛星軌道動力學實際應用</a:t>
            </a:r>
          </a:p>
          <a:p>
            <a:r>
              <a:rPr sz="1400">
                <a:latin typeface="Microsoft JhengHei"/>
              </a:rPr>
              <a:t>• 理解時間基準系統的工程重要性</a:t>
            </a:r>
          </a:p>
          <a:p>
            <a:r>
              <a:rPr sz="1400">
                <a:latin typeface="Microsoft JhengHei"/>
              </a:rPr>
              <a:t>• 具備軌道預測算法開發經驗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SGP4算法核心概念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SGP4 (Simplified General Perturbations 4) 算法特點：</a:t>
            </a:r>
          </a:p>
          <a:p/>
          <a:p>
            <a:r>
              <a:rPr sz="1400">
                <a:latin typeface="Microsoft JhengHei"/>
              </a:rPr>
              <a:t>🎯 專門設計用於TLE數據</a:t>
            </a:r>
          </a:p>
          <a:p>
            <a:r>
              <a:rPr sz="1400">
                <a:latin typeface="Microsoft JhengHei"/>
              </a:rPr>
              <a:t>• 針對近地軌道衛星優化</a:t>
            </a:r>
          </a:p>
          <a:p>
            <a:r>
              <a:rPr sz="1400">
                <a:latin typeface="Microsoft JhengHei"/>
              </a:rPr>
              <a:t>• 考慮地球非球形、大氣阻力等主要擾動</a:t>
            </a:r>
          </a:p>
          <a:p>
            <a:r>
              <a:rPr sz="1400">
                <a:latin typeface="Microsoft JhengHei"/>
              </a:rPr>
              <a:t>• 計算效率高，適合實時應用</a:t>
            </a:r>
          </a:p>
          <a:p/>
          <a:p>
            <a:r>
              <a:rPr sz="1400">
                <a:latin typeface="Microsoft JhengHei"/>
              </a:rPr>
              <a:t>🔄 與SDP4的關係</a:t>
            </a:r>
          </a:p>
          <a:p>
            <a:r>
              <a:rPr sz="1400">
                <a:latin typeface="Microsoft JhengHei"/>
              </a:rPr>
              <a:t>• SGP4：近地軌道 (&lt; 225分鐘週期)</a:t>
            </a:r>
          </a:p>
          <a:p>
            <a:r>
              <a:rPr sz="1400">
                <a:latin typeface="Microsoft JhengHei"/>
              </a:rPr>
              <a:t>• SDP4：深空軌道 (≥ 225分鐘週期)</a:t>
            </a:r>
          </a:p>
          <a:p>
            <a:r>
              <a:rPr sz="1400">
                <a:latin typeface="Microsoft JhengHei"/>
              </a:rPr>
              <a:t>• 現代實現通常整合為單一算法</a:t>
            </a:r>
          </a:p>
          <a:p/>
          <a:p>
            <a:r>
              <a:rPr sz="1400">
                <a:latin typeface="Microsoft JhengHei"/>
              </a:rPr>
              <a:t>⚠️ 關鍵限制</a:t>
            </a:r>
          </a:p>
          <a:p>
            <a:r>
              <a:rPr sz="1400">
                <a:latin typeface="Microsoft JhengHei"/>
              </a:rPr>
              <a:t>• 僅適用於地球衛星</a:t>
            </a:r>
          </a:p>
          <a:p>
            <a:r>
              <a:rPr sz="1400">
                <a:latin typeface="Microsoft JhengHei"/>
              </a:rPr>
              <a:t>• 精度隨時間衰減</a:t>
            </a:r>
          </a:p>
          <a:p>
            <a:r>
              <a:rPr sz="1400">
                <a:latin typeface="Microsoft JhengHei"/>
              </a:rPr>
              <a:t>• 依賴TLE數據品質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rPr sz="2400" b="1">
                <a:latin typeface="Microsoft JhengHei"/>
              </a:rPr>
              <a:t>🚨 時間基準關鍵原則 (極其重要!)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⛔ 絕對禁止使用：當前系統時間 datetime.now()</a:t>
            </a:r>
          </a:p>
          <a:p/>
          <a:p>
            <a:r>
              <a:rPr sz="1400">
                <a:latin typeface="Microsoft JhengHei"/>
              </a:rPr>
              <a:t>✅ 強制使用：TLE Epoch時間作為計算基準</a:t>
            </a:r>
          </a:p>
          <a:p/>
          <a:p>
            <a:r>
              <a:rPr sz="1400">
                <a:latin typeface="Microsoft JhengHei"/>
              </a:rPr>
              <a:t>實際案例教訓：</a:t>
            </a:r>
          </a:p>
          <a:p>
            <a:r>
              <a:rPr sz="1400">
                <a:latin typeface="Microsoft JhengHei"/>
              </a:rPr>
              <a:t>❌ 錯誤：8000+顆衛星計算結果 → 0顆可見</a:t>
            </a:r>
          </a:p>
          <a:p>
            <a:r>
              <a:rPr sz="1400">
                <a:latin typeface="Microsoft JhengHei"/>
              </a:rPr>
              <a:t>🔍 原因：使用當前時間(2025-09-11)，但TLE數據是(2025-09-02)</a:t>
            </a:r>
          </a:p>
          <a:p>
            <a:r>
              <a:rPr sz="1400">
                <a:latin typeface="Microsoft JhengHei"/>
              </a:rPr>
              <a:t>📊 結果：9天時間差導致軌道預測完全偏離</a:t>
            </a:r>
          </a:p>
          <a:p/>
          <a:p>
            <a:r>
              <a:rPr sz="1400">
                <a:latin typeface="Microsoft JhengHei"/>
              </a:rPr>
              <a:t>正確實現：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400">
                <a:latin typeface="Microsoft JhengHei"/>
              </a:rPr>
              <a:t># ✅ 正確方式</a:t>
            </a:r>
          </a:p>
          <a:p>
            <a:r>
              <a:rPr sz="1000">
                <a:latin typeface="Consolas"/>
              </a:rPr>
              <a:t>tle_epoch = tle_data.get_epoch_datetime()  </a:t>
            </a:r>
          </a:p>
          <a:p>
            <a:r>
              <a:rPr sz="1400">
                <a:latin typeface="Microsoft JhengHei"/>
              </a:rPr>
              <a:t>time_diff = (calc_time - tle_epoch).total_seconds() / 60.0</a:t>
            </a:r>
          </a:p>
          <a:p/>
          <a:p>
            <a:r>
              <a:rPr sz="1400">
                <a:latin typeface="Microsoft JhengHei"/>
              </a:rPr>
              <a:t># ❌ 錯誤方式 - 絕不使用！</a:t>
            </a:r>
          </a:p>
          <a:p>
            <a:r>
              <a:rPr sz="1000">
                <a:latin typeface="Consolas"/>
              </a:rPr>
              <a:t>current_time = datetime.now()  # 導致軌道計算錯誤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SGP4計算流程詳解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SGP4算法執行步驟：</a:t>
            </a:r>
          </a:p>
          <a:p/>
          <a:p>
            <a:r>
              <a:rPr sz="1400">
                <a:latin typeface="Microsoft JhengHei"/>
              </a:rPr>
              <a:t>1️⃣ 輸入數據處理</a:t>
            </a:r>
          </a:p>
          <a:p>
            <a:r>
              <a:rPr sz="1400">
                <a:latin typeface="Microsoft JhengHei"/>
              </a:rPr>
              <a:t>   • 提取TLE軌道要素</a:t>
            </a:r>
          </a:p>
          <a:p>
            <a:r>
              <a:rPr sz="1400">
                <a:latin typeface="Microsoft JhengHei"/>
              </a:rPr>
              <a:t>   • 轉換單位和格式</a:t>
            </a:r>
          </a:p>
          <a:p>
            <a:r>
              <a:rPr sz="1400">
                <a:latin typeface="Microsoft JhengHei"/>
              </a:rPr>
              <a:t>   • 計算時間差 Δt (分鐘)</a:t>
            </a:r>
          </a:p>
          <a:p/>
          <a:p>
            <a:r>
              <a:rPr sz="1400">
                <a:latin typeface="Microsoft JhengHei"/>
              </a:rPr>
              <a:t>2️⃣ 平均運動修正</a:t>
            </a:r>
          </a:p>
          <a:p>
            <a:r>
              <a:rPr sz="1400">
                <a:latin typeface="Microsoft JhengHei"/>
              </a:rPr>
              <a:t>   • 大氣阻力修正</a:t>
            </a:r>
          </a:p>
          <a:p>
            <a:r>
              <a:rPr sz="1400">
                <a:latin typeface="Microsoft JhengHei"/>
              </a:rPr>
              <a:t>   • 長期擾動修正</a:t>
            </a:r>
          </a:p>
          <a:p/>
          <a:p>
            <a:r>
              <a:rPr sz="1400">
                <a:latin typeface="Microsoft JhengHei"/>
              </a:rPr>
              <a:t>3️⃣ 開普勒要素更新</a:t>
            </a:r>
          </a:p>
          <a:p>
            <a:r>
              <a:rPr sz="1400">
                <a:latin typeface="Microsoft JhengHei"/>
              </a:rPr>
              <a:t>   • 根據時間差更新軌道要素</a:t>
            </a:r>
          </a:p>
          <a:p>
            <a:r>
              <a:rPr sz="1400">
                <a:latin typeface="Microsoft JhengHei"/>
              </a:rPr>
              <a:t>   • 計算真近點角</a:t>
            </a:r>
          </a:p>
          <a:p/>
          <a:p>
            <a:r>
              <a:rPr sz="1400">
                <a:latin typeface="Microsoft JhengHei"/>
              </a:rPr>
              <a:t>4️⃣ 座標變換</a:t>
            </a:r>
          </a:p>
          <a:p>
            <a:r>
              <a:rPr sz="1400">
                <a:latin typeface="Microsoft JhengHei"/>
              </a:rPr>
              <a:t>   • 軌道座標 → 地心慣性座標(ECI)</a:t>
            </a:r>
          </a:p>
          <a:p>
            <a:r>
              <a:rPr sz="1400">
                <a:latin typeface="Microsoft JhengHei"/>
              </a:rPr>
              <a:t>   • 輸出位置和速度向量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軌道要素處理與轉換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TLE軌道要素的物理意義：</a:t>
            </a:r>
          </a:p>
          <a:p/>
          <a:p>
            <a:r>
              <a:rPr sz="1400">
                <a:latin typeface="Microsoft JhengHei"/>
              </a:rPr>
              <a:t>🔄 軌道形狀參數：</a:t>
            </a:r>
          </a:p>
          <a:p>
            <a:r>
              <a:rPr sz="1400">
                <a:latin typeface="Microsoft JhengHei"/>
              </a:rPr>
              <a:t>• 半長軸 a：軌道大小 (從mean motion推算)</a:t>
            </a:r>
          </a:p>
          <a:p>
            <a:r>
              <a:rPr sz="1400">
                <a:latin typeface="Microsoft JhengHei"/>
              </a:rPr>
              <a:t>• 離心率 e：軌道橢圓度 (0=圓軌道，&lt;1=橢圓)</a:t>
            </a:r>
          </a:p>
          <a:p/>
          <a:p>
            <a:r>
              <a:rPr sz="1400">
                <a:latin typeface="Microsoft JhengHei"/>
              </a:rPr>
              <a:t>📐 軌道方向參數：</a:t>
            </a:r>
          </a:p>
          <a:p>
            <a:r>
              <a:rPr sz="1400">
                <a:latin typeface="Microsoft JhengHei"/>
              </a:rPr>
              <a:t>• 傾角 i：軌道面與赤道夾角</a:t>
            </a:r>
          </a:p>
          <a:p>
            <a:r>
              <a:rPr sz="1400">
                <a:latin typeface="Microsoft JhengHei"/>
              </a:rPr>
              <a:t>• 升交點赤經 Ω：軌道面方向</a:t>
            </a:r>
          </a:p>
          <a:p>
            <a:r>
              <a:rPr sz="1400">
                <a:latin typeface="Microsoft JhengHei"/>
              </a:rPr>
              <a:t>• 近地點幅角 ω：橢圓長軸方向</a:t>
            </a:r>
          </a:p>
          <a:p/>
          <a:p>
            <a:r>
              <a:rPr sz="1400">
                <a:latin typeface="Microsoft JhengHei"/>
              </a:rPr>
              <a:t>🎯 衛星位置參數：</a:t>
            </a:r>
          </a:p>
          <a:p>
            <a:r>
              <a:rPr sz="1400">
                <a:latin typeface="Microsoft JhengHei"/>
              </a:rPr>
              <a:t>• 平近點角 M：衛星在軌道上的位置</a:t>
            </a:r>
          </a:p>
          <a:p>
            <a:r>
              <a:rPr sz="1400">
                <a:latin typeface="Microsoft JhengHei"/>
              </a:rPr>
              <a:t>• 平均運動 n：每日繞行圈數</a:t>
            </a:r>
          </a:p>
          <a:p/>
          <a:p>
            <a:r>
              <a:rPr sz="1400">
                <a:latin typeface="Microsoft JhengHei"/>
              </a:rPr>
              <a:t>⏱️ 時間參考：</a:t>
            </a:r>
          </a:p>
          <a:p>
            <a:r>
              <a:rPr sz="1400">
                <a:latin typeface="Microsoft JhengHei"/>
              </a:rPr>
              <a:t>• Epoch：TLE數據的基準時間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時間系統與座標框架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SGP4使用的時間和座標系統：</a:t>
            </a:r>
          </a:p>
          <a:p/>
          <a:p>
            <a:r>
              <a:rPr sz="1400">
                <a:latin typeface="Microsoft JhengHei"/>
              </a:rPr>
              <a:t>⌚ 時間基準：</a:t>
            </a:r>
          </a:p>
          <a:p>
            <a:r>
              <a:rPr sz="1400">
                <a:latin typeface="Microsoft JhengHei"/>
              </a:rPr>
              <a:t>• TLE Epoch：兩行根數的參考時間</a:t>
            </a:r>
          </a:p>
          <a:p>
            <a:r>
              <a:rPr sz="1400">
                <a:latin typeface="Microsoft JhengHei"/>
              </a:rPr>
              <a:t>• UTC：協調世界時</a:t>
            </a:r>
          </a:p>
          <a:p>
            <a:r>
              <a:rPr sz="1400">
                <a:latin typeface="Microsoft JhengHei"/>
              </a:rPr>
              <a:t>• Julian Date：天文學標準時間</a:t>
            </a:r>
          </a:p>
          <a:p/>
          <a:p>
            <a:r>
              <a:rPr sz="1400">
                <a:latin typeface="Microsoft JhengHei"/>
              </a:rPr>
              <a:t>🌍 座標系統：</a:t>
            </a:r>
          </a:p>
          <a:p>
            <a:r>
              <a:rPr sz="1400">
                <a:latin typeface="Microsoft JhengHei"/>
              </a:rPr>
              <a:t>• TEME：True Equator Mean Equinox</a:t>
            </a:r>
          </a:p>
          <a:p>
            <a:r>
              <a:rPr sz="1400">
                <a:latin typeface="Microsoft JhengHei"/>
              </a:rPr>
              <a:t>• ECI：地心慣性座標系</a:t>
            </a:r>
          </a:p>
          <a:p>
            <a:r>
              <a:rPr sz="1400">
                <a:latin typeface="Microsoft JhengHei"/>
              </a:rPr>
              <a:t>• ECEF：地球固定座標系</a:t>
            </a:r>
          </a:p>
          <a:p/>
          <a:p>
            <a:r>
              <a:rPr sz="1400">
                <a:latin typeface="Microsoft JhengHei"/>
              </a:rPr>
              <a:t>🔄 關鍵轉換：</a:t>
            </a:r>
          </a:p>
          <a:p>
            <a:r>
              <a:rPr sz="1400">
                <a:latin typeface="Microsoft JhengHei"/>
              </a:rPr>
              <a:t>```python</a:t>
            </a:r>
          </a:p>
          <a:p>
            <a:r>
              <a:rPr sz="1400">
                <a:latin typeface="Microsoft JhengHei"/>
              </a:rPr>
              <a:t># 時間轉換</a:t>
            </a:r>
          </a:p>
          <a:p>
            <a:r>
              <a:rPr sz="1000">
                <a:latin typeface="Consolas"/>
              </a:rPr>
              <a:t>julian_date = (datetime - epoch).total_seconds() / 86400</a:t>
            </a:r>
          </a:p>
          <a:p>
            <a:r>
              <a:rPr sz="1000">
                <a:latin typeface="Consolas"/>
              </a:rPr>
              <a:t>tsince = julian_date * 24 * 60  # 轉換為分鐘</a:t>
            </a:r>
          </a:p>
          <a:p/>
          <a:p>
            <a:r>
              <a:rPr sz="1400">
                <a:latin typeface="Microsoft JhengHei"/>
              </a:rPr>
              <a:t># 座標轉換：TEME → ECI</a:t>
            </a:r>
          </a:p>
          <a:p>
            <a:r>
              <a:rPr sz="1000">
                <a:latin typeface="Consolas"/>
              </a:rPr>
              <a:t>position_eci = transform_teme_to_eci(position_teme, time)</a:t>
            </a:r>
          </a:p>
          <a:p>
            <a:r>
              <a:rPr sz="1400">
                <a:latin typeface="Microsoft JhengHei"/>
              </a:rP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數值積分與擾動處理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SGP4的擾動處理機制：</a:t>
            </a:r>
          </a:p>
          <a:p/>
          <a:p>
            <a:r>
              <a:rPr sz="1400">
                <a:latin typeface="Microsoft JhengHei"/>
              </a:rPr>
              <a:t>📊 主要擾動力：</a:t>
            </a:r>
          </a:p>
          <a:p>
            <a:r>
              <a:rPr sz="1400">
                <a:latin typeface="Microsoft JhengHei"/>
              </a:rPr>
              <a:t>• J2項：地球扁率效應 (最重要)</a:t>
            </a:r>
          </a:p>
          <a:p>
            <a:r>
              <a:rPr sz="1400">
                <a:latin typeface="Microsoft JhengHei"/>
              </a:rPr>
              <a:t>• J3, J4項：高階重力場項</a:t>
            </a:r>
          </a:p>
          <a:p>
            <a:r>
              <a:rPr sz="1400">
                <a:latin typeface="Microsoft JhengHei"/>
              </a:rPr>
              <a:t>• 大氣阻力：BSTAR拖曳係數</a:t>
            </a:r>
          </a:p>
          <a:p/>
          <a:p>
            <a:r>
              <a:rPr sz="1400">
                <a:latin typeface="Microsoft JhengHei"/>
              </a:rPr>
              <a:t>🧮 積分方法：</a:t>
            </a:r>
          </a:p>
          <a:p>
            <a:r>
              <a:rPr sz="1400">
                <a:latin typeface="Microsoft JhengHei"/>
              </a:rPr>
              <a:t>• 解析積分：快速但精度有限</a:t>
            </a:r>
          </a:p>
          <a:p>
            <a:r>
              <a:rPr sz="1400">
                <a:latin typeface="Microsoft JhengHei"/>
              </a:rPr>
              <a:t>• 週期性修正：處理短週期擾動</a:t>
            </a:r>
          </a:p>
          <a:p>
            <a:r>
              <a:rPr sz="1400">
                <a:latin typeface="Microsoft JhengHei"/>
              </a:rPr>
              <a:t>• 長期演化：處理軌道要素變化</a:t>
            </a:r>
          </a:p>
          <a:p/>
          <a:p>
            <a:r>
              <a:rPr sz="1400">
                <a:latin typeface="Microsoft JhengHei"/>
              </a:rPr>
              <a:t>⚖️ 精度權衡：</a:t>
            </a:r>
          </a:p>
          <a:p>
            <a:r>
              <a:rPr sz="1400">
                <a:latin typeface="Microsoft JhengHei"/>
              </a:rPr>
              <a:t>• 計算速度 vs 精度要求</a:t>
            </a:r>
          </a:p>
          <a:p>
            <a:r>
              <a:rPr sz="1400">
                <a:latin typeface="Microsoft JhengHei"/>
              </a:rPr>
              <a:t>• 適用時間範圍：通常1-2週</a:t>
            </a:r>
          </a:p>
          <a:p>
            <a:r>
              <a:rPr sz="1400">
                <a:latin typeface="Microsoft JhengHei"/>
              </a:rPr>
              <a:t>• 與數值積分器的比較</a:t>
            </a:r>
          </a:p>
          <a:p/>
          <a:p>
            <a:r>
              <a:rPr sz="1400">
                <a:latin typeface="Microsoft JhengHei"/>
              </a:rPr>
              <a:t>🔧 實作要點：</a:t>
            </a:r>
          </a:p>
          <a:p>
            <a:r>
              <a:rPr sz="1400">
                <a:latin typeface="Microsoft JhengHei"/>
              </a:rPr>
              <a:t>• 正確處理奇點和邊界條件</a:t>
            </a:r>
          </a:p>
          <a:p>
            <a:r>
              <a:rPr sz="1400">
                <a:latin typeface="Microsoft JhengHei"/>
              </a:rPr>
              <a:t>• 數值穩定性檢查</a:t>
            </a:r>
          </a:p>
          <a:p>
            <a:r>
              <a:rPr sz="1400">
                <a:latin typeface="Microsoft JhengHei"/>
              </a:rPr>
              <a:t>• 異常情況處理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