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ECEF → 地理座標 轉換實作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ECEF到地理座標的數學轉換：</a:t>
            </a:r>
          </a:p>
          <a:p/>
          <a:p>
            <a:r>
              <a:rPr sz="1000">
                <a:latin typeface="Consolas"/>
              </a:rPr>
              <a:t>🌍 WGS84橢球參數：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WGS84_A = 6378137.0          # 半長軸 (m)</a:t>
            </a:r>
          </a:p>
          <a:p>
            <a:r>
              <a:rPr sz="1000">
                <a:latin typeface="Consolas"/>
              </a:rPr>
              <a:t>WGS84_E2 = 0.006694379990141 # 第一偏心率平方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📐 轉換算法（迭代求解）：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ecef_to_geographic(x, y, z):</a:t>
            </a:r>
          </a:p>
          <a:p>
            <a:r>
              <a:rPr sz="1000">
                <a:latin typeface="Consolas"/>
              </a:rPr>
              <a:t>    """ECEF轉地理座標（WGS84）"""</a:t>
            </a:r>
          </a:p>
          <a:p>
            <a:r>
              <a:rPr sz="1000">
                <a:latin typeface="Consolas"/>
              </a:rPr>
              <a:t>    # 經度計算（直接）</a:t>
            </a:r>
          </a:p>
          <a:p>
            <a:r>
              <a:rPr sz="1000">
                <a:latin typeface="Consolas"/>
              </a:rPr>
              <a:t>    longitude = np.arctan2(y, x)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緯度和高度計算（迭代）</a:t>
            </a:r>
          </a:p>
          <a:p>
            <a:r>
              <a:rPr sz="1000">
                <a:latin typeface="Consolas"/>
              </a:rPr>
              <a:t>    p = np.sqrt(x**2 + y**2)</a:t>
            </a:r>
          </a:p>
          <a:p>
            <a:r>
              <a:rPr sz="1000">
                <a:latin typeface="Consolas"/>
              </a:rPr>
              <a:t>    lat = np.arctan2(z, p)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for _ in range(5):  # 迭代收斂</a:t>
            </a:r>
          </a:p>
          <a:p>
            <a:r>
              <a:rPr sz="1000">
                <a:latin typeface="Consolas"/>
              </a:rPr>
              <a:t>        n = WGS84_A / np.sqrt(1 - WGS84_E2 * np.sin(lat)**2)</a:t>
            </a:r>
          </a:p>
          <a:p>
            <a:r>
              <a:rPr sz="1000">
                <a:latin typeface="Consolas"/>
              </a:rPr>
              <a:t>        altitude = p / np.cos(lat) - n</a:t>
            </a:r>
          </a:p>
          <a:p>
            <a:r>
              <a:rPr sz="1000">
                <a:latin typeface="Consolas"/>
              </a:rPr>
              <a:t>        lat = np.arctan2(z, p * (1 - WGS84_E2 * n/(n + altitude)))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return np.degrees(lat), np.degrees(longitude), altitude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⚡ 精度特性：</a:t>
            </a:r>
          </a:p>
          <a:p>
            <a:r>
              <a:rPr sz="1000">
                <a:latin typeface="Consolas"/>
              </a:rPr>
              <a:t>• 迭代3-5次通常收斂</a:t>
            </a:r>
          </a:p>
          <a:p>
            <a:r>
              <a:rPr sz="1000">
                <a:latin typeface="Consolas"/>
              </a:rPr>
              <a:t>• 精度：亞米級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觀測者相對座標計算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觀測者座標系統 (Topocentric Coordinates)</a:t>
            </a:r>
          </a:p>
          <a:p/>
          <a:p>
            <a:r>
              <a:rPr sz="1000">
                <a:latin typeface="Consolas"/>
              </a:rPr>
              <a:t>🏠 本地座標系定義：</a:t>
            </a:r>
          </a:p>
          <a:p>
            <a:r>
              <a:rPr sz="1000">
                <a:latin typeface="Consolas"/>
              </a:rPr>
              <a:t>• 原點：觀測者位置</a:t>
            </a:r>
          </a:p>
          <a:p>
            <a:r>
              <a:rPr sz="1000">
                <a:latin typeface="Consolas"/>
              </a:rPr>
              <a:t>• Z軸：指向天頂 (Zenith)</a:t>
            </a:r>
          </a:p>
          <a:p>
            <a:r>
              <a:rPr sz="1000">
                <a:latin typeface="Consolas"/>
              </a:rPr>
              <a:t>• X軸：指向北方</a:t>
            </a:r>
          </a:p>
          <a:p>
            <a:r>
              <a:rPr sz="1000">
                <a:latin typeface="Consolas"/>
              </a:rPr>
              <a:t>• Y軸：指向東方</a:t>
            </a:r>
          </a:p>
          <a:p/>
          <a:p>
            <a:r>
              <a:rPr sz="1000">
                <a:latin typeface="Consolas"/>
              </a:rPr>
              <a:t>📐 關鍵角度定義：</a:t>
            </a:r>
          </a:p>
          <a:p>
            <a:r>
              <a:rPr sz="1000">
                <a:latin typeface="Consolas"/>
              </a:rPr>
              <a:t>• **仰角 (Elevation)**：0°~90°，地平線以上角度</a:t>
            </a:r>
          </a:p>
          <a:p>
            <a:r>
              <a:rPr sz="1000">
                <a:latin typeface="Consolas"/>
              </a:rPr>
              <a:t>• **方位角 (Azimuth)**：0°~360°，北方為0°，順時針</a:t>
            </a:r>
          </a:p>
          <a:p>
            <a:r>
              <a:rPr sz="1000">
                <a:latin typeface="Consolas"/>
              </a:rPr>
              <a:t>• **距離 (Range)**：觀測者到衛星的直線距離</a:t>
            </a:r>
          </a:p>
          <a:p/>
          <a:p>
            <a:r>
              <a:rPr sz="1000">
                <a:latin typeface="Consolas"/>
              </a:rPr>
              <a:t>🔄 轉換步驟：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calculate_topocentric(sat_ecef, obs_ecef, obs_lat, obs_lon):</a:t>
            </a:r>
          </a:p>
          <a:p>
            <a:r>
              <a:rPr sz="1000">
                <a:latin typeface="Consolas"/>
              </a:rPr>
              <a:t>    """計算觀測者相對座標"""</a:t>
            </a:r>
          </a:p>
          <a:p>
            <a:r>
              <a:rPr sz="1000">
                <a:latin typeface="Consolas"/>
              </a:rPr>
              <a:t>    # 1. 計算相對位置向量</a:t>
            </a:r>
          </a:p>
          <a:p>
            <a:r>
              <a:rPr sz="1000">
                <a:latin typeface="Consolas"/>
              </a:rPr>
              <a:t>    relative_pos = sat_ecef - obs_ecef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2. 轉換到本地座標系</a:t>
            </a:r>
          </a:p>
          <a:p>
            <a:r>
              <a:rPr sz="1000">
                <a:latin typeface="Consolas"/>
              </a:rPr>
              <a:t>    local_pos = ecef_to_local(relative_pos, obs_lat, obs_lon)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3. 計算球面座標</a:t>
            </a:r>
          </a:p>
          <a:p>
            <a:r>
              <a:rPr sz="1000">
                <a:latin typeface="Consolas"/>
              </a:rPr>
              <a:t>    range_km = np.linalg.norm(local_pos)</a:t>
            </a:r>
          </a:p>
          <a:p>
            <a:r>
              <a:rPr sz="1000">
                <a:latin typeface="Consolas"/>
              </a:rPr>
              <a:t>    elevation = np.arcsin(local_pos[2] / range_km)</a:t>
            </a:r>
          </a:p>
          <a:p>
            <a:r>
              <a:rPr sz="1000">
                <a:latin typeface="Consolas"/>
              </a:rPr>
              <a:t>    azimuth = np.arctan2(local_pos[1], local_pos[0])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return np.degrees(elevation), np.degrees(azimuth), range_km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衛星可見性判斷算法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衛星可見性判斷的關鍵條件：</a:t>
            </a:r>
          </a:p>
          <a:p/>
          <a:p>
            <a:r>
              <a:rPr sz="1000">
                <a:latin typeface="Consolas"/>
              </a:rPr>
              <a:t>🌅 基本可見性條件：</a:t>
            </a:r>
          </a:p>
          <a:p>
            <a:r>
              <a:rPr sz="1000">
                <a:latin typeface="Consolas"/>
              </a:rPr>
              <a:t>• **仰角 &gt; 0°** - 地平線以上</a:t>
            </a:r>
          </a:p>
          <a:p>
            <a:r>
              <a:rPr sz="1000">
                <a:latin typeface="Consolas"/>
              </a:rPr>
              <a:t>• **仰角 &gt; 10°** - 實用最低門檻（避免大氣影響）</a:t>
            </a:r>
          </a:p>
          <a:p>
            <a:r>
              <a:rPr sz="1000">
                <a:latin typeface="Consolas"/>
              </a:rPr>
              <a:t>• **距離合理** - 通常 &lt; 3000km（LEO衛星）</a:t>
            </a:r>
          </a:p>
          <a:p/>
          <a:p>
            <a:r>
              <a:rPr sz="1000">
                <a:latin typeface="Consolas"/>
              </a:rPr>
              <a:t>🏔️ 環境修正因子：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calculate_visibility_threshold(environment_type):</a:t>
            </a:r>
          </a:p>
          <a:p>
            <a:r>
              <a:rPr sz="1000">
                <a:latin typeface="Consolas"/>
              </a:rPr>
              <a:t>    """計算環境修正的仰角門檻"""</a:t>
            </a:r>
          </a:p>
          <a:p>
            <a:r>
              <a:rPr sz="1000">
                <a:latin typeface="Consolas"/>
              </a:rPr>
              <a:t>    base_elevation = 10.0  # 基礎門檻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correction_factors = {</a:t>
            </a:r>
          </a:p>
          <a:p>
            <a:r>
              <a:rPr sz="1000">
                <a:latin typeface="Consolas"/>
              </a:rPr>
              <a:t>        'open_area': 1.0,      # 開闊地區</a:t>
            </a:r>
          </a:p>
          <a:p>
            <a:r>
              <a:rPr sz="1000">
                <a:latin typeface="Consolas"/>
              </a:rPr>
              <a:t>        'urban': 1.1,          # 城市環境</a:t>
            </a:r>
          </a:p>
          <a:p>
            <a:r>
              <a:rPr sz="1000">
                <a:latin typeface="Consolas"/>
              </a:rPr>
              <a:t>        'mountain': 1.3,       # 山區</a:t>
            </a:r>
          </a:p>
          <a:p>
            <a:r>
              <a:rPr sz="1000">
                <a:latin typeface="Consolas"/>
              </a:rPr>
              <a:t>        'heavy_rain': 1.4      # 強降雨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corrected_threshold = base_elevation * correction_factors.get(</a:t>
            </a:r>
          </a:p>
          <a:p>
            <a:r>
              <a:rPr sz="1000">
                <a:latin typeface="Consolas"/>
              </a:rPr>
              <a:t>        environment_type, 1.0)</a:t>
            </a:r>
          </a:p>
          <a:p>
            <a:r>
              <a:rPr sz="1000">
                <a:latin typeface="Consolas"/>
              </a:rPr>
              <a:t>    return corrected_threshold</a:t>
            </a:r>
          </a:p>
          <a:p/>
          <a:p>
            <a:r>
              <a:rPr sz="1000">
                <a:latin typeface="Consolas"/>
              </a:rPr>
              <a:t>def is_satellite_visible(elevation, azimuth, range_km, environment='open_area'):</a:t>
            </a:r>
          </a:p>
          <a:p>
            <a:r>
              <a:rPr sz="1000">
                <a:latin typeface="Consolas"/>
              </a:rPr>
              <a:t>    """綜合可見性判斷"""</a:t>
            </a:r>
          </a:p>
          <a:p>
            <a:r>
              <a:rPr sz="1000">
                <a:latin typeface="Consolas"/>
              </a:rPr>
              <a:t>    threshold = calculate_visibility_threshold(environment)</a:t>
            </a:r>
          </a:p>
          <a:p>
            <a:r>
              <a:rPr sz="1000">
                <a:latin typeface="Consolas"/>
              </a:rPr>
              <a:t>    return elevation &gt; threshold and range_km &lt; 3000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⚠️ 特殊考量：</a:t>
            </a:r>
          </a:p>
          <a:p>
            <a:r>
              <a:rPr sz="1000">
                <a:latin typeface="Consolas"/>
              </a:rPr>
              <a:t>• 陰影區：衛星進入地球陰影</a:t>
            </a:r>
          </a:p>
          <a:p>
            <a:r>
              <a:rPr sz="1000">
                <a:latin typeface="Consolas"/>
              </a:rPr>
              <a:t>• 信號阻擋：建築物、地形遮擋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完整Python實作架構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座標轉換系統的完整實作：</a:t>
            </a:r>
          </a:p>
          <a:p/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CoordinateConverter:</a:t>
            </a:r>
          </a:p>
          <a:p>
            <a:r>
              <a:rPr sz="1000">
                <a:latin typeface="Consolas"/>
              </a:rPr>
              <a:t>    def __init__(self):</a:t>
            </a:r>
          </a:p>
          <a:p>
            <a:r>
              <a:rPr sz="1000">
                <a:latin typeface="Consolas"/>
              </a:rPr>
              <a:t>        self.earth_radius = 6371.0  # km</a:t>
            </a:r>
          </a:p>
          <a:p>
            <a:r>
              <a:rPr sz="1000">
                <a:latin typeface="Consolas"/>
              </a:rPr>
              <a:t>        self.wgs84_a = 6378137.0    # m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def sgp4_to_observer_view(self, tle_data, obs_coords, calc_time):</a:t>
            </a:r>
          </a:p>
          <a:p>
            <a:r>
              <a:rPr sz="1000">
                <a:latin typeface="Consolas"/>
              </a:rPr>
              <a:t>        """從SGP4結果到觀測者視角的完整轉換"""</a:t>
            </a:r>
          </a:p>
          <a:p>
            <a:r>
              <a:rPr sz="1000">
                <a:latin typeface="Consolas"/>
              </a:rPr>
              <a:t>        # 1. SGP4計算得到ECI座標</a:t>
            </a:r>
          </a:p>
          <a:p>
            <a:r>
              <a:rPr sz="1000">
                <a:latin typeface="Consolas"/>
              </a:rPr>
              <a:t>        sgp4_result = self.sgp4_calculator.calculate_position(</a:t>
            </a:r>
          </a:p>
          <a:p>
            <a:r>
              <a:rPr sz="1000">
                <a:latin typeface="Consolas"/>
              </a:rPr>
              <a:t>            tle_data, calc_time)</a:t>
            </a:r>
          </a:p>
          <a:p>
            <a:r>
              <a:rPr sz="1000">
                <a:latin typeface="Consolas"/>
              </a:rPr>
              <a:t>        eci_pos = sgp4_result['position_eci_km']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2. ECI → ECEF</a:t>
            </a:r>
          </a:p>
          <a:p>
            <a:r>
              <a:rPr sz="1000">
                <a:latin typeface="Consolas"/>
              </a:rPr>
              <a:t>        gmst = self.calculate_gmst(calc_time)</a:t>
            </a:r>
          </a:p>
          <a:p>
            <a:r>
              <a:rPr sz="1000">
                <a:latin typeface="Consolas"/>
              </a:rPr>
              <a:t>        ecef_pos = self.eci_to_ecef(eci_pos, gmst)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3. ECEF → 地理座標</a:t>
            </a:r>
          </a:p>
          <a:p>
            <a:r>
              <a:rPr sz="1000">
                <a:latin typeface="Consolas"/>
              </a:rPr>
              <a:t>        sat_lat, sat_lon, sat_alt = self.ecef_to_geographic(ecef_pos)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4. 計算觀測者相對座標</a:t>
            </a:r>
          </a:p>
          <a:p>
            <a:r>
              <a:rPr sz="1000">
                <a:latin typeface="Consolas"/>
              </a:rPr>
              <a:t>        elevation, azimuth, distance = self.calculate_topocentric(</a:t>
            </a:r>
          </a:p>
          <a:p>
            <a:r>
              <a:rPr sz="1000">
                <a:latin typeface="Consolas"/>
              </a:rPr>
              <a:t>            ecef_pos, obs_coords)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5. 可見性判斷</a:t>
            </a:r>
          </a:p>
          <a:p>
            <a:r>
              <a:rPr sz="1000">
                <a:latin typeface="Consolas"/>
              </a:rPr>
              <a:t>        is_visible = self.is_satellite_visible(elevation, distance)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return {</a:t>
            </a:r>
          </a:p>
          <a:p>
            <a:r>
              <a:rPr sz="1000">
                <a:latin typeface="Consolas"/>
              </a:rPr>
              <a:t>            'satellite_geographic': [sat_lat, sat_lon, sat_alt],</a:t>
            </a:r>
          </a:p>
          <a:p>
            <a:r>
              <a:rPr sz="1000">
                <a:latin typeface="Consolas"/>
              </a:rPr>
              <a:t>            'observer_view': [elevation, azimuth, distance],</a:t>
            </a:r>
          </a:p>
          <a:p>
            <a:r>
              <a:rPr sz="1000">
                <a:latin typeface="Consolas"/>
              </a:rPr>
              <a:t>            'is_visible': is_visible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時間系統和精度考量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座標轉換中的時間處理：</a:t>
            </a:r>
          </a:p>
          <a:p/>
          <a:p>
            <a:r>
              <a:rPr sz="1000">
                <a:latin typeface="Consolas"/>
              </a:rPr>
              <a:t>⏰ 關鍵時間系統：</a:t>
            </a:r>
          </a:p>
          <a:p>
            <a:r>
              <a:rPr sz="1000">
                <a:latin typeface="Consolas"/>
              </a:rPr>
              <a:t>• **UTC** - 協調世界時，民用標準</a:t>
            </a:r>
          </a:p>
          <a:p>
            <a:r>
              <a:rPr sz="1000">
                <a:latin typeface="Consolas"/>
              </a:rPr>
              <a:t>• **UT1** - 世界時，與地球自轉同步</a:t>
            </a:r>
          </a:p>
          <a:p>
            <a:r>
              <a:rPr sz="1000">
                <a:latin typeface="Consolas"/>
              </a:rPr>
              <a:t>• **GMST** - 格林威治恆星時，座標轉換關鍵</a:t>
            </a:r>
          </a:p>
          <a:p/>
          <a:p>
            <a:r>
              <a:rPr sz="1000">
                <a:latin typeface="Consolas"/>
              </a:rPr>
              <a:t>🔄 時間轉換精度：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high_precision_gmst(utc_datetime):</a:t>
            </a:r>
          </a:p>
          <a:p>
            <a:r>
              <a:rPr sz="1000">
                <a:latin typeface="Consolas"/>
              </a:rPr>
              <a:t>    """高精度GMST計算（考慮歲差章動）"""</a:t>
            </a:r>
          </a:p>
          <a:p>
            <a:r>
              <a:rPr sz="1000">
                <a:latin typeface="Consolas"/>
              </a:rPr>
              <a:t>    jd = julian_date(utc_datetime)</a:t>
            </a:r>
          </a:p>
          <a:p>
            <a:r>
              <a:rPr sz="1000">
                <a:latin typeface="Consolas"/>
              </a:rPr>
              <a:t>    t = (jd - 2451545.0) / 36525.0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IAU 2000A 歲差章動模型</a:t>
            </a:r>
          </a:p>
          <a:p>
            <a:r>
              <a:rPr sz="1000">
                <a:latin typeface="Consolas"/>
              </a:rPr>
              <a:t>    gmst = (280.46061837 + </a:t>
            </a:r>
          </a:p>
          <a:p>
            <a:r>
              <a:rPr sz="1000">
                <a:latin typeface="Consolas"/>
              </a:rPr>
              <a:t>            360.98564736629 * (jd - 2451545.0) +</a:t>
            </a:r>
          </a:p>
          <a:p>
            <a:r>
              <a:rPr sz="1000">
                <a:latin typeface="Consolas"/>
              </a:rPr>
              <a:t>            0.000387933 * t**2 - </a:t>
            </a:r>
          </a:p>
          <a:p>
            <a:r>
              <a:rPr sz="1000">
                <a:latin typeface="Consolas"/>
              </a:rPr>
              <a:t>            t**3 / 38710000.0)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return np.radians(gmst % 360.0)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📊 精度影響分析：</a:t>
            </a:r>
          </a:p>
          <a:p>
            <a:r>
              <a:rPr sz="1000">
                <a:latin typeface="Consolas"/>
              </a:rPr>
              <a:t>• **1秒時間誤差** → **460米位置誤差**（赤道）</a:t>
            </a:r>
          </a:p>
          <a:p>
            <a:r>
              <a:rPr sz="1000">
                <a:latin typeface="Consolas"/>
              </a:rPr>
              <a:t>• **GMST精度** → 直接影響ECI-ECEF轉換</a:t>
            </a:r>
          </a:p>
          <a:p>
            <a:r>
              <a:rPr sz="1000">
                <a:latin typeface="Consolas"/>
              </a:rPr>
              <a:t>• **建議精度** → 毫秒級時間，厘米級位置</a:t>
            </a:r>
          </a:p>
          <a:p/>
          <a:p>
            <a:r>
              <a:rPr sz="1000">
                <a:latin typeface="Consolas"/>
              </a:rPr>
              <a:t>🎯 實用建議：</a:t>
            </a:r>
          </a:p>
          <a:p>
            <a:r>
              <a:rPr sz="1000">
                <a:latin typeface="Consolas"/>
              </a:rPr>
              <a:t>• 使用高精度時間函數庫（如Astropy）</a:t>
            </a:r>
          </a:p>
          <a:p>
            <a:r>
              <a:rPr sz="1000">
                <a:latin typeface="Consolas"/>
              </a:rPr>
              <a:t>• 定期更新地球自轉參數</a:t>
            </a:r>
          </a:p>
          <a:p>
            <a:r>
              <a:rPr sz="1000">
                <a:latin typeface="Consolas"/>
              </a:rPr>
              <a:t>• 考慮UTC與GPS時間差異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座標轉換驗證方法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座標轉換正確性驗證：</a:t>
            </a:r>
          </a:p>
          <a:p/>
          <a:p>
            <a:r>
              <a:rPr sz="1000">
                <a:latin typeface="Consolas"/>
              </a:rPr>
              <a:t>✅ 基本正確性檢查：</a:t>
            </a:r>
          </a:p>
          <a:p>
            <a:r>
              <a:rPr sz="1000">
                <a:latin typeface="Consolas"/>
              </a:rPr>
              <a:t>• **往返轉換測試** - 轉換後再逆向轉換</a:t>
            </a:r>
          </a:p>
          <a:p>
            <a:r>
              <a:rPr sz="1000">
                <a:latin typeface="Consolas"/>
              </a:rPr>
              <a:t>• **已知位置驗證** - 使用地標位置測試</a:t>
            </a:r>
          </a:p>
          <a:p>
            <a:r>
              <a:rPr sz="1000">
                <a:latin typeface="Consolas"/>
              </a:rPr>
              <a:t>• **邊界條件測試** - 極地、赤道、換日線</a:t>
            </a:r>
          </a:p>
          <a:p/>
          <a:p>
            <a:r>
              <a:rPr sz="1000">
                <a:latin typeface="Consolas"/>
              </a:rPr>
              <a:t>🎯 精度基準比較：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validate_coordinate_conversion():</a:t>
            </a:r>
          </a:p>
          <a:p>
            <a:r>
              <a:rPr sz="1000">
                <a:latin typeface="Consolas"/>
              </a:rPr>
              <a:t>    """座標轉換驗證測試"""</a:t>
            </a:r>
          </a:p>
          <a:p>
            <a:r>
              <a:rPr sz="1000">
                <a:latin typeface="Consolas"/>
              </a:rPr>
              <a:t>    # 1. 使用已知地標測試</a:t>
            </a:r>
          </a:p>
          <a:p>
            <a:r>
              <a:rPr sz="1000">
                <a:latin typeface="Consolas"/>
              </a:rPr>
              <a:t>    taipei_101_expected = [25.0330, 121.5654, 508]</a:t>
            </a:r>
          </a:p>
          <a:p>
            <a:r>
              <a:rPr sz="1000">
                <a:latin typeface="Consolas"/>
              </a:rPr>
              <a:t>    taipei_101_ecef = [−2956394.5, 4953281.0, 2770478.5]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2. 執行轉換</a:t>
            </a:r>
          </a:p>
          <a:p>
            <a:r>
              <a:rPr sz="1000">
                <a:latin typeface="Consolas"/>
              </a:rPr>
              <a:t>    lat, lon, alt = ecef_to_geographic(*taipei_101_ecef)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3. 精度驗證</a:t>
            </a:r>
          </a:p>
          <a:p>
            <a:r>
              <a:rPr sz="1000">
                <a:latin typeface="Consolas"/>
              </a:rPr>
              <a:t>    position_error = calculate_distance_error(</a:t>
            </a:r>
          </a:p>
          <a:p>
            <a:r>
              <a:rPr sz="1000">
                <a:latin typeface="Consolas"/>
              </a:rPr>
              <a:t>        [lat, lon], taipei_101_expected[:2])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assert position_error &lt; 1.0  # 小於1米誤差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def compare_with_reference_library():</a:t>
            </a:r>
          </a:p>
          <a:p>
            <a:r>
              <a:rPr sz="1000">
                <a:latin typeface="Consolas"/>
              </a:rPr>
              <a:t>    """與權威函數庫比較"""</a:t>
            </a:r>
          </a:p>
          <a:p>
            <a:r>
              <a:rPr sz="1000">
                <a:latin typeface="Consolas"/>
              </a:rPr>
              <a:t>    # 與Astropy、PyEphem等比較</a:t>
            </a:r>
          </a:p>
          <a:p>
            <a:r>
              <a:rPr sz="1000">
                <a:latin typeface="Consolas"/>
              </a:rPr>
              <a:t>    our_result = coordinate_converter.transform(test_data)</a:t>
            </a:r>
          </a:p>
          <a:p>
            <a:r>
              <a:rPr sz="1000">
                <a:latin typeface="Consolas"/>
              </a:rPr>
              <a:t>    astropy_result = astropy_transform(test_data)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difference = np.linalg.norm(our_result - astropy_result)</a:t>
            </a:r>
          </a:p>
          <a:p>
            <a:r>
              <a:rPr sz="1000">
                <a:latin typeface="Consolas"/>
              </a:rPr>
              <a:t>    assert difference &lt; 0.001  # 毫米級精度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📊 性能基準：</a:t>
            </a:r>
          </a:p>
          <a:p>
            <a:r>
              <a:rPr sz="1000">
                <a:latin typeface="Consolas"/>
              </a:rPr>
              <a:t>• 轉換速度：&gt;1000 點/秒</a:t>
            </a:r>
          </a:p>
          <a:p>
            <a:r>
              <a:rPr sz="1000">
                <a:latin typeface="Consolas"/>
              </a:rPr>
              <a:t>• 記憶體效率：支援批量處理</a:t>
            </a:r>
          </a:p>
          <a:p>
            <a:r>
              <a:rPr sz="1000">
                <a:latin typeface="Consolas"/>
              </a:rPr>
              <a:t>• 數值穩定性：避免奇點和發散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階段4學習成果總結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🎓 掌握的核心技術：</a:t>
            </a:r>
          </a:p>
          <a:p>
            <a:r>
              <a:rPr sz="1400">
                <a:latin typeface="Microsoft JhengHei"/>
              </a:rPr>
              <a:t>✓ 三大座標系統(ECI/ECEF/地理)的深度理解</a:t>
            </a:r>
          </a:p>
          <a:p>
            <a:r>
              <a:rPr sz="1400">
                <a:latin typeface="Microsoft JhengHei"/>
              </a:rPr>
              <a:t>✓ 完整的座標轉換算法鏈實作</a:t>
            </a:r>
          </a:p>
          <a:p>
            <a:r>
              <a:rPr sz="1400">
                <a:latin typeface="Microsoft JhengHei"/>
              </a:rPr>
              <a:t>✓ 觀測者相對座標和可見性判斷</a:t>
            </a:r>
          </a:p>
          <a:p>
            <a:r>
              <a:rPr sz="1400">
                <a:latin typeface="Microsoft JhengHei"/>
              </a:rPr>
              <a:t>✓ 高精度時間系統處理方法</a:t>
            </a:r>
          </a:p>
          <a:p/>
          <a:p>
            <a:r>
              <a:rPr sz="1400">
                <a:latin typeface="Microsoft JhengHei"/>
              </a:rPr>
              <a:t>💪 具備的實際能力：</a:t>
            </a:r>
          </a:p>
          <a:p>
            <a:r>
              <a:rPr sz="1400">
                <a:latin typeface="Microsoft JhengHei"/>
              </a:rPr>
              <a:t>✓ 實現從軌道數據到觀測角度的完整轉換</a:t>
            </a:r>
          </a:p>
          <a:p>
            <a:r>
              <a:rPr sz="1400">
                <a:latin typeface="Microsoft JhengHei"/>
              </a:rPr>
              <a:t>✓ 處理地球橢球模型和地理投影</a:t>
            </a:r>
          </a:p>
          <a:p>
            <a:r>
              <a:rPr sz="1400">
                <a:latin typeface="Microsoft JhengHei"/>
              </a:rPr>
              <a:t>✓ 建立衛星追蹤和可見性預測系統</a:t>
            </a:r>
          </a:p>
          <a:p>
            <a:r>
              <a:rPr sz="1400">
                <a:latin typeface="Microsoft JhengHei"/>
              </a:rPr>
              <a:t>✓ 進行毫米級精度的位置轉換計算</a:t>
            </a:r>
          </a:p>
          <a:p/>
          <a:p>
            <a:r>
              <a:rPr sz="1400">
                <a:latin typeface="Microsoft JhengHei"/>
              </a:rPr>
              <a:t>🔧 實作成果檢查：</a:t>
            </a:r>
          </a:p>
          <a:p>
            <a:r>
              <a:rPr sz="1400">
                <a:latin typeface="Microsoft JhengHei"/>
              </a:rPr>
              <a:t>✓ CoordinateConverter完整類別實作</a:t>
            </a:r>
          </a:p>
          <a:p>
            <a:r>
              <a:rPr sz="1400">
                <a:latin typeface="Microsoft JhengHei"/>
              </a:rPr>
              <a:t>✓ 支援批量座標轉換處理</a:t>
            </a:r>
          </a:p>
          <a:p>
            <a:r>
              <a:rPr sz="1400">
                <a:latin typeface="Microsoft JhengHei"/>
              </a:rPr>
              <a:t>✓ 與權威函數庫(Astropy)精度比較</a:t>
            </a:r>
          </a:p>
          <a:p>
            <a:r>
              <a:rPr sz="1400">
                <a:latin typeface="Microsoft JhengHei"/>
              </a:rPr>
              <a:t>✓ 完整的驗證測試套件</a:t>
            </a:r>
          </a:p>
          <a:p/>
          <a:p>
            <a:r>
              <a:rPr sz="1400">
                <a:latin typeface="Microsoft JhengHei"/>
              </a:rPr>
              <a:t>🚀 下一步行動計畫：</a:t>
            </a:r>
          </a:p>
          <a:p>
            <a:r>
              <a:rPr sz="1400">
                <a:latin typeface="Microsoft JhengHei"/>
              </a:rPr>
              <a:t>→ 進入階段5：Stage1TLEProcessor架構設計</a:t>
            </a:r>
          </a:p>
          <a:p>
            <a:r>
              <a:rPr sz="1400">
                <a:latin typeface="Microsoft JhengHei"/>
              </a:rPr>
              <a:t>→ 整合SGP4計算和座標轉換</a:t>
            </a:r>
          </a:p>
          <a:p>
            <a:r>
              <a:rPr sz="1400">
                <a:latin typeface="Microsoft JhengHei"/>
              </a:rPr>
              <a:t>→ 設計批量處理8000+顆衛星架構</a:t>
            </a:r>
          </a:p>
          <a:p>
            <a:r>
              <a:rPr sz="1400">
                <a:latin typeface="Microsoft JhengHei"/>
              </a:rPr>
              <a:t>→ 建立完整的錯誤處理機制</a:t>
            </a:r>
          </a:p>
          <a:p/>
          <a:p>
            <a:r>
              <a:rPr sz="1400">
                <a:latin typeface="Microsoft JhengHei"/>
              </a:rPr>
              <a:t>⚡ 重要提醒：時間精度決定位置精度！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階段4：座標系統和轉換實作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衛星軌道座標系統全解析\nECI/ECEF/地理座標轉換\n觀測者相對位置計算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學習目標與重點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完成本階段後您將能夠：</a:t>
            </a:r>
          </a:p>
          <a:p/>
          <a:p>
            <a:r>
              <a:rPr sz="1400">
                <a:latin typeface="Microsoft JhengHei"/>
              </a:rPr>
              <a:t>✓ 深度理解衛星軌道中的座標系統</a:t>
            </a:r>
          </a:p>
          <a:p>
            <a:r>
              <a:rPr sz="1400">
                <a:latin typeface="Microsoft JhengHei"/>
              </a:rPr>
              <a:t>✓ 掌握ECI、ECEF、地理座標的轉換算法</a:t>
            </a:r>
          </a:p>
          <a:p>
            <a:r>
              <a:rPr sz="1400">
                <a:latin typeface="Microsoft JhengHei"/>
              </a:rPr>
              <a:t>✓ 實現觀測者相對位置計算</a:t>
            </a:r>
          </a:p>
          <a:p>
            <a:r>
              <a:rPr sz="1400">
                <a:latin typeface="Microsoft JhengHei"/>
              </a:rPr>
              <a:t>✓ 計算衛星的仰角、方位角、距離</a:t>
            </a:r>
          </a:p>
          <a:p>
            <a:r>
              <a:rPr sz="1400">
                <a:latin typeface="Microsoft JhengHei"/>
              </a:rPr>
              <a:t>✓ 實現完整的可見性判斷系統</a:t>
            </a:r>
          </a:p>
          <a:p/>
          <a:p>
            <a:r>
              <a:rPr sz="1400">
                <a:latin typeface="Microsoft JhengHei"/>
              </a:rPr>
              <a:t>職業發展價值：</a:t>
            </a:r>
          </a:p>
          <a:p>
            <a:r>
              <a:rPr sz="1400">
                <a:latin typeface="Microsoft JhengHei"/>
              </a:rPr>
              <a:t>• 具備航太工程座標變換能力</a:t>
            </a:r>
          </a:p>
          <a:p>
            <a:r>
              <a:rPr sz="1400">
                <a:latin typeface="Microsoft JhengHei"/>
              </a:rPr>
              <a:t>• 掌握地球幾何學和天文計算</a:t>
            </a:r>
          </a:p>
          <a:p>
            <a:r>
              <a:rPr sz="1400">
                <a:latin typeface="Microsoft JhengHei"/>
              </a:rPr>
              <a:t>• 理解衛星追蹤系統核心技術</a:t>
            </a:r>
          </a:p>
          <a:p>
            <a:r>
              <a:rPr sz="1400">
                <a:latin typeface="Microsoft JhengHei"/>
              </a:rPr>
              <a:t>• 具備地面站設備開發經驗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座標系統概論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為什麼需要多種座標系統？</a:t>
            </a:r>
          </a:p>
          <a:p/>
          <a:p>
            <a:r>
              <a:rPr sz="1400">
                <a:latin typeface="Microsoft JhengHei"/>
              </a:rPr>
              <a:t>🌍 不同參考框架的需求：</a:t>
            </a:r>
          </a:p>
          <a:p>
            <a:r>
              <a:rPr sz="1400">
                <a:latin typeface="Microsoft JhengHei"/>
              </a:rPr>
              <a:t>• 衛星軌道計算 → 慣性座標系 (ECI)</a:t>
            </a:r>
          </a:p>
          <a:p>
            <a:r>
              <a:rPr sz="1400">
                <a:latin typeface="Microsoft JhengHei"/>
              </a:rPr>
              <a:t>• 地面位置表示 → 地理座標系 (Lat/Lon)</a:t>
            </a:r>
          </a:p>
          <a:p>
            <a:r>
              <a:rPr sz="1400">
                <a:latin typeface="Microsoft JhengHei"/>
              </a:rPr>
              <a:t>• 地面設備追蹤 → 觀測者座標系 (AZ/EL)</a:t>
            </a:r>
          </a:p>
          <a:p/>
          <a:p>
            <a:r>
              <a:rPr sz="1400">
                <a:latin typeface="Microsoft JhengHei"/>
              </a:rPr>
              <a:t>📊 三大核心座標系統：</a:t>
            </a:r>
          </a:p>
          <a:p/>
          <a:p>
            <a:r>
              <a:rPr sz="1400">
                <a:latin typeface="Microsoft JhengHei"/>
              </a:rPr>
              <a:t>1. **ECI (Earth-Centered Inertial)**</a:t>
            </a:r>
          </a:p>
          <a:p>
            <a:r>
              <a:rPr sz="1400">
                <a:latin typeface="Microsoft JhengHei"/>
              </a:rPr>
              <a:t>   - 地心慣性座標系，固定於恆星</a:t>
            </a:r>
          </a:p>
          <a:p>
            <a:r>
              <a:rPr sz="1400">
                <a:latin typeface="Microsoft JhengHei"/>
              </a:rPr>
              <a:t>   - SGP4計算的標準輸出格式</a:t>
            </a:r>
          </a:p>
          <a:p/>
          <a:p>
            <a:r>
              <a:rPr sz="1400">
                <a:latin typeface="Microsoft JhengHei"/>
              </a:rPr>
              <a:t>2. **ECEF (Earth-Centered Earth-Fixed)**</a:t>
            </a:r>
          </a:p>
          <a:p>
            <a:r>
              <a:rPr sz="1400">
                <a:latin typeface="Microsoft JhengHei"/>
              </a:rPr>
              <a:t>   - 地心地固座標系，隨地球自轉</a:t>
            </a:r>
          </a:p>
          <a:p>
            <a:r>
              <a:rPr sz="1400">
                <a:latin typeface="Microsoft JhengHei"/>
              </a:rPr>
              <a:t>   - 地面位置的直角座標表示</a:t>
            </a:r>
          </a:p>
          <a:p/>
          <a:p>
            <a:r>
              <a:rPr sz="1400">
                <a:latin typeface="Microsoft JhengHei"/>
              </a:rPr>
              <a:t>3. **地理座標系 (Geographic)**</a:t>
            </a:r>
          </a:p>
          <a:p>
            <a:r>
              <a:rPr sz="1400">
                <a:latin typeface="Microsoft JhengHei"/>
              </a:rPr>
              <a:t>   - 緯度、經度、高度表示法</a:t>
            </a:r>
          </a:p>
          <a:p>
            <a:r>
              <a:rPr sz="1400">
                <a:latin typeface="Microsoft JhengHei"/>
              </a:rPr>
              <a:t>   - 最直觀的位置描述方式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ECI座標系統詳解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ECI (Earth-Centered Inertial) 座標系統</a:t>
            </a:r>
          </a:p>
          <a:p/>
          <a:p>
            <a:r>
              <a:rPr sz="1400">
                <a:latin typeface="Microsoft JhengHei"/>
              </a:rPr>
              <a:t>🎯 基本特性：</a:t>
            </a:r>
          </a:p>
          <a:p>
            <a:r>
              <a:rPr sz="1400">
                <a:latin typeface="Microsoft JhengHei"/>
              </a:rPr>
              <a:t>• 原點：地球質心</a:t>
            </a:r>
          </a:p>
          <a:p>
            <a:r>
              <a:rPr sz="1400">
                <a:latin typeface="Microsoft JhengHei"/>
              </a:rPr>
              <a:t>• Z軸：指向地球北極</a:t>
            </a:r>
          </a:p>
          <a:p>
            <a:r>
              <a:rPr sz="1400">
                <a:latin typeface="Microsoft JhengHei"/>
              </a:rPr>
              <a:t>• X軸：指向春分點方向（不隨地球自轉）</a:t>
            </a:r>
          </a:p>
          <a:p>
            <a:r>
              <a:rPr sz="1400">
                <a:latin typeface="Microsoft JhengHei"/>
              </a:rPr>
              <a:t>• Y軸：與X、Z軸構成右手座標系</a:t>
            </a:r>
          </a:p>
          <a:p/>
          <a:p>
            <a:r>
              <a:rPr sz="1400">
                <a:latin typeface="Microsoft JhengHei"/>
              </a:rPr>
              <a:t>⭐ 關鍵優勢：</a:t>
            </a:r>
          </a:p>
          <a:p>
            <a:r>
              <a:rPr sz="1400">
                <a:latin typeface="Microsoft JhengHei"/>
              </a:rPr>
              <a:t>• 慣性座標系：不受地球自轉影響</a:t>
            </a:r>
          </a:p>
          <a:p>
            <a:r>
              <a:rPr sz="1400">
                <a:latin typeface="Microsoft JhengHei"/>
              </a:rPr>
              <a:t>• SGP4算法的自然輸出格式</a:t>
            </a:r>
          </a:p>
          <a:p>
            <a:r>
              <a:rPr sz="1400">
                <a:latin typeface="Microsoft JhengHei"/>
              </a:rPr>
              <a:t>• 軌道力學計算的標準座標系</a:t>
            </a:r>
          </a:p>
          <a:p/>
          <a:p>
            <a:r>
              <a:rPr sz="1400">
                <a:latin typeface="Microsoft JhengHei"/>
              </a:rPr>
              <a:t>📐 座標表示：</a:t>
            </a:r>
          </a:p>
          <a:p>
            <a:r>
              <a:rPr sz="1400">
                <a:latin typeface="Microsoft JhengHei"/>
              </a:rPr>
              <a:t>• 位置：[X, Y, Z] (公里)</a:t>
            </a:r>
          </a:p>
          <a:p>
            <a:r>
              <a:rPr sz="1400">
                <a:latin typeface="Microsoft JhengHei"/>
              </a:rPr>
              <a:t>• 速度：[Vx, Vy, Vz] (公里/秒)</a:t>
            </a:r>
          </a:p>
          <a:p>
            <a:r>
              <a:rPr sz="1400">
                <a:latin typeface="Microsoft JhengHei"/>
              </a:rPr>
              <a:t>• 範例：[6800.0, 0.0, 0.0] km</a:t>
            </a:r>
          </a:p>
          <a:p/>
          <a:p>
            <a:r>
              <a:rPr sz="1400">
                <a:latin typeface="Microsoft JhengHei"/>
              </a:rPr>
              <a:t>🔄 用途：</a:t>
            </a:r>
          </a:p>
          <a:p>
            <a:r>
              <a:rPr sz="1400">
                <a:latin typeface="Microsoft JhengHei"/>
              </a:rPr>
              <a:t>• 軌道預測和傳播</a:t>
            </a:r>
          </a:p>
          <a:p>
            <a:r>
              <a:rPr sz="1400">
                <a:latin typeface="Microsoft JhengHei"/>
              </a:rPr>
              <a:t>• 衛星間相對位置計算</a:t>
            </a:r>
          </a:p>
          <a:p>
            <a:r>
              <a:rPr sz="1400">
                <a:latin typeface="Microsoft JhengHei"/>
              </a:rPr>
              <a:t>• 軌道機動規劃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ECEF座標系統詳解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ECEF (Earth-Centered Earth-Fixed) 座標系統</a:t>
            </a:r>
          </a:p>
          <a:p/>
          <a:p>
            <a:r>
              <a:rPr sz="1400">
                <a:latin typeface="Microsoft JhengHei"/>
              </a:rPr>
              <a:t>🌍 基本特性：</a:t>
            </a:r>
          </a:p>
          <a:p>
            <a:r>
              <a:rPr sz="1400">
                <a:latin typeface="Microsoft JhengHei"/>
              </a:rPr>
              <a:t>• 原點：地球質心</a:t>
            </a:r>
          </a:p>
          <a:p>
            <a:r>
              <a:rPr sz="1400">
                <a:latin typeface="Microsoft JhengHei"/>
              </a:rPr>
              <a:t>• Z軸：指向地球北極</a:t>
            </a:r>
          </a:p>
          <a:p>
            <a:r>
              <a:rPr sz="1400">
                <a:latin typeface="Microsoft JhengHei"/>
              </a:rPr>
              <a:t>• X軸：指向0°經線（格林威治子午線）</a:t>
            </a:r>
          </a:p>
          <a:p>
            <a:r>
              <a:rPr sz="1400">
                <a:latin typeface="Microsoft JhengHei"/>
              </a:rPr>
              <a:t>• 隨地球自轉：相對地面固定</a:t>
            </a:r>
          </a:p>
          <a:p/>
          <a:p>
            <a:r>
              <a:rPr sz="1400">
                <a:latin typeface="Microsoft JhengHei"/>
              </a:rPr>
              <a:t>🎯 關鍵特點：</a:t>
            </a:r>
          </a:p>
          <a:p>
            <a:r>
              <a:rPr sz="1400">
                <a:latin typeface="Microsoft JhengHei"/>
              </a:rPr>
              <a:t>• 地面位置的直角座標表示</a:t>
            </a:r>
          </a:p>
          <a:p>
            <a:r>
              <a:rPr sz="1400">
                <a:latin typeface="Microsoft JhengHei"/>
              </a:rPr>
              <a:t>• GPS系統的標準座標框架</a:t>
            </a:r>
          </a:p>
          <a:p>
            <a:r>
              <a:rPr sz="1400">
                <a:latin typeface="Microsoft JhengHei"/>
              </a:rPr>
              <a:t>• 便於地面設備定位計算</a:t>
            </a:r>
          </a:p>
          <a:p/>
          <a:p>
            <a:r>
              <a:rPr sz="1400">
                <a:latin typeface="Microsoft JhengHei"/>
              </a:rPr>
              <a:t>📍 座標範例：</a:t>
            </a:r>
          </a:p>
          <a:p>
            <a:r>
              <a:rPr sz="1400">
                <a:latin typeface="Microsoft JhengHei"/>
              </a:rPr>
              <a:t>• 台北101：[X: -2956000, Y: 4953000, Z: 2770000] m</a:t>
            </a:r>
          </a:p>
          <a:p>
            <a:r>
              <a:rPr sz="1400">
                <a:latin typeface="Microsoft JhengHei"/>
              </a:rPr>
              <a:t>• 單位通常使用公尺</a:t>
            </a:r>
          </a:p>
          <a:p>
            <a:r>
              <a:rPr sz="1400">
                <a:latin typeface="Microsoft JhengHei"/>
              </a:rPr>
              <a:t>• 精確度可達毫米級</a:t>
            </a:r>
          </a:p>
          <a:p/>
          <a:p>
            <a:r>
              <a:rPr sz="1400">
                <a:latin typeface="Microsoft JhengHei"/>
              </a:rPr>
              <a:t>🔄 主要用途：</a:t>
            </a:r>
          </a:p>
          <a:p>
            <a:r>
              <a:rPr sz="1400">
                <a:latin typeface="Microsoft JhengHei"/>
              </a:rPr>
              <a:t>• 地面站位置表示</a:t>
            </a:r>
          </a:p>
          <a:p>
            <a:r>
              <a:rPr sz="1400">
                <a:latin typeface="Microsoft JhengHei"/>
              </a:rPr>
              <a:t>• GPS/GNSS定位計算</a:t>
            </a:r>
          </a:p>
          <a:p>
            <a:r>
              <a:rPr sz="1400">
                <a:latin typeface="Microsoft JhengHei"/>
              </a:rPr>
              <a:t>• 大地測量和地圖投影</a:t>
            </a:r>
          </a:p>
          <a:p>
            <a:r>
              <a:rPr sz="1400">
                <a:latin typeface="Microsoft JhengHei"/>
              </a:rPr>
              <a:t>• 地面觀測設備指向計算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地理座標系統詳解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地理座標系統 (Geodetic Coordinates)</a:t>
            </a:r>
          </a:p>
          <a:p/>
          <a:p>
            <a:r>
              <a:rPr sz="1400">
                <a:latin typeface="Microsoft JhengHei"/>
              </a:rPr>
              <a:t>🗺️ 座標組成：</a:t>
            </a:r>
          </a:p>
          <a:p>
            <a:r>
              <a:rPr sz="1400">
                <a:latin typeface="Microsoft JhengHei"/>
              </a:rPr>
              <a:t>• **緯度 (Latitude)**：-90° ~ +90°</a:t>
            </a:r>
          </a:p>
          <a:p>
            <a:r>
              <a:rPr sz="1400">
                <a:latin typeface="Microsoft JhengHei"/>
              </a:rPr>
              <a:t>  - 北緯為正，南緯為負</a:t>
            </a:r>
          </a:p>
          <a:p>
            <a:r>
              <a:rPr sz="1400">
                <a:latin typeface="Microsoft JhengHei"/>
              </a:rPr>
              <a:t>• **經度 (Longitude)**：-180° ~ +180°</a:t>
            </a:r>
          </a:p>
          <a:p>
            <a:r>
              <a:rPr sz="1400">
                <a:latin typeface="Microsoft JhengHei"/>
              </a:rPr>
              <a:t>  - 東經為正，西經為負</a:t>
            </a:r>
          </a:p>
          <a:p>
            <a:r>
              <a:rPr sz="1400">
                <a:latin typeface="Microsoft JhengHei"/>
              </a:rPr>
              <a:t>• **高度 (Altitude)**：相對於橢球面的高度</a:t>
            </a:r>
          </a:p>
          <a:p/>
          <a:p>
            <a:r>
              <a:rPr sz="1400">
                <a:latin typeface="Microsoft JhengHei"/>
              </a:rPr>
              <a:t>🌐 地球參考橢球：</a:t>
            </a:r>
          </a:p>
          <a:p>
            <a:r>
              <a:rPr sz="1400">
                <a:latin typeface="Microsoft JhengHei"/>
              </a:rPr>
              <a:t>• WGS84橢球：GPS系統標準</a:t>
            </a:r>
          </a:p>
          <a:p>
            <a:r>
              <a:rPr sz="1400">
                <a:latin typeface="Microsoft JhengHei"/>
              </a:rPr>
              <a:t>• 半長軸：6,378,137 m</a:t>
            </a:r>
          </a:p>
          <a:p>
            <a:r>
              <a:rPr sz="1400">
                <a:latin typeface="Microsoft JhengHei"/>
              </a:rPr>
              <a:t>• 扁率：1/298.257223563</a:t>
            </a:r>
          </a:p>
          <a:p/>
          <a:p>
            <a:r>
              <a:rPr sz="1400">
                <a:latin typeface="Microsoft JhengHei"/>
              </a:rPr>
              <a:t>📍 實際範例：</a:t>
            </a:r>
          </a:p>
          <a:p>
            <a:r>
              <a:rPr sz="1400">
                <a:latin typeface="Microsoft JhengHei"/>
              </a:rPr>
              <a:t>• 台北：25.0330°N, 121.5654°E, 10m</a:t>
            </a:r>
          </a:p>
          <a:p>
            <a:r>
              <a:rPr sz="1400">
                <a:latin typeface="Microsoft JhengHei"/>
              </a:rPr>
              <a:t>• 座標精度：~1m (6位小數)</a:t>
            </a:r>
          </a:p>
          <a:p>
            <a:r>
              <a:rPr sz="1400">
                <a:latin typeface="Microsoft JhengHei"/>
              </a:rPr>
              <a:t>• 高度基準：海平面參考</a:t>
            </a:r>
          </a:p>
          <a:p/>
          <a:p>
            <a:r>
              <a:rPr sz="1400">
                <a:latin typeface="Microsoft JhengHei"/>
              </a:rPr>
              <a:t>🎯 應用場景：</a:t>
            </a:r>
          </a:p>
          <a:p>
            <a:r>
              <a:rPr sz="1400">
                <a:latin typeface="Microsoft JhengHei"/>
              </a:rPr>
              <a:t>• 人機介面顯示</a:t>
            </a:r>
          </a:p>
          <a:p>
            <a:r>
              <a:rPr sz="1400">
                <a:latin typeface="Microsoft JhengHei"/>
              </a:rPr>
              <a:t>• 地圖標記和導航</a:t>
            </a:r>
          </a:p>
          <a:p>
            <a:r>
              <a:rPr sz="1400">
                <a:latin typeface="Microsoft JhengHei"/>
              </a:rPr>
              <a:t>• 氣象數據關聯</a:t>
            </a:r>
          </a:p>
          <a:p>
            <a:r>
              <a:rPr sz="1400">
                <a:latin typeface="Microsoft JhengHei"/>
              </a:rPr>
              <a:t>• 地面觀測站位置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座標轉換流程設計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完整的座標轉換鏈：</a:t>
            </a:r>
          </a:p>
          <a:p/>
          <a:p>
            <a:r>
              <a:rPr sz="1000">
                <a:latin typeface="Consolas"/>
              </a:rPr>
              <a:t>🔄 標準轉換流程：</a:t>
            </a:r>
          </a:p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SGP4輸出(ECI) → ECEF → 地理座標 → 觀測者座標</a:t>
            </a:r>
          </a:p>
          <a:p>
            <a:r>
              <a:rPr sz="1000">
                <a:latin typeface="Consolas"/>
              </a:rPr>
              <a:t>     ↓           ↓        ↓         ↓</a:t>
            </a:r>
          </a:p>
          <a:p>
            <a:r>
              <a:rPr sz="1000">
                <a:latin typeface="Consolas"/>
              </a:rPr>
              <a:t>   [X,Y,Z]   [X,Y,Z]  [Lat,Lon]  [Az,El,Range]</a:t>
            </a:r>
          </a:p>
          <a:p>
            <a:r>
              <a:rPr sz="1000">
                <a:latin typeface="Consolas"/>
              </a:rPr>
              <a:t>   (慣性)    (地固)   (地理)     (觀測)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⏰ 時間依賴性：</a:t>
            </a:r>
          </a:p>
          <a:p>
            <a:r>
              <a:rPr sz="1000">
                <a:latin typeface="Consolas"/>
              </a:rPr>
              <a:t>• ECI → ECEF：需要**格林威治恆星時(GMST)**</a:t>
            </a:r>
          </a:p>
          <a:p>
            <a:r>
              <a:rPr sz="1000">
                <a:latin typeface="Consolas"/>
              </a:rPr>
              <a:t>• 地球自轉角度：每24小時360°</a:t>
            </a:r>
          </a:p>
          <a:p>
            <a:r>
              <a:rPr sz="1000">
                <a:latin typeface="Consolas"/>
              </a:rPr>
              <a:t>• 精確計算：考慮歲差、章動修正</a:t>
            </a:r>
          </a:p>
          <a:p/>
          <a:p>
            <a:r>
              <a:rPr sz="1000">
                <a:latin typeface="Consolas"/>
              </a:rPr>
              <a:t>🔧 轉換參數：</a:t>
            </a:r>
          </a:p>
          <a:p>
            <a:r>
              <a:rPr sz="1000">
                <a:latin typeface="Consolas"/>
              </a:rPr>
              <a:t>• 地球自轉速度：7.2921159e-5 rad/s</a:t>
            </a:r>
          </a:p>
          <a:p>
            <a:r>
              <a:rPr sz="1000">
                <a:latin typeface="Consolas"/>
              </a:rPr>
              <a:t>• 春分點進動：約50.3角秒/年</a:t>
            </a:r>
          </a:p>
          <a:p>
            <a:r>
              <a:rPr sz="1000">
                <a:latin typeface="Consolas"/>
              </a:rPr>
              <a:t>• 時間基準：UTC vs TDB差異</a:t>
            </a:r>
          </a:p>
          <a:p/>
          <a:p>
            <a:r>
              <a:rPr sz="1000">
                <a:latin typeface="Consolas"/>
              </a:rPr>
              <a:t>📊 精度考量：</a:t>
            </a:r>
          </a:p>
          <a:p>
            <a:r>
              <a:rPr sz="1000">
                <a:latin typeface="Consolas"/>
              </a:rPr>
              <a:t>• 時間精度：秒級 → 位置誤差米級</a:t>
            </a:r>
          </a:p>
          <a:p>
            <a:r>
              <a:rPr sz="1000">
                <a:latin typeface="Consolas"/>
              </a:rPr>
              <a:t>• 地球模型：球形 vs 橢球差異 ~20km</a:t>
            </a:r>
          </a:p>
          <a:p>
            <a:r>
              <a:rPr sz="1000">
                <a:latin typeface="Consolas"/>
              </a:rPr>
              <a:t>• 大氣折射：低仰角時影響顯著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ECI → ECEF 轉換實作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ECI到ECEF的數學轉換：</a:t>
            </a:r>
          </a:p>
          <a:p/>
          <a:p>
            <a:r>
              <a:rPr sz="1000">
                <a:latin typeface="Consolas"/>
              </a:rPr>
              <a:t>🧮 核心公式：格林威治恆星時旋轉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eci_to_ecef(eci_pos, gmst_rad):</a:t>
            </a:r>
          </a:p>
          <a:p>
            <a:r>
              <a:rPr sz="1000">
                <a:latin typeface="Consolas"/>
              </a:rPr>
              <a:t>    """ECI座標轉換為ECEF座標"""</a:t>
            </a:r>
          </a:p>
          <a:p>
            <a:r>
              <a:rPr sz="1000">
                <a:latin typeface="Consolas"/>
              </a:rPr>
              <a:t>    cos_gmst = np.cos(gmst_rad)</a:t>
            </a:r>
          </a:p>
          <a:p>
            <a:r>
              <a:rPr sz="1000">
                <a:latin typeface="Consolas"/>
              </a:rPr>
              <a:t>    sin_gmst = np.sin(gmst_rad)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旋轉矩陣 (繞Z軸旋轉)</a:t>
            </a:r>
          </a:p>
          <a:p>
            <a:r>
              <a:rPr sz="1000">
                <a:latin typeface="Consolas"/>
              </a:rPr>
              <a:t>    rotation_matrix = np.array([</a:t>
            </a:r>
          </a:p>
          <a:p>
            <a:r>
              <a:rPr sz="1000">
                <a:latin typeface="Consolas"/>
              </a:rPr>
              <a:t>        [cos_gmst,  sin_gmst, 0],</a:t>
            </a:r>
          </a:p>
          <a:p>
            <a:r>
              <a:rPr sz="1000">
                <a:latin typeface="Consolas"/>
              </a:rPr>
              <a:t>        [-sin_gmst, cos_gmst, 0],</a:t>
            </a:r>
          </a:p>
          <a:p>
            <a:r>
              <a:rPr sz="1000">
                <a:latin typeface="Consolas"/>
              </a:rPr>
              <a:t>        [0,         0,        1]</a:t>
            </a:r>
          </a:p>
          <a:p>
            <a:r>
              <a:rPr sz="1000">
                <a:latin typeface="Consolas"/>
              </a:rPr>
              <a:t>    ])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ecef_pos = rotation_matrix @ eci_pos</a:t>
            </a:r>
          </a:p>
          <a:p>
            <a:r>
              <a:rPr sz="1000">
                <a:latin typeface="Consolas"/>
              </a:rPr>
              <a:t>    return ecef_pos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⏰ GMST計算（關鍵步驟）：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calculate_gmst(utc_datetime):</a:t>
            </a:r>
          </a:p>
          <a:p>
            <a:r>
              <a:rPr sz="1000">
                <a:latin typeface="Consolas"/>
              </a:rPr>
              <a:t>    """計算格林威治恆星時"""</a:t>
            </a:r>
          </a:p>
          <a:p>
            <a:r>
              <a:rPr sz="1000">
                <a:latin typeface="Consolas"/>
              </a:rPr>
              <a:t>    jd = julian_date(utc_datetime)</a:t>
            </a:r>
          </a:p>
          <a:p>
            <a:r>
              <a:rPr sz="1000">
                <a:latin typeface="Consolas"/>
              </a:rPr>
              <a:t>    t = (jd - 2451545.0) / 36525.0  # 世紀數</a:t>
            </a:r>
          </a:p>
          <a:p>
            <a:r>
              <a:rPr sz="1000">
                <a:latin typeface="Consolas"/>
              </a:rPr>
              <a:t>    gmst = 280.46061837 + 360.98564736629 * (jd - 2451545.0)</a:t>
            </a:r>
          </a:p>
          <a:p>
            <a:r>
              <a:rPr sz="1000">
                <a:latin typeface="Consolas"/>
              </a:rPr>
              <a:t>    return np.radians(gmst % 360.0)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