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核心演算法程式碼實現</a:t>
            </a:r>
            <a:r>
              <a:rPr sz="2000">
                <a:latin typeface="Times New Roman"/>
              </a:rPr>
              <a:t>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Times New Roman"/>
              </a:rPr>
              <a:t>                </a:t>
            </a:r>
            <a:r>
              <a:rPr sz="1400">
                <a:latin typeface="標楷體"/>
              </a:rPr>
              <a:t>'</a:t>
            </a:r>
            <a:r>
              <a:rPr sz="1400">
                <a:latin typeface="Times New Roman"/>
              </a:rPr>
              <a:t>sinr</a:t>
            </a:r>
            <a:r>
              <a:rPr sz="1400">
                <a:latin typeface="標楷體"/>
              </a:rPr>
              <a:t>':</a:t>
            </a:r>
            <a:r>
              <a:rPr sz="1400">
                <a:latin typeface="Times New Roman"/>
              </a:rPr>
              <a:t> predicted_sinr,</a:t>
            </a:r>
          </a:p>
          <a:p>
            <a:r>
              <a:rPr sz="1400">
                <a:latin typeface="Times New Roman"/>
              </a:rPr>
              <a:t>                </a:t>
            </a:r>
            <a:r>
              <a:rPr sz="1400">
                <a:latin typeface="標楷體"/>
              </a:rPr>
              <a:t>'</a:t>
            </a:r>
            <a:r>
              <a:rPr sz="1400">
                <a:latin typeface="Times New Roman"/>
              </a:rPr>
              <a:t>coverage_time</a:t>
            </a:r>
            <a:r>
              <a:rPr sz="1400">
                <a:latin typeface="標楷體"/>
              </a:rPr>
              <a:t>':</a:t>
            </a:r>
            <a:r>
              <a:rPr sz="1400">
                <a:latin typeface="Times New Roman"/>
              </a:rPr>
              <a:t> coverage_time</a:t>
            </a:r>
          </a:p>
          <a:p>
            <a:r>
              <a:rPr sz="1400">
                <a:latin typeface="Times New Roman"/>
              </a:rPr>
              <a:t>            </a:t>
            </a:r>
            <a:r>
              <a:rPr sz="1400">
                <a:latin typeface="標楷體"/>
              </a:rPr>
              <a:t>}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  </a:t>
            </a:r>
          </a:p>
          <a:p>
            <a:r>
              <a:rPr sz="1400">
                <a:latin typeface="Times New Roman"/>
              </a:rPr>
              <a:t>    return candidates</a:t>
            </a:r>
          </a:p>
          <a:p>
            <a:r>
              <a:rPr sz="1400">
                <a:latin typeface="標楷體"/>
              </a:rPr>
              <a:t>```</a:t>
            </a:r>
          </a:p>
          <a:p/>
          <a:p>
            <a:r>
              <a:rPr sz="1400">
                <a:latin typeface="標楷體"/>
              </a:rPr>
              <a:t>📡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雙連線管理演算法：</a:t>
            </a:r>
          </a:p>
          <a:p>
            <a:r>
              <a:rPr sz="1400">
                <a:latin typeface="標楷體"/>
              </a:rPr>
              <a:t>```</a:t>
            </a:r>
            <a:r>
              <a:rPr sz="1400">
                <a:latin typeface="Times New Roman"/>
              </a:rPr>
              <a:t>python  </a:t>
            </a:r>
          </a:p>
          <a:p>
            <a:r>
              <a:rPr sz="1400">
                <a:latin typeface="Times New Roman"/>
              </a:rPr>
              <a:t>def manage_dual_connectivity(mn_satellite, sn_candidate)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建立</a:t>
            </a:r>
            <a:r>
              <a:rPr sz="1400">
                <a:latin typeface="Times New Roman"/>
              </a:rPr>
              <a:t> Secondary Node </a:t>
            </a:r>
            <a:r>
              <a:rPr sz="1400">
                <a:latin typeface="標楷體"/>
              </a:rPr>
              <a:t>連線</a:t>
            </a:r>
          </a:p>
          <a:p>
            <a:r>
              <a:rPr sz="1400">
                <a:latin typeface="Times New Roman"/>
              </a:rPr>
              <a:t>    if establish_sn_connection(sn_candidate)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配置封包複製</a:t>
            </a:r>
          </a:p>
          <a:p>
            <a:r>
              <a:rPr sz="1400">
                <a:latin typeface="Times New Roman"/>
              </a:rPr>
              <a:t>        configure_packet_duplication(mn_satellite, sn_candidate)</a:t>
            </a:r>
          </a:p>
          <a:p>
            <a:r>
              <a:rPr sz="1400">
                <a:latin typeface="Times New Roman"/>
              </a:rPr>
              <a:t>        </a:t>
            </a:r>
          </a:p>
          <a:p>
            <a:r>
              <a:rPr sz="1400">
                <a:latin typeface="Times New Roman"/>
              </a:rPr>
              <a:t>    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啟用選擇式合併</a:t>
            </a:r>
          </a:p>
          <a:p>
            <a:r>
              <a:rPr sz="1400">
                <a:latin typeface="Times New Roman"/>
              </a:rPr>
              <a:t>        enable_selection_combining()</a:t>
            </a:r>
          </a:p>
          <a:p>
            <a:r>
              <a:rPr sz="1400">
                <a:latin typeface="Times New Roman"/>
              </a:rPr>
              <a:t>        </a:t>
            </a:r>
          </a:p>
          <a:p>
            <a:r>
              <a:rPr sz="1400">
                <a:latin typeface="Times New Roman"/>
              </a:rPr>
              <a:t>        return True</a:t>
            </a:r>
          </a:p>
          <a:p>
            <a:r>
              <a:rPr sz="1400">
                <a:latin typeface="Times New Roman"/>
              </a:rPr>
              <a:t>    return False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核心演算法程式碼實現</a:t>
            </a:r>
            <a:r>
              <a:rPr sz="2000">
                <a:latin typeface="Times New Roman"/>
              </a:rPr>
              <a:t>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```</a:t>
            </a:r>
          </a:p>
          <a:p/>
          <a:p>
            <a:r>
              <a:rPr sz="1400">
                <a:latin typeface="標楷體"/>
              </a:rPr>
              <a:t>⚡</a:t>
            </a:r>
            <a:r>
              <a:rPr sz="1400">
                <a:latin typeface="Times New Roman"/>
              </a:rPr>
              <a:t> CHO </a:t>
            </a:r>
            <a:r>
              <a:rPr sz="1400">
                <a:latin typeface="標楷體"/>
              </a:rPr>
              <a:t>觸發條件檢查：</a:t>
            </a:r>
          </a:p>
          <a:p>
            <a:r>
              <a:rPr sz="1400">
                <a:latin typeface="標楷體"/>
              </a:rPr>
              <a:t>```</a:t>
            </a:r>
            <a:r>
              <a:rPr sz="1400">
                <a:latin typeface="Times New Roman"/>
              </a:rPr>
              <a:t>python</a:t>
            </a:r>
          </a:p>
          <a:p>
            <a:r>
              <a:rPr sz="1400">
                <a:latin typeface="Times New Roman"/>
              </a:rPr>
              <a:t>def check_handover_trigger(current_mn, current_sn, threshold_config)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位置基礎觸發</a:t>
            </a:r>
          </a:p>
          <a:p>
            <a:r>
              <a:rPr sz="1400">
                <a:latin typeface="Times New Roman"/>
              </a:rPr>
              <a:t>    coverage_ending = predict_coverage_end(current_mn) &lt; 3.0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3</a:t>
            </a:r>
            <a:r>
              <a:rPr sz="1400">
                <a:latin typeface="標楷體"/>
              </a:rPr>
              <a:t>秒內結束</a:t>
            </a:r>
          </a:p>
          <a:p>
            <a:r>
              <a:rPr sz="1400">
                <a:latin typeface="Times New Roman"/>
              </a:rPr>
              <a:t>    </a:t>
            </a:r>
          </a:p>
          <a:p>
            <a:r>
              <a:rPr sz="1400">
                <a:latin typeface="Times New Roman"/>
              </a:rPr>
              <a:t>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基礎觸發</a:t>
            </a:r>
            <a:r>
              <a:rPr sz="1400">
                <a:latin typeface="Times New Roman"/>
              </a:rPr>
              <a:t>  </a:t>
            </a:r>
          </a:p>
          <a:p>
            <a:r>
              <a:rPr sz="1400">
                <a:latin typeface="Times New Roman"/>
              </a:rPr>
              <a:t>    sinr_degraded = current_mn.sinr &lt; threshold_config.min_sinr</a:t>
            </a:r>
          </a:p>
          <a:p>
            <a:r>
              <a:rPr sz="1400">
                <a:latin typeface="Times New Roman"/>
              </a:rPr>
              <a:t>    </a:t>
            </a:r>
          </a:p>
          <a:p>
            <a:r>
              <a:rPr sz="1400">
                <a:latin typeface="Times New Roman"/>
              </a:rPr>
              <a:t>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綜合判斷</a:t>
            </a:r>
          </a:p>
          <a:p>
            <a:r>
              <a:rPr sz="1400">
                <a:latin typeface="Times New Roman"/>
              </a:rPr>
              <a:t>    return coverage_ending or sinr_degraded</a:t>
            </a:r>
          </a:p>
          <a:p>
            <a:r>
              <a:rPr sz="1400">
                <a:latin typeface="標楷體"/>
              </a:rP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性能驗證：量化效益分析</a:t>
            </a:r>
            <a:r>
              <a:rPr sz="2000">
                <a:latin typeface="Times New Roman"/>
              </a:rPr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📈</a:t>
            </a:r>
            <a:r>
              <a:rPr sz="1400">
                <a:latin typeface="Times New Roman"/>
              </a:rPr>
              <a:t> MC-HO vs SC-HO </a:t>
            </a:r>
            <a:r>
              <a:rPr sz="1400">
                <a:latin typeface="標楷體"/>
              </a:rPr>
              <a:t>性能驗證結果：</a:t>
            </a:r>
          </a:p>
          <a:p/>
          <a:p>
            <a:r>
              <a:rPr sz="1400">
                <a:latin typeface="標楷體"/>
              </a:rPr>
              <a:t>🏆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換手次數顯著改善：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測試環境：</a:t>
            </a:r>
            <a:r>
              <a:rPr sz="1400">
                <a:latin typeface="Times New Roman"/>
              </a:rPr>
              <a:t>40% </a:t>
            </a:r>
            <a:r>
              <a:rPr sz="1400">
                <a:latin typeface="標楷體"/>
              </a:rPr>
              <a:t>重疊覆蓋率</a:t>
            </a:r>
          </a:p>
          <a:p>
            <a:r>
              <a:rPr sz="1400">
                <a:latin typeface="Times New Roman"/>
              </a:rPr>
              <a:t>  - SC-HO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247 </a:t>
            </a:r>
            <a:r>
              <a:rPr sz="1400">
                <a:latin typeface="標楷體"/>
              </a:rPr>
              <a:t>次換手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頻繁切換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- MC-HO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130 </a:t>
            </a:r>
            <a:r>
              <a:rPr sz="1400">
                <a:latin typeface="標楷體"/>
              </a:rPr>
              <a:t>次換手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改善</a:t>
            </a:r>
            <a:r>
              <a:rPr sz="1400">
                <a:latin typeface="Times New Roman"/>
              </a:rPr>
              <a:t> 47%)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測試環境：</a:t>
            </a:r>
            <a:r>
              <a:rPr sz="1400">
                <a:latin typeface="Times New Roman"/>
              </a:rPr>
              <a:t>30% </a:t>
            </a:r>
            <a:r>
              <a:rPr sz="1400">
                <a:latin typeface="標楷體"/>
              </a:rPr>
              <a:t>重疊覆蓋率</a:t>
            </a:r>
            <a:r>
              <a:rPr sz="1400">
                <a:latin typeface="Times New Roman"/>
              </a:rPr>
              <a:t>  </a:t>
            </a:r>
          </a:p>
          <a:p>
            <a:r>
              <a:rPr sz="1400">
                <a:latin typeface="Times New Roman"/>
              </a:rPr>
              <a:t>  - SC-HO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195 </a:t>
            </a:r>
            <a:r>
              <a:rPr sz="1400">
                <a:latin typeface="標楷體"/>
              </a:rPr>
              <a:t>次換手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</a:p>
          <a:p>
            <a:r>
              <a:rPr sz="1400">
                <a:latin typeface="Times New Roman"/>
              </a:rPr>
              <a:t>  - MC-HO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118 </a:t>
            </a:r>
            <a:r>
              <a:rPr sz="1400">
                <a:latin typeface="標楷體"/>
              </a:rPr>
              <a:t>次換手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改善</a:t>
            </a:r>
            <a:r>
              <a:rPr sz="1400">
                <a:latin typeface="Times New Roman"/>
              </a:rPr>
              <a:t> 39%)</a:t>
            </a:r>
          </a:p>
          <a:p/>
          <a:p>
            <a:r>
              <a:rPr sz="1400">
                <a:latin typeface="標楷體"/>
              </a:rPr>
              <a:t>🛡️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系統可靠性大幅提升：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無線連結失效</a:t>
            </a:r>
            <a:r>
              <a:rPr sz="1400">
                <a:latin typeface="Times New Roman"/>
              </a:rPr>
              <a:t> (RLF) </a:t>
            </a:r>
            <a:r>
              <a:rPr sz="1400">
                <a:latin typeface="標楷體"/>
              </a:rPr>
              <a:t>次數：</a:t>
            </a:r>
          </a:p>
          <a:p>
            <a:r>
              <a:rPr sz="1400">
                <a:latin typeface="Times New Roman"/>
              </a:rPr>
              <a:t>  - SC-HO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532 </a:t>
            </a:r>
            <a:r>
              <a:rPr sz="1400">
                <a:latin typeface="標楷體"/>
              </a:rPr>
              <a:t>次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高失效率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- MC-HO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409 </a:t>
            </a:r>
            <a:r>
              <a:rPr sz="1400">
                <a:latin typeface="標楷體"/>
              </a:rPr>
              <a:t>次</a:t>
            </a:r>
            <a:r>
              <a:rPr sz="1400">
                <a:latin typeface="Times New Roman"/>
              </a:rPr>
              <a:t>/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</a:t>
            </a:r>
            <a:r>
              <a:rPr sz="1400">
                <a:latin typeface="標楷體"/>
              </a:rPr>
              <a:t>改善</a:t>
            </a:r>
            <a:r>
              <a:rPr sz="1400">
                <a:latin typeface="Times New Roman"/>
              </a:rPr>
              <a:t> 23%)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服務中斷時間：</a:t>
            </a:r>
          </a:p>
          <a:p>
            <a:r>
              <a:rPr sz="1400">
                <a:latin typeface="Times New Roman"/>
              </a:rPr>
              <a:t>  - SC-HO</a:t>
            </a:r>
            <a:r>
              <a:rPr sz="1400">
                <a:latin typeface="標楷體"/>
              </a:rPr>
              <a:t>：平均</a:t>
            </a:r>
            <a:r>
              <a:rPr sz="1400">
                <a:latin typeface="Times New Roman"/>
              </a:rPr>
              <a:t> 75ms </a:t>
            </a:r>
            <a:r>
              <a:rPr sz="1400">
                <a:latin typeface="標楷體"/>
              </a:rPr>
              <a:t>中斷時間</a:t>
            </a:r>
          </a:p>
          <a:p>
            <a:r>
              <a:rPr sz="1400">
                <a:latin typeface="Times New Roman"/>
              </a:rPr>
              <a:t>  - MC-HO</a:t>
            </a:r>
            <a:r>
              <a:rPr sz="1400">
                <a:latin typeface="標楷體"/>
              </a:rPr>
              <a:t>：接近</a:t>
            </a:r>
            <a:r>
              <a:rPr sz="1400">
                <a:latin typeface="Times New Roman"/>
              </a:rPr>
              <a:t> 0ms (Soft Handover)</a:t>
            </a:r>
          </a:p>
          <a:p/>
          <a:p>
            <a:r>
              <a:rPr sz="1400">
                <a:latin typeface="標楷體"/>
              </a:rPr>
              <a:t>📊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系統效能權衡分析：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優勢面：</a:t>
            </a:r>
          </a:p>
        </p:txBody>
      </p:sp>
      <p:pic>
        <p:nvPicPr>
          <p:cNvPr id="4" name="Picture 3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097280"/>
            <a:ext cx="201168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性能驗證：量化效益分析</a:t>
            </a:r>
            <a:r>
              <a:rPr sz="2000">
                <a:latin typeface="Times New Roman"/>
              </a:rPr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服務連續性：顯著改善用戶體驗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可靠性提升：降低通話中斷機率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邊緣覆蓋：改善邊界區域服務品質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成本面：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信令開銷：增加</a:t>
            </a:r>
            <a:r>
              <a:rPr sz="1400">
                <a:latin typeface="Times New Roman"/>
              </a:rPr>
              <a:t> 15-20% (</a:t>
            </a:r>
            <a:r>
              <a:rPr sz="1400">
                <a:latin typeface="標楷體"/>
              </a:rPr>
              <a:t>雙連線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頻譜效率：輕微下降</a:t>
            </a:r>
            <a:r>
              <a:rPr sz="1400">
                <a:latin typeface="Times New Roman"/>
              </a:rPr>
              <a:t> 5% (</a:t>
            </a:r>
            <a:r>
              <a:rPr sz="1400">
                <a:latin typeface="標楷體"/>
              </a:rPr>
              <a:t>冗餘傳輸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複雜度：系統實現複雜度提升</a:t>
            </a:r>
          </a:p>
          <a:p/>
          <a:p>
            <a:r>
              <a:rPr sz="1400">
                <a:latin typeface="標楷體"/>
              </a:rPr>
              <a:t>✅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整體評估：效益遠大於成本，適合部署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實際應用部署與未來發展</a:t>
            </a:r>
            <a:r>
              <a:rPr sz="2000">
                <a:latin typeface="Times New Roman"/>
              </a:rPr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🚀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實際部署應用與工程挑戰：</a:t>
            </a:r>
          </a:p>
          <a:p/>
          <a:p>
            <a:r>
              <a:rPr sz="1400">
                <a:latin typeface="標楷體"/>
              </a:rPr>
              <a:t>🏗️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系統架構要求：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3GPP NTN </a:t>
            </a:r>
            <a:r>
              <a:rPr sz="1400">
                <a:latin typeface="標楷體"/>
              </a:rPr>
              <a:t>標準相容：</a:t>
            </a:r>
          </a:p>
          <a:p>
            <a:r>
              <a:rPr sz="1400">
                <a:latin typeface="Times New Roman"/>
              </a:rPr>
              <a:t>  - Release 17/18 NTN </a:t>
            </a:r>
            <a:r>
              <a:rPr sz="1400">
                <a:latin typeface="標楷體"/>
              </a:rPr>
              <a:t>功能支援</a:t>
            </a:r>
          </a:p>
          <a:p>
            <a:r>
              <a:rPr sz="1400">
                <a:latin typeface="Times New Roman"/>
              </a:rPr>
              <a:t>  - 5G </a:t>
            </a:r>
            <a:r>
              <a:rPr sz="1400">
                <a:latin typeface="標楷體"/>
              </a:rPr>
              <a:t>核心網</a:t>
            </a:r>
            <a:r>
              <a:rPr sz="1400">
                <a:latin typeface="Times New Roman"/>
              </a:rPr>
              <a:t> (5GC) Dual Connectivity </a:t>
            </a:r>
            <a:r>
              <a:rPr sz="1400">
                <a:latin typeface="標楷體"/>
              </a:rPr>
              <a:t>能力</a:t>
            </a:r>
          </a:p>
          <a:p>
            <a:r>
              <a:rPr sz="1400">
                <a:latin typeface="Times New Roman"/>
              </a:rPr>
              <a:t>  - RAN </a:t>
            </a:r>
            <a:r>
              <a:rPr sz="1400">
                <a:latin typeface="標楷體"/>
              </a:rPr>
              <a:t>設備支援</a:t>
            </a:r>
            <a:r>
              <a:rPr sz="1400">
                <a:latin typeface="Times New Roman"/>
              </a:rPr>
              <a:t> MN/SN </a:t>
            </a:r>
            <a:r>
              <a:rPr sz="1400">
                <a:latin typeface="標楷體"/>
              </a:rPr>
              <a:t>角色切換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UE </a:t>
            </a:r>
            <a:r>
              <a:rPr sz="1400">
                <a:latin typeface="標楷體"/>
              </a:rPr>
              <a:t>終端要求：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多連線併發處理能力</a:t>
            </a:r>
          </a:p>
          <a:p>
            <a:r>
              <a:rPr sz="1400">
                <a:latin typeface="Times New Roman"/>
              </a:rPr>
              <a:t>  - </a:t>
            </a:r>
            <a:r>
              <a:rPr sz="1400">
                <a:latin typeface="標楷體"/>
              </a:rPr>
              <a:t>增強的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測量精度</a:t>
            </a:r>
          </a:p>
          <a:p>
            <a:r>
              <a:rPr sz="1400">
                <a:latin typeface="Times New Roman"/>
              </a:rPr>
              <a:t>  - Location Service (LCS) </a:t>
            </a:r>
            <a:r>
              <a:rPr sz="1400">
                <a:latin typeface="標楷體"/>
              </a:rPr>
              <a:t>支援</a:t>
            </a:r>
          </a:p>
          <a:p/>
          <a:p>
            <a:r>
              <a:rPr sz="1400">
                <a:latin typeface="標楷體"/>
              </a:rPr>
              <a:t>⚙️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關鍵參數調校：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閾值：</a:t>
            </a:r>
            <a:r>
              <a:rPr sz="1400">
                <a:latin typeface="Times New Roman"/>
              </a:rPr>
              <a:t>-10dB </a:t>
            </a:r>
            <a:r>
              <a:rPr sz="1400">
                <a:latin typeface="標楷體"/>
              </a:rPr>
              <a:t>到</a:t>
            </a:r>
            <a:r>
              <a:rPr sz="1400">
                <a:latin typeface="Times New Roman"/>
              </a:rPr>
              <a:t> -15dB (</a:t>
            </a:r>
            <a:r>
              <a:rPr sz="1400">
                <a:latin typeface="標楷體"/>
              </a:rPr>
              <a:t>可調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重疊覆蓋閾值：最低</a:t>
            </a:r>
            <a:r>
              <a:rPr sz="1400">
                <a:latin typeface="Times New Roman"/>
              </a:rPr>
              <a:t> 30% </a:t>
            </a:r>
            <a:r>
              <a:rPr sz="1400">
                <a:latin typeface="標楷體"/>
              </a:rPr>
              <a:t>覆蓋率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CHO </a:t>
            </a:r>
            <a:r>
              <a:rPr sz="1400">
                <a:latin typeface="標楷體"/>
              </a:rPr>
              <a:t>觸發提前時間：</a:t>
            </a:r>
            <a:r>
              <a:rPr sz="1400">
                <a:latin typeface="Times New Roman"/>
              </a:rPr>
              <a:t>2-4 </a:t>
            </a:r>
            <a:r>
              <a:rPr sz="1400">
                <a:latin typeface="標楷體"/>
              </a:rPr>
              <a:t>秒範圍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Hysteresis </a:t>
            </a:r>
            <a:r>
              <a:rPr sz="1400">
                <a:latin typeface="標楷體"/>
              </a:rPr>
              <a:t>邊界：</a:t>
            </a:r>
            <a:r>
              <a:rPr sz="1400">
                <a:latin typeface="Times New Roman"/>
              </a:rPr>
              <a:t>2-5dB </a:t>
            </a:r>
            <a:r>
              <a:rPr sz="1400">
                <a:latin typeface="標楷體"/>
              </a:rPr>
              <a:t>避免抖動</a:t>
            </a:r>
          </a:p>
          <a:p/>
          <a:p>
            <a:r>
              <a:rPr sz="1400">
                <a:latin typeface="標楷體"/>
              </a:rPr>
              <a:t>🔄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系統整合策略：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向後相容性：支援傳統</a:t>
            </a:r>
            <a:r>
              <a:rPr sz="1400">
                <a:latin typeface="Times New Roman"/>
              </a:rPr>
              <a:t> SC-HO </a:t>
            </a:r>
            <a:r>
              <a:rPr sz="1400">
                <a:latin typeface="標楷體"/>
              </a:rPr>
              <a:t>終端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實際應用部署與未來發展</a:t>
            </a:r>
            <a:r>
              <a:rPr sz="2000">
                <a:latin typeface="Times New Roman"/>
              </a:rPr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漸進式部署：從高密度區域開始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負載平衡：智慧分配</a:t>
            </a:r>
            <a:r>
              <a:rPr sz="1400">
                <a:latin typeface="Times New Roman"/>
              </a:rPr>
              <a:t> MN/SN </a:t>
            </a:r>
            <a:r>
              <a:rPr sz="1400">
                <a:latin typeface="標楷體"/>
              </a:rPr>
              <a:t>角色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故障恢復：自動降級為</a:t>
            </a:r>
            <a:r>
              <a:rPr sz="1400">
                <a:latin typeface="Times New Roman"/>
              </a:rPr>
              <a:t> SC-HO </a:t>
            </a:r>
            <a:r>
              <a:rPr sz="1400">
                <a:latin typeface="標楷體"/>
              </a:rPr>
              <a:t>模式</a:t>
            </a:r>
          </a:p>
          <a:p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未來發展</a:t>
            </a:r>
            <a:r>
              <a:rPr sz="1400">
                <a:latin typeface="Times New Roman"/>
              </a:rPr>
              <a:t>roadmap</a:t>
            </a:r>
            <a:r>
              <a:rPr sz="1400">
                <a:latin typeface="標楷體"/>
              </a:rPr>
              <a:t>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Phase 1</a:t>
            </a:r>
            <a:r>
              <a:rPr sz="1400">
                <a:latin typeface="標楷體"/>
              </a:rPr>
              <a:t>：核心功能驗證與部署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Phase 2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AI/ML </a:t>
            </a:r>
            <a:r>
              <a:rPr sz="1400">
                <a:latin typeface="標楷體"/>
              </a:rPr>
              <a:t>預測演算法整合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Phase 3</a:t>
            </a:r>
            <a:r>
              <a:rPr sz="1400">
                <a:latin typeface="標楷體"/>
              </a:rPr>
              <a:t>：多層衛星星座協調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Phase 4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6G </a:t>
            </a:r>
            <a:r>
              <a:rPr sz="1400">
                <a:latin typeface="標楷體"/>
              </a:rPr>
              <a:t>地面</a:t>
            </a:r>
            <a:r>
              <a:rPr sz="1400">
                <a:latin typeface="Times New Roman"/>
              </a:rPr>
              <a:t>-</a:t>
            </a:r>
            <a:r>
              <a:rPr sz="1400">
                <a:latin typeface="標楷體"/>
              </a:rPr>
              <a:t>衛星融合網路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結論：技術貢獻與未來展望</a:t>
            </a:r>
            <a:r>
              <a:rPr sz="2000">
                <a:latin typeface="Times New Roman"/>
              </a:rPr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演算法總結與貢獻：</a:t>
            </a:r>
          </a:p>
          <a:p/>
          <a:p>
            <a:r>
              <a:rPr sz="1400">
                <a:latin typeface="標楷體"/>
              </a:rPr>
              <a:t>💡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主要技術突破：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首次實現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衛星真正</a:t>
            </a:r>
            <a:r>
              <a:rPr sz="1400">
                <a:latin typeface="Times New Roman"/>
              </a:rPr>
              <a:t> Soft Handover </a:t>
            </a:r>
            <a:r>
              <a:rPr sz="1400">
                <a:latin typeface="標楷體"/>
              </a:rPr>
              <a:t>機制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雙連線架構有效解決服務中斷問題</a:t>
            </a:r>
            <a:r>
              <a:rPr sz="1400">
                <a:latin typeface="Times New Roman"/>
              </a:rPr>
              <a:t>  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Location-based CHO </a:t>
            </a:r>
            <a:r>
              <a:rPr sz="1400">
                <a:latin typeface="標楷體"/>
              </a:rPr>
              <a:t>提升切換效率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Make-before-break </a:t>
            </a:r>
            <a:r>
              <a:rPr sz="1400">
                <a:latin typeface="標楷體"/>
              </a:rPr>
              <a:t>確保服務連續性</a:t>
            </a:r>
          </a:p>
          <a:p/>
          <a:p>
            <a:r>
              <a:rPr sz="1400">
                <a:latin typeface="標楷體"/>
              </a:rPr>
              <a:t>📊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量化效能證實：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換手次數減少：最高</a:t>
            </a:r>
            <a:r>
              <a:rPr sz="1400">
                <a:latin typeface="Times New Roman"/>
              </a:rPr>
              <a:t> 47% </a:t>
            </a:r>
            <a:r>
              <a:rPr sz="1400">
                <a:latin typeface="標楷體"/>
              </a:rPr>
              <a:t>改善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連結失效降低：</a:t>
            </a:r>
            <a:r>
              <a:rPr sz="1400">
                <a:latin typeface="Times New Roman"/>
              </a:rPr>
              <a:t>23% </a:t>
            </a:r>
            <a:r>
              <a:rPr sz="1400">
                <a:latin typeface="標楷體"/>
              </a:rPr>
              <a:t>可靠性提升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服務中斷時間：從</a:t>
            </a:r>
            <a:r>
              <a:rPr sz="1400">
                <a:latin typeface="Times New Roman"/>
              </a:rPr>
              <a:t> 75ms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接近</a:t>
            </a:r>
            <a:r>
              <a:rPr sz="1400">
                <a:latin typeface="Times New Roman"/>
              </a:rPr>
              <a:t> 0ms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用戶體驗品質：顯著提升</a:t>
            </a:r>
          </a:p>
          <a:p/>
          <a:p>
            <a:r>
              <a:rPr sz="1400">
                <a:latin typeface="標楷體"/>
              </a:rPr>
              <a:t>🏗️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工程實用價值：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標準相容：符合</a:t>
            </a:r>
            <a:r>
              <a:rPr sz="1400">
                <a:latin typeface="Times New Roman"/>
              </a:rPr>
              <a:t> 3GPP NTN Release 17/18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部署友善：向後相容現有系統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參數靈活：可調整適應不同場景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擴展性強：支援未來</a:t>
            </a:r>
            <a:r>
              <a:rPr sz="1400">
                <a:latin typeface="Times New Roman"/>
              </a:rPr>
              <a:t> 6G </a:t>
            </a:r>
            <a:r>
              <a:rPr sz="1400">
                <a:latin typeface="標楷體"/>
              </a:rPr>
              <a:t>演進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結論：技術貢獻與未來展望</a:t>
            </a:r>
            <a:r>
              <a:rPr sz="2000">
                <a:latin typeface="Times New Roman"/>
              </a:rPr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🔬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學術研究貢獻：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理論創新：多連線軟切換理論基礎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演算法設計：四階段結構化實現流程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性能評估：完整的量化驗證方法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實現指導：具體的工程部署方案</a:t>
            </a:r>
          </a:p>
          <a:p/>
          <a:p>
            <a:r>
              <a:rPr sz="1400">
                <a:latin typeface="標楷體"/>
              </a:rPr>
              <a:t>🚀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未來研究方向：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AI </a:t>
            </a:r>
            <a:r>
              <a:rPr sz="1400">
                <a:latin typeface="標楷體"/>
              </a:rPr>
              <a:t>驅動的智慧預測與最佳化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多層星座協調演算法</a:t>
            </a:r>
            <a:r>
              <a:rPr sz="1400">
                <a:latin typeface="Times New Roman"/>
              </a:rPr>
              <a:t>  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超低延遲應用場景適配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地面</a:t>
            </a:r>
            <a:r>
              <a:rPr sz="1400">
                <a:latin typeface="Times New Roman"/>
              </a:rPr>
              <a:t>-</a:t>
            </a:r>
            <a:r>
              <a:rPr sz="1400">
                <a:latin typeface="標楷體"/>
              </a:rPr>
              <a:t>衛星異構網路融合</a:t>
            </a:r>
          </a:p>
          <a:p/>
          <a:p>
            <a:r>
              <a:rPr sz="1400">
                <a:latin typeface="標楷體"/>
              </a:rPr>
              <a:t>結論：</a:t>
            </a:r>
            <a:r>
              <a:rPr sz="1400">
                <a:latin typeface="Times New Roman"/>
              </a:rPr>
              <a:t>MC-HO </a:t>
            </a:r>
            <a:r>
              <a:rPr sz="1400">
                <a:latin typeface="標楷體"/>
              </a:rPr>
              <a:t>演算法成功解決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衛星頻繁切換問題，</a:t>
            </a:r>
          </a:p>
          <a:p>
            <a:r>
              <a:rPr sz="1400">
                <a:latin typeface="標楷體"/>
              </a:rPr>
              <a:t>為下一代衛星通訊網路奠定重要技術基礎。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800">
                <a:latin typeface="Times New Roman"/>
              </a:rPr>
              <a:t>LEO </a:t>
            </a:r>
            <a:r>
              <a:rPr sz="2800">
                <a:latin typeface="標楷體"/>
              </a:rPr>
              <a:t>衛星網路多連線換手演算法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600">
                <a:latin typeface="Times New Roman"/>
              </a:rPr>
              <a:t>Multi-Connectivity Handover Algorithm for LEO Satellite Networks</a:t>
            </a:r>
          </a:p>
          <a:p/>
          <a:p>
            <a:r>
              <a:rPr sz="1600">
                <a:latin typeface="標楷體"/>
              </a:rPr>
              <a:t>🎯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演算法核心目標：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降低換手中斷率，提升服務連續性</a:t>
            </a:r>
            <a:r>
              <a:rPr sz="1600">
                <a:latin typeface="Times New Roman"/>
              </a:rPr>
              <a:t>  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利用多重覆蓋區域實現軟切換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基於位置預測的智慧觸發機制</a:t>
            </a:r>
          </a:p>
          <a:p/>
          <a:p>
            <a:r>
              <a:rPr sz="1600">
                <a:latin typeface="標楷體"/>
              </a:rPr>
              <a:t>📊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主要技術創新：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Packet Duplication + Selection Combining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Conditional Handover (CHO) </a:t>
            </a:r>
            <a:r>
              <a:rPr sz="1600">
                <a:latin typeface="標楷體"/>
              </a:rPr>
              <a:t>整合</a:t>
            </a:r>
            <a:r>
              <a:rPr sz="1600">
                <a:latin typeface="Times New Roman"/>
              </a:rPr>
              <a:t>  </a:t>
            </a:r>
          </a:p>
          <a:p>
            <a:r>
              <a:rPr sz="1600">
                <a:latin typeface="標楷體"/>
              </a:rPr>
              <a:t>•</a:t>
            </a:r>
            <a:r>
              <a:rPr sz="1600">
                <a:latin typeface="Times New Roman"/>
              </a:rPr>
              <a:t> Master/Secondary Node </a:t>
            </a:r>
            <a:r>
              <a:rPr sz="1600">
                <a:latin typeface="標楷體"/>
              </a:rPr>
              <a:t>雙連線架構</a:t>
            </a:r>
          </a:p>
          <a:p/>
          <a:p>
            <a:r>
              <a:rPr sz="1600">
                <a:latin typeface="Times New Roman"/>
              </a:rPr>
              <a:t>Based on IEEE Paper</a:t>
            </a:r>
            <a:r>
              <a:rPr sz="1600">
                <a:latin typeface="標楷體"/>
              </a:rPr>
              <a:t>:</a:t>
            </a:r>
            <a:r>
              <a:rPr sz="1600">
                <a:latin typeface="Times New Roman"/>
              </a:rPr>
              <a:t> </a:t>
            </a:r>
            <a:r>
              <a:rPr sz="1600">
                <a:latin typeface="標楷體"/>
              </a:rPr>
              <a:t>"</a:t>
            </a:r>
            <a:r>
              <a:rPr sz="1600">
                <a:latin typeface="Times New Roman"/>
              </a:rPr>
              <a:t>Enhancing Handover Performance in LEO Satellite Networks</a:t>
            </a:r>
            <a:r>
              <a:rPr sz="1600">
                <a:latin typeface="標楷體"/>
              </a:rPr>
              <a:t>"</a:t>
            </a:r>
          </a:p>
          <a:p>
            <a:r>
              <a:rPr sz="1600">
                <a:latin typeface="Times New Roman"/>
              </a:rPr>
              <a:t>Mohammed Al-Ansi et al., 2024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>
                <a:latin typeface="標楷體"/>
              </a:rPr>
              <a:t>簡報大綱</a:t>
            </a:r>
            <a:r>
              <a:rPr sz="2200">
                <a:latin typeface="Times New Roman"/>
              </a:rPr>
              <a:t> - </a:t>
            </a:r>
            <a:r>
              <a:rPr sz="2200">
                <a:latin typeface="標楷體"/>
              </a:rPr>
              <a:t>演算法教學流程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📚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本簡報教學結構：</a:t>
            </a:r>
          </a:p>
          <a:p/>
          <a:p>
            <a:r>
              <a:rPr sz="1400">
                <a:latin typeface="Times New Roman"/>
              </a:rPr>
              <a:t>1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問題背景與動機</a:t>
            </a:r>
            <a:r>
              <a:rPr sz="1400">
                <a:latin typeface="Times New Roman"/>
              </a:rPr>
              <a:t> (Background &amp; Motivation)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衛星網路特性與挑戰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SC-HO </a:t>
            </a:r>
            <a:r>
              <a:rPr sz="1400">
                <a:latin typeface="標楷體"/>
              </a:rPr>
              <a:t>傳統方法的限制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解決方案的需求分析</a:t>
            </a:r>
          </a:p>
          <a:p/>
          <a:p>
            <a:r>
              <a:rPr sz="1400">
                <a:latin typeface="Times New Roman"/>
              </a:rPr>
              <a:t>2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演算法核心設計</a:t>
            </a:r>
            <a:r>
              <a:rPr sz="1400">
                <a:latin typeface="Times New Roman"/>
              </a:rPr>
              <a:t> (Algorithm Design)  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四大技術支柱詳解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雙連線架構原理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智慧觸發機制</a:t>
            </a:r>
          </a:p>
          <a:p/>
          <a:p>
            <a:r>
              <a:rPr sz="1400">
                <a:latin typeface="Times New Roman"/>
              </a:rPr>
              <a:t>3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演算法實現流程</a:t>
            </a:r>
            <a:r>
              <a:rPr sz="1400">
                <a:latin typeface="Times New Roman"/>
              </a:rPr>
              <a:t> (Implementation Flow)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四階段執行流程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關鍵參數設定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程式碼實現片段</a:t>
            </a:r>
          </a:p>
          <a:p/>
          <a:p>
            <a:r>
              <a:rPr sz="1400">
                <a:latin typeface="Times New Roman"/>
              </a:rPr>
              <a:t>4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性能驗證與分析</a:t>
            </a:r>
            <a:r>
              <a:rPr sz="1400">
                <a:latin typeface="Times New Roman"/>
              </a:rPr>
              <a:t> (Performance Analysis)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量化效益比較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可靠性提升驗證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系統效能權衡</a:t>
            </a:r>
          </a:p>
          <a:p/>
          <a:p>
            <a:r>
              <a:rPr sz="1400">
                <a:latin typeface="Times New Roman"/>
              </a:rPr>
              <a:t>5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實際應用與未來發展</a:t>
            </a:r>
            <a:r>
              <a:rPr sz="1400">
                <a:latin typeface="Times New Roman"/>
              </a:rPr>
              <a:t> (Applications &amp; Future)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部署考量與挑戰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工程實現要求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未來研究方向</a:t>
            </a:r>
          </a:p>
          <a:p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教學目標：深度理解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演算法原理與實現方法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問題背景：</a:t>
            </a:r>
            <a:r>
              <a:rPr sz="2000">
                <a:latin typeface="Times New Roman"/>
              </a:rPr>
              <a:t>LEO </a:t>
            </a:r>
            <a:r>
              <a:rPr sz="2000">
                <a:latin typeface="標楷體"/>
              </a:rPr>
              <a:t>衛星換手挑戰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🛰️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衛星網路特性與挑戰：</a:t>
            </a:r>
          </a:p>
          <a:p/>
          <a:p>
            <a:r>
              <a:rPr sz="1400">
                <a:latin typeface="標楷體"/>
              </a:rPr>
              <a:t>📡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衛星基本特性：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軌道高度：</a:t>
            </a:r>
            <a:r>
              <a:rPr sz="1400">
                <a:latin typeface="Times New Roman"/>
              </a:rPr>
              <a:t>600km (</a:t>
            </a:r>
            <a:r>
              <a:rPr sz="1400">
                <a:latin typeface="標楷體"/>
              </a:rPr>
              <a:t>相比</a:t>
            </a:r>
            <a:r>
              <a:rPr sz="1400">
                <a:latin typeface="Times New Roman"/>
              </a:rPr>
              <a:t> GEO 35,786km)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運行速度：</a:t>
            </a:r>
            <a:r>
              <a:rPr sz="1400">
                <a:latin typeface="Times New Roman"/>
              </a:rPr>
              <a:t>7.56 km/s (</a:t>
            </a:r>
            <a:r>
              <a:rPr sz="1400">
                <a:latin typeface="標楷體"/>
              </a:rPr>
              <a:t>高速移動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覆蓋時間：~</a:t>
            </a:r>
            <a:r>
              <a:rPr sz="1400">
                <a:latin typeface="Times New Roman"/>
              </a:rPr>
              <a:t>6.6 </a:t>
            </a:r>
            <a:r>
              <a:rPr sz="1400">
                <a:latin typeface="標楷體"/>
              </a:rPr>
              <a:t>秒</a:t>
            </a:r>
            <a:r>
              <a:rPr sz="1400">
                <a:latin typeface="Times New Roman"/>
              </a:rPr>
              <a:t> (50km </a:t>
            </a:r>
            <a:r>
              <a:rPr sz="1400">
                <a:latin typeface="標楷體"/>
              </a:rPr>
              <a:t>波束直徑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網路延遲：~</a:t>
            </a:r>
            <a:r>
              <a:rPr sz="1400">
                <a:latin typeface="Times New Roman"/>
              </a:rPr>
              <a:t>2.5ms (</a:t>
            </a:r>
            <a:r>
              <a:rPr sz="1400">
                <a:latin typeface="標楷體"/>
              </a:rPr>
              <a:t>大幅優於</a:t>
            </a:r>
            <a:r>
              <a:rPr sz="1400">
                <a:latin typeface="Times New Roman"/>
              </a:rPr>
              <a:t> GEO </a:t>
            </a:r>
            <a:r>
              <a:rPr sz="1400">
                <a:latin typeface="標楷體"/>
              </a:rPr>
              <a:t>~</a:t>
            </a:r>
            <a:r>
              <a:rPr sz="1400">
                <a:latin typeface="Times New Roman"/>
              </a:rPr>
              <a:t>250ms)</a:t>
            </a:r>
          </a:p>
          <a:p/>
          <a:p>
            <a:r>
              <a:rPr sz="1400">
                <a:latin typeface="標楷體"/>
              </a:rPr>
              <a:t>🚫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傳統</a:t>
            </a:r>
            <a:r>
              <a:rPr sz="1400">
                <a:latin typeface="Times New Roman"/>
              </a:rPr>
              <a:t> SC-HO </a:t>
            </a:r>
            <a:r>
              <a:rPr sz="1400">
                <a:latin typeface="標楷體"/>
              </a:rPr>
              <a:t>的根本問題：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Hard Handover </a:t>
            </a:r>
            <a:r>
              <a:rPr sz="1400">
                <a:latin typeface="標楷體"/>
              </a:rPr>
              <a:t>機制：</a:t>
            </a:r>
            <a:r>
              <a:rPr sz="1400">
                <a:latin typeface="Times New Roman"/>
              </a:rPr>
              <a:t>Break-before-make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服務中斷：</a:t>
            </a:r>
            <a:r>
              <a:rPr sz="1400">
                <a:latin typeface="Times New Roman"/>
              </a:rPr>
              <a:t>50-100ms </a:t>
            </a:r>
            <a:r>
              <a:rPr sz="1400">
                <a:latin typeface="標楷體"/>
              </a:rPr>
              <a:t>無法接受的延遲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封包遺失：中斷期間資料傳輸停止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頻繁切換：每</a:t>
            </a:r>
            <a:r>
              <a:rPr sz="1400">
                <a:latin typeface="Times New Roman"/>
              </a:rPr>
              <a:t> 7 </a:t>
            </a:r>
            <a:r>
              <a:rPr sz="1400">
                <a:latin typeface="標楷體"/>
              </a:rPr>
              <a:t>秒需要換手決策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Ping-pong </a:t>
            </a:r>
            <a:r>
              <a:rPr sz="1400">
                <a:latin typeface="標楷體"/>
              </a:rPr>
              <a:t>效應：邊界區域來回切換</a:t>
            </a:r>
          </a:p>
          <a:p/>
          <a:p>
            <a:r>
              <a:rPr sz="1400">
                <a:latin typeface="標楷體"/>
              </a:rPr>
              <a:t>⚡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多重覆蓋區域的技術機會：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LEO </a:t>
            </a:r>
            <a:r>
              <a:rPr sz="1400">
                <a:latin typeface="標楷體"/>
              </a:rPr>
              <a:t>星座設計：多顆衛星同時覆蓋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重疊覆蓋率：</a:t>
            </a:r>
            <a:r>
              <a:rPr sz="1400">
                <a:latin typeface="Times New Roman"/>
              </a:rPr>
              <a:t>30-50% </a:t>
            </a:r>
            <a:r>
              <a:rPr sz="1400">
                <a:latin typeface="標楷體"/>
              </a:rPr>
              <a:t>區域具有雙重覆蓋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Soft Handover </a:t>
            </a:r>
            <a:r>
              <a:rPr sz="1400">
                <a:latin typeface="標楷體"/>
              </a:rPr>
              <a:t>潛力：同時維持多重連結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技術基礎：為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提供實現條件</a:t>
            </a:r>
          </a:p>
        </p:txBody>
      </p:sp>
      <p:pic>
        <p:nvPicPr>
          <p:cNvPr id="4" name="Picture 3" descr="page_2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097280"/>
            <a:ext cx="201168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MC-HO </a:t>
            </a:r>
            <a:r>
              <a:rPr sz="2000">
                <a:latin typeface="標楷體"/>
              </a:rPr>
              <a:t>演算法核心設計</a:t>
            </a:r>
            <a:r>
              <a:rPr sz="2000">
                <a:latin typeface="Times New Roman"/>
              </a:rPr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🧠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核心設計理念：</a:t>
            </a:r>
          </a:p>
          <a:p>
            <a:r>
              <a:rPr sz="1400">
                <a:latin typeface="標楷體"/>
              </a:rPr>
              <a:t>「在多重覆蓋區域同時維持雙重連線，實現無縫軟切換」</a:t>
            </a:r>
          </a:p>
          <a:p/>
          <a:p>
            <a:r>
              <a:rPr sz="1400">
                <a:latin typeface="標楷體"/>
              </a:rPr>
              <a:t>🏗️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四大技術支柱：</a:t>
            </a:r>
          </a:p>
          <a:p/>
          <a:p>
            <a:r>
              <a:rPr sz="1400">
                <a:latin typeface="Times New Roman"/>
              </a:rPr>
              <a:t>1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雙連線架構</a:t>
            </a:r>
            <a:r>
              <a:rPr sz="1400">
                <a:latin typeface="Times New Roman"/>
              </a:rPr>
              <a:t> (Dual Connectivity)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Master Node (MN)</a:t>
            </a:r>
            <a:r>
              <a:rPr sz="1400">
                <a:latin typeface="標楷體"/>
              </a:rPr>
              <a:t>：主要服務衛星</a:t>
            </a:r>
          </a:p>
          <a:p>
            <a:r>
              <a:rPr sz="1400">
                <a:latin typeface="Times New Roman"/>
              </a:rPr>
              <a:t>     - </a:t>
            </a:r>
            <a:r>
              <a:rPr sz="1400">
                <a:latin typeface="標楷體"/>
              </a:rPr>
              <a:t>負責控制信令</a:t>
            </a:r>
            <a:r>
              <a:rPr sz="1400">
                <a:latin typeface="Times New Roman"/>
              </a:rPr>
              <a:t> (RRC, NAS)</a:t>
            </a:r>
          </a:p>
          <a:p>
            <a:r>
              <a:rPr sz="1400">
                <a:latin typeface="Times New Roman"/>
              </a:rPr>
              <a:t>     - </a:t>
            </a:r>
            <a:r>
              <a:rPr sz="1400">
                <a:latin typeface="標楷體"/>
              </a:rPr>
              <a:t>提供主要資料通道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Secondary Node (SN)</a:t>
            </a:r>
            <a:r>
              <a:rPr sz="1400">
                <a:latin typeface="標楷體"/>
              </a:rPr>
              <a:t>：輔助服務衛星</a:t>
            </a:r>
          </a:p>
          <a:p>
            <a:r>
              <a:rPr sz="1400">
                <a:latin typeface="Times New Roman"/>
              </a:rPr>
              <a:t>     - </a:t>
            </a:r>
            <a:r>
              <a:rPr sz="1400">
                <a:latin typeface="標楷體"/>
              </a:rPr>
              <a:t>提供冗餘資料通道</a:t>
            </a:r>
          </a:p>
          <a:p>
            <a:r>
              <a:rPr sz="1400">
                <a:latin typeface="Times New Roman"/>
              </a:rPr>
              <a:t>     - </a:t>
            </a:r>
            <a:r>
              <a:rPr sz="1400">
                <a:latin typeface="標楷體"/>
              </a:rPr>
              <a:t>分擔資料傳輸負載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同時連接：避免單點失效風險</a:t>
            </a:r>
          </a:p>
          <a:p/>
          <a:p>
            <a:r>
              <a:rPr sz="1400">
                <a:latin typeface="Times New Roman"/>
              </a:rPr>
              <a:t>2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封包複製機制</a:t>
            </a:r>
            <a:r>
              <a:rPr sz="1400">
                <a:latin typeface="Times New Roman"/>
              </a:rPr>
              <a:t> (Packet Duplication)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Uplink</a:t>
            </a:r>
            <a:r>
              <a:rPr sz="1400">
                <a:latin typeface="標楷體"/>
              </a:rPr>
              <a:t>：</a:t>
            </a:r>
            <a:r>
              <a:rPr sz="1400">
                <a:latin typeface="Times New Roman"/>
              </a:rPr>
              <a:t>UE </a:t>
            </a:r>
            <a:r>
              <a:rPr sz="1400">
                <a:latin typeface="標楷體"/>
              </a:rPr>
              <a:t>同時向</a:t>
            </a:r>
            <a:r>
              <a:rPr sz="1400">
                <a:latin typeface="Times New Roman"/>
              </a:rPr>
              <a:t> MN </a:t>
            </a:r>
            <a:r>
              <a:rPr sz="1400">
                <a:latin typeface="標楷體"/>
              </a:rPr>
              <a:t>和</a:t>
            </a:r>
            <a:r>
              <a:rPr sz="1400">
                <a:latin typeface="Times New Roman"/>
              </a:rPr>
              <a:t> SN </a:t>
            </a:r>
            <a:r>
              <a:rPr sz="1400">
                <a:latin typeface="標楷體"/>
              </a:rPr>
              <a:t>傳送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Downlink</a:t>
            </a:r>
            <a:r>
              <a:rPr sz="1400">
                <a:latin typeface="標楷體"/>
              </a:rPr>
              <a:t>：核心網同步向兩節點發送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冗餘傳輸：確保關鍵資料可靠性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選擇式合併：接收端選擇最佳品質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MC-HO </a:t>
            </a:r>
            <a:r>
              <a:rPr sz="2000">
                <a:latin typeface="標楷體"/>
              </a:rPr>
              <a:t>演算法核心設計</a:t>
            </a:r>
            <a:r>
              <a:rPr sz="2000">
                <a:latin typeface="Times New Roman"/>
              </a:rPr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Times New Roman"/>
              </a:rPr>
              <a:t>3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條件式切換</a:t>
            </a:r>
            <a:r>
              <a:rPr sz="1400">
                <a:latin typeface="Times New Roman"/>
              </a:rPr>
              <a:t> (Conditional Handover)  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Location-based </a:t>
            </a:r>
            <a:r>
              <a:rPr sz="1400">
                <a:latin typeface="標楷體"/>
              </a:rPr>
              <a:t>預測：基於軌道計算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閾值觸發：信號品質監控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預先配置：減少切換延遲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智慧判斷：避免</a:t>
            </a:r>
            <a:r>
              <a:rPr sz="1400">
                <a:latin typeface="Times New Roman"/>
              </a:rPr>
              <a:t> Ping-pong </a:t>
            </a:r>
            <a:r>
              <a:rPr sz="1400">
                <a:latin typeface="標楷體"/>
              </a:rPr>
              <a:t>效應</a:t>
            </a:r>
          </a:p>
          <a:p/>
          <a:p>
            <a:r>
              <a:rPr sz="1400">
                <a:latin typeface="Times New Roman"/>
              </a:rPr>
              <a:t>4</a:t>
            </a:r>
            <a:r>
              <a:rPr sz="1400">
                <a:latin typeface="標楷體"/>
              </a:rPr>
              <a:t>️⃣</a:t>
            </a:r>
            <a:r>
              <a:rPr sz="1400">
                <a:latin typeface="Times New Roman"/>
              </a:rPr>
              <a:t> Make-before-break </a:t>
            </a:r>
            <a:r>
              <a:rPr sz="1400">
                <a:latin typeface="標楷體"/>
              </a:rPr>
              <a:t>機制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先建立新連結，再釋放舊連結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零服務中斷：確保連續性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漸進式切換：平滑角色轉換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MC-HO </a:t>
            </a:r>
            <a:r>
              <a:rPr sz="2000">
                <a:latin typeface="標楷體"/>
              </a:rPr>
              <a:t>四階段實現流程</a:t>
            </a:r>
            <a:r>
              <a:rPr sz="2000">
                <a:latin typeface="Times New Roman"/>
              </a:rPr>
              <a:t>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📋</a:t>
            </a:r>
            <a:r>
              <a:rPr sz="1400">
                <a:latin typeface="Times New Roman"/>
              </a:rPr>
              <a:t> MC-HO </a:t>
            </a:r>
            <a:r>
              <a:rPr sz="1400">
                <a:latin typeface="標楷體"/>
              </a:rPr>
              <a:t>四階段實現流程：</a:t>
            </a:r>
          </a:p>
          <a:p/>
          <a:p>
            <a:r>
              <a:rPr sz="1400">
                <a:latin typeface="標楷體"/>
              </a:rPr>
              <a:t>🔍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階段一：多重覆蓋偵測</a:t>
            </a:r>
            <a:r>
              <a:rPr sz="1400">
                <a:latin typeface="Times New Roman"/>
              </a:rPr>
              <a:t> (Multi-Coverage Detection)</a:t>
            </a:r>
          </a:p>
          <a:p>
            <a:r>
              <a:rPr sz="1400">
                <a:latin typeface="Times New Roman"/>
              </a:rPr>
              <a:t>   Algorithm Step 1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位置服務</a:t>
            </a:r>
            <a:r>
              <a:rPr sz="1400">
                <a:latin typeface="Times New Roman"/>
              </a:rPr>
              <a:t> (LCS) </a:t>
            </a:r>
            <a:r>
              <a:rPr sz="1400">
                <a:latin typeface="標楷體"/>
              </a:rPr>
              <a:t>持續監測</a:t>
            </a:r>
            <a:r>
              <a:rPr sz="1400">
                <a:latin typeface="Times New Roman"/>
              </a:rPr>
              <a:t> UE </a:t>
            </a:r>
            <a:r>
              <a:rPr sz="1400">
                <a:latin typeface="標楷體"/>
              </a:rPr>
              <a:t>座標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計算可見衛星清單與覆蓋時間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評估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預測值與服務品質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判斷是否進入多重覆蓋區域</a:t>
            </a:r>
          </a:p>
          <a:p/>
          <a:p>
            <a:r>
              <a:rPr sz="1400">
                <a:latin typeface="標楷體"/>
              </a:rPr>
              <a:t>🔗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階段二：次要連結建立</a:t>
            </a:r>
            <a:r>
              <a:rPr sz="1400">
                <a:latin typeface="Times New Roman"/>
              </a:rPr>
              <a:t> (Secondary Connection Setup)</a:t>
            </a:r>
          </a:p>
          <a:p>
            <a:r>
              <a:rPr sz="1400">
                <a:latin typeface="Times New Roman"/>
              </a:rPr>
              <a:t>   Algorithm Step 2</a:t>
            </a:r>
            <a:r>
              <a:rPr sz="1400">
                <a:latin typeface="標楷體"/>
              </a:rPr>
              <a:t>:</a:t>
            </a:r>
            <a:r>
              <a:rPr sz="1400">
                <a:latin typeface="Times New Roman"/>
              </a:rPr>
              <a:t>  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在多重覆蓋區域啟動</a:t>
            </a:r>
            <a:r>
              <a:rPr sz="1400">
                <a:latin typeface="Times New Roman"/>
              </a:rPr>
              <a:t> SN </a:t>
            </a:r>
            <a:r>
              <a:rPr sz="1400">
                <a:latin typeface="標楷體"/>
              </a:rPr>
              <a:t>連線程序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執行</a:t>
            </a:r>
            <a:r>
              <a:rPr sz="1400">
                <a:latin typeface="Times New Roman"/>
              </a:rPr>
              <a:t> RRC Connection Establishment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配置</a:t>
            </a:r>
            <a:r>
              <a:rPr sz="1400">
                <a:latin typeface="Times New Roman"/>
              </a:rPr>
              <a:t> Dual Connectivity </a:t>
            </a:r>
            <a:r>
              <a:rPr sz="1400">
                <a:latin typeface="標楷體"/>
              </a:rPr>
              <a:t>參數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啟用</a:t>
            </a:r>
            <a:r>
              <a:rPr sz="1400">
                <a:latin typeface="Times New Roman"/>
              </a:rPr>
              <a:t> Packet Duplication </a:t>
            </a:r>
            <a:r>
              <a:rPr sz="1400">
                <a:latin typeface="標楷體"/>
              </a:rPr>
              <a:t>機制</a:t>
            </a:r>
          </a:p>
          <a:p/>
          <a:p>
            <a:r>
              <a:rPr sz="1400">
                <a:latin typeface="標楷體"/>
              </a:rPr>
              <a:t>📊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階段三：條件式切換執行</a:t>
            </a:r>
            <a:r>
              <a:rPr sz="1400">
                <a:latin typeface="Times New Roman"/>
              </a:rPr>
              <a:t> (CHO Execution)</a:t>
            </a:r>
          </a:p>
          <a:p>
            <a:r>
              <a:rPr sz="1400">
                <a:latin typeface="Times New Roman"/>
              </a:rPr>
              <a:t>   Algorithm Step 3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持續監測觸發條件</a:t>
            </a:r>
            <a:r>
              <a:rPr sz="1400">
                <a:latin typeface="Times New Roman"/>
              </a:rPr>
              <a:t> (SINR + Location)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條件滿足時執行角色切換：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MC-HO </a:t>
            </a:r>
            <a:r>
              <a:rPr sz="2000">
                <a:latin typeface="標楷體"/>
              </a:rPr>
              <a:t>四階段實現流程</a:t>
            </a:r>
            <a:r>
              <a:rPr sz="2000">
                <a:latin typeface="Times New Roman"/>
              </a:rPr>
              <a:t>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Times New Roman"/>
              </a:rPr>
              <a:t>     - Current SN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New MN  </a:t>
            </a:r>
          </a:p>
          <a:p>
            <a:r>
              <a:rPr sz="1400">
                <a:latin typeface="Times New Roman"/>
              </a:rPr>
              <a:t>     - Current MN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New SN (</a:t>
            </a:r>
            <a:r>
              <a:rPr sz="1400">
                <a:latin typeface="標楷體"/>
              </a:rPr>
              <a:t>如仍可用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更新路由表與資料流向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確保切換過程零中斷</a:t>
            </a:r>
          </a:p>
          <a:p/>
          <a:p>
            <a:r>
              <a:rPr sz="1400">
                <a:latin typeface="標楷體"/>
              </a:rPr>
              <a:t>✂️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階段四：舊連結釋放</a:t>
            </a:r>
            <a:r>
              <a:rPr sz="1400">
                <a:latin typeface="Times New Roman"/>
              </a:rPr>
              <a:t> (Legacy Connection Release)  </a:t>
            </a:r>
          </a:p>
          <a:p>
            <a:r>
              <a:rPr sz="1400">
                <a:latin typeface="Times New Roman"/>
              </a:rPr>
              <a:t>   Algorithm Step 4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評估舊衛星連結品質與必要性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適時釋放不再需要的連線資源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最佳化系統資源使用效率</a:t>
            </a:r>
          </a:p>
          <a:p>
            <a:r>
              <a:rPr sz="1400">
                <a:latin typeface="Times New Roman"/>
              </a:rPr>
              <a:t>   </a:t>
            </a:r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準備進入下一輪切換循環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核心演算法程式碼實現</a:t>
            </a:r>
            <a:r>
              <a:rPr sz="2000">
                <a:latin typeface="Times New Roman"/>
              </a:rPr>
              <a:t>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💻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核心演算法程式碼實現：</a:t>
            </a:r>
          </a:p>
          <a:p/>
          <a:p>
            <a:r>
              <a:rPr sz="1400">
                <a:latin typeface="標楷體"/>
              </a:rPr>
              <a:t>🔧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多重覆蓋偵測演算法：</a:t>
            </a:r>
          </a:p>
          <a:p>
            <a:r>
              <a:rPr sz="1400">
                <a:latin typeface="標楷體"/>
              </a:rPr>
              <a:t>```</a:t>
            </a:r>
            <a:r>
              <a:rPr sz="1400">
                <a:latin typeface="Times New Roman"/>
              </a:rPr>
              <a:t>python</a:t>
            </a:r>
          </a:p>
          <a:p>
            <a:r>
              <a:rPr sz="1400">
                <a:latin typeface="Times New Roman"/>
              </a:rPr>
              <a:t>def detect_multi_coverage(ue_position, satellite_list, sinr_threshold)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candidates = []</a:t>
            </a:r>
          </a:p>
          <a:p>
            <a:r>
              <a:rPr sz="1400">
                <a:latin typeface="Times New Roman"/>
              </a:rPr>
              <a:t>    for satellite in satellite_list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計算距離與仰角</a:t>
            </a:r>
          </a:p>
          <a:p>
            <a:r>
              <a:rPr sz="1400">
                <a:latin typeface="Times New Roman"/>
              </a:rPr>
              <a:t>        distance = calculate_distance(ue_position, satellite.position)</a:t>
            </a:r>
          </a:p>
          <a:p>
            <a:r>
              <a:rPr sz="1400">
                <a:latin typeface="Times New Roman"/>
              </a:rPr>
              <a:t>        elevation = calculate_elevation_angle(ue_position, satellite.position)</a:t>
            </a:r>
          </a:p>
          <a:p>
            <a:r>
              <a:rPr sz="1400">
                <a:latin typeface="Times New Roman"/>
              </a:rPr>
              <a:t>        </a:t>
            </a:r>
          </a:p>
          <a:p>
            <a:r>
              <a:rPr sz="1400">
                <a:latin typeface="Times New Roman"/>
              </a:rPr>
              <a:t>    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預測</a:t>
            </a:r>
            <a:r>
              <a:rPr sz="1400">
                <a:latin typeface="Times New Roman"/>
              </a:rPr>
              <a:t> SINR </a:t>
            </a:r>
            <a:r>
              <a:rPr sz="1400">
                <a:latin typeface="標楷體"/>
              </a:rPr>
              <a:t>值</a:t>
            </a:r>
          </a:p>
          <a:p>
            <a:r>
              <a:rPr sz="1400">
                <a:latin typeface="Times New Roman"/>
              </a:rPr>
              <a:t>        predicted_sinr = link_budget_calculation(distance, elevation)</a:t>
            </a:r>
          </a:p>
          <a:p>
            <a:r>
              <a:rPr sz="1400">
                <a:latin typeface="Times New Roman"/>
              </a:rPr>
              <a:t>        </a:t>
            </a:r>
          </a:p>
          <a:p>
            <a:r>
              <a:rPr sz="1400">
                <a:latin typeface="Times New Roman"/>
              </a:rPr>
              <a:t>        </a:t>
            </a:r>
            <a:r>
              <a:rPr sz="1400">
                <a:latin typeface="標楷體"/>
              </a:rPr>
              <a:t>#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計算覆蓋時間</a:t>
            </a:r>
          </a:p>
          <a:p>
            <a:r>
              <a:rPr sz="1400">
                <a:latin typeface="Times New Roman"/>
              </a:rPr>
              <a:t>        coverage_time = predict_coverage_duration(ue_position, satellite.orbit)</a:t>
            </a:r>
          </a:p>
          <a:p>
            <a:r>
              <a:rPr sz="1400">
                <a:latin typeface="Times New Roman"/>
              </a:rPr>
              <a:t>        </a:t>
            </a:r>
          </a:p>
          <a:p>
            <a:r>
              <a:rPr sz="1400">
                <a:latin typeface="Times New Roman"/>
              </a:rPr>
              <a:t>        if predicted_sinr &gt; sinr_threshold and coverage_time &gt; min_coverage</a:t>
            </a:r>
            <a:r>
              <a:rPr sz="1400">
                <a:latin typeface="標楷體"/>
              </a:rPr>
              <a:t>:</a:t>
            </a:r>
          </a:p>
          <a:p>
            <a:r>
              <a:rPr sz="1400">
                <a:latin typeface="Times New Roman"/>
              </a:rPr>
              <a:t>            candidates.append(</a:t>
            </a:r>
            <a:r>
              <a:rPr sz="1400">
                <a:latin typeface="標楷體"/>
              </a:rPr>
              <a:t>{</a:t>
            </a:r>
          </a:p>
          <a:p>
            <a:r>
              <a:rPr sz="1400">
                <a:latin typeface="Times New Roman"/>
              </a:rPr>
              <a:t>                </a:t>
            </a:r>
            <a:r>
              <a:rPr sz="1400">
                <a:latin typeface="標楷體"/>
              </a:rPr>
              <a:t>'</a:t>
            </a:r>
            <a:r>
              <a:rPr sz="1400">
                <a:latin typeface="Times New Roman"/>
              </a:rPr>
              <a:t>satellite</a:t>
            </a:r>
            <a:r>
              <a:rPr sz="1400">
                <a:latin typeface="標楷體"/>
              </a:rPr>
              <a:t>':</a:t>
            </a:r>
            <a:r>
              <a:rPr sz="1400">
                <a:latin typeface="Times New Roman"/>
              </a:rPr>
              <a:t> satellite,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