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90" d="100"/>
          <a:sy n="90" d="100"/>
        </p:scale>
        <p:origin x="117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1764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sie.ntpu.edu.tw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csie.ntpu.edu.tw/" TargetMode="External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B86B70-21A2-1490-0D46-C32220CB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91638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📐 軌道傾角：衛星軌道面方向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🎯 軌道傾角基本概念：</a:t>
            </a:r>
          </a:p>
          <a:p/>
          <a:p>
            <a:r>
              <a:rPr sz="1000">
                <a:latin typeface="Consolas"/>
              </a:rPr>
              <a:t>📍 位置：第2行第9-16位</a:t>
            </a:r>
          </a:p>
          <a:p>
            <a:r>
              <a:rPr sz="1000">
                <a:latin typeface="Consolas"/>
              </a:rPr>
              <a:t>📐 定義：軌道面與赤道面的夾角</a:t>
            </a:r>
          </a:p>
          <a:p>
            <a:r>
              <a:rPr sz="1000">
                <a:latin typeface="Consolas"/>
              </a:rPr>
              <a:t>🔢 範圍：0° - 180°</a:t>
            </a:r>
          </a:p>
          <a:p>
            <a:r>
              <a:rPr sz="1000">
                <a:latin typeface="Consolas"/>
              </a:rPr>
              <a:t>📏 單位：度 (°)</a:t>
            </a:r>
          </a:p>
          <a:p/>
          <a:p>
            <a:r>
              <a:rPr sz="1000">
                <a:latin typeface="Consolas"/>
              </a:rPr>
              <a:t>🌍 不同傾角的軌道特性：</a:t>
            </a:r>
          </a:p>
          <a:p/>
          <a:p>
            <a:r>
              <a:rPr sz="1000">
                <a:latin typeface="Consolas"/>
              </a:rPr>
              <a:t>0° - 赤道軌道</a:t>
            </a:r>
          </a:p>
          <a:p>
            <a:r>
              <a:rPr sz="1000">
                <a:latin typeface="Consolas"/>
              </a:rPr>
              <a:t>• 沿赤道運行，覆蓋赤道地區</a:t>
            </a:r>
          </a:p>
          <a:p/>
          <a:p>
            <a:r>
              <a:rPr sz="1000">
                <a:latin typeface="Consolas"/>
              </a:rPr>
              <a:t>53° - Starlink主要軌道</a:t>
            </a:r>
          </a:p>
          <a:p>
            <a:r>
              <a:rPr sz="1000">
                <a:latin typeface="Consolas"/>
              </a:rPr>
              <a:t>• 覆蓋人口密集地區</a:t>
            </a:r>
          </a:p>
          <a:p>
            <a:r>
              <a:rPr sz="1000">
                <a:latin typeface="Consolas"/>
              </a:rPr>
              <a:t>• 平衡覆蓋和發射成本</a:t>
            </a:r>
          </a:p>
          <a:p/>
          <a:p>
            <a:r>
              <a:rPr sz="1000">
                <a:latin typeface="Consolas"/>
              </a:rPr>
              <a:t>87.4° - OneWeb極地軌道</a:t>
            </a:r>
          </a:p>
          <a:p>
            <a:r>
              <a:rPr sz="1000">
                <a:latin typeface="Consolas"/>
              </a:rPr>
              <a:t>• 接近極地，全球覆蓋</a:t>
            </a:r>
          </a:p>
          <a:p>
            <a:r>
              <a:rPr sz="1000">
                <a:latin typeface="Consolas"/>
              </a:rPr>
              <a:t>• 包含極地區域</a:t>
            </a:r>
          </a:p>
          <a:p/>
          <a:p>
            <a:r>
              <a:rPr sz="1000">
                <a:latin typeface="Consolas"/>
              </a:rPr>
              <a:t>98° - 太陽同步軌道</a:t>
            </a:r>
          </a:p>
          <a:p>
            <a:r>
              <a:rPr sz="1000">
                <a:latin typeface="Consolas"/>
              </a:rPr>
              <a:t>• 觀測衛星常用</a:t>
            </a:r>
          </a:p>
          <a:p>
            <a:r>
              <a:rPr sz="1000">
                <a:latin typeface="Consolas"/>
              </a:rPr>
              <a:t>• 固定太陽角度</a:t>
            </a:r>
          </a:p>
          <a:p/>
          <a:p>
            <a:r>
              <a:rPr sz="1000">
                <a:latin typeface="Consolas"/>
              </a:rPr>
              <a:t>💻 解析程式：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inclination = float(line2[8:16])</a:t>
            </a:r>
          </a:p>
          <a:p>
            <a:r>
              <a:rPr sz="1000">
                <a:latin typeface="Consolas"/>
              </a:rPr>
              <a:t>print(f"軌道傾角: {inclination}°")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🌐 升交點赤經：軌道面空間定向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🎯 升交點赤經 (RAAN) 解析：</a:t>
            </a:r>
          </a:p>
          <a:p/>
          <a:p>
            <a:r>
              <a:rPr sz="1000">
                <a:latin typeface="Consolas"/>
              </a:rPr>
              <a:t>📍 位置：第2行第18-25位</a:t>
            </a:r>
          </a:p>
          <a:p>
            <a:r>
              <a:rPr sz="1000">
                <a:latin typeface="Consolas"/>
              </a:rPr>
              <a:t>📐 定義：軌道面與赤道面交點的經度</a:t>
            </a:r>
          </a:p>
          <a:p>
            <a:r>
              <a:rPr sz="1000">
                <a:latin typeface="Consolas"/>
              </a:rPr>
              <a:t>🔢 範圍：0° - 360°</a:t>
            </a:r>
          </a:p>
          <a:p>
            <a:r>
              <a:rPr sz="1000">
                <a:latin typeface="Consolas"/>
              </a:rPr>
              <a:t>📏 單位：度 (°)</a:t>
            </a:r>
          </a:p>
          <a:p/>
          <a:p>
            <a:r>
              <a:rPr sz="1000">
                <a:latin typeface="Consolas"/>
              </a:rPr>
              <a:t>🌍 物理意義：</a:t>
            </a:r>
          </a:p>
          <a:p>
            <a:r>
              <a:rPr sz="1000">
                <a:latin typeface="Consolas"/>
              </a:rPr>
              <a:t>• 確定軌道面在太空中的方向</a:t>
            </a:r>
          </a:p>
          <a:p>
            <a:r>
              <a:rPr sz="1000">
                <a:latin typeface="Consolas"/>
              </a:rPr>
              <a:t>• 升交點：衛星從南半球進入北半球的點</a:t>
            </a:r>
          </a:p>
          <a:p>
            <a:r>
              <a:rPr sz="1000">
                <a:latin typeface="Consolas"/>
              </a:rPr>
              <a:t>• 隨地球自轉和軌道攝動而變化</a:t>
            </a:r>
          </a:p>
          <a:p/>
          <a:p>
            <a:r>
              <a:rPr sz="1000">
                <a:latin typeface="Consolas"/>
              </a:rPr>
              <a:t>🔄 RAAN變化特性：</a:t>
            </a:r>
          </a:p>
          <a:p/>
          <a:p>
            <a:r>
              <a:rPr sz="1000">
                <a:latin typeface="Consolas"/>
              </a:rPr>
              <a:t>LEO衛星 (如Starlink):</a:t>
            </a:r>
          </a:p>
          <a:p>
            <a:r>
              <a:rPr sz="1000">
                <a:latin typeface="Consolas"/>
              </a:rPr>
              <a:t>• 每天變化約1°</a:t>
            </a:r>
          </a:p>
          <a:p>
            <a:r>
              <a:rPr sz="1000">
                <a:latin typeface="Consolas"/>
              </a:rPr>
              <a:t>• 受地球扁率影響</a:t>
            </a:r>
          </a:p>
          <a:p/>
          <a:p>
            <a:r>
              <a:rPr sz="1000">
                <a:latin typeface="Consolas"/>
              </a:rPr>
              <a:t>極地軌道 (如OneWeb):</a:t>
            </a:r>
          </a:p>
          <a:p>
            <a:r>
              <a:rPr sz="1000">
                <a:latin typeface="Consolas"/>
              </a:rPr>
              <a:t>• 變化較小</a:t>
            </a:r>
          </a:p>
          <a:p>
            <a:r>
              <a:rPr sz="1000">
                <a:latin typeface="Consolas"/>
              </a:rPr>
              <a:t>• 更穩定的方向</a:t>
            </a:r>
          </a:p>
          <a:p/>
          <a:p>
            <a:r>
              <a:rPr sz="1000">
                <a:latin typeface="Consolas"/>
              </a:rPr>
              <a:t>📊 實際應用：</a:t>
            </a:r>
          </a:p>
          <a:p>
            <a:r>
              <a:rPr sz="1000">
                <a:latin typeface="Consolas"/>
              </a:rPr>
              <a:t>• 地面站可見性預測</a:t>
            </a:r>
          </a:p>
          <a:p>
            <a:r>
              <a:rPr sz="1000">
                <a:latin typeface="Consolas"/>
              </a:rPr>
              <a:t>• 衛星星座配置</a:t>
            </a:r>
          </a:p>
          <a:p>
            <a:r>
              <a:rPr sz="1000">
                <a:latin typeface="Consolas"/>
              </a:rPr>
              <a:t>• 覆蓋區域計算</a:t>
            </a:r>
          </a:p>
          <a:p/>
          <a:p>
            <a:r>
              <a:rPr sz="1000">
                <a:latin typeface="Consolas"/>
              </a:rPr>
              <a:t>💻 解析程式：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raan = float(line2[17:25])</a:t>
            </a:r>
          </a:p>
          <a:p>
            <a:r>
              <a:rPr sz="1000">
                <a:latin typeface="Consolas"/>
              </a:rPr>
              <a:t>print(f"升交點赤經: {raan}°")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⭕ 偏心率：軌道橢圓程度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🎯 偏心率 (Eccentricity) 詳解：</a:t>
            </a:r>
          </a:p>
          <a:p/>
          <a:p>
            <a:r>
              <a:rPr sz="1000">
                <a:latin typeface="Consolas"/>
              </a:rPr>
              <a:t>📍 位置：第2行第27-33位</a:t>
            </a:r>
          </a:p>
          <a:p>
            <a:r>
              <a:rPr sz="1000">
                <a:latin typeface="Consolas"/>
              </a:rPr>
              <a:t>📐 定義：軌道橢圓的扁平程度</a:t>
            </a:r>
          </a:p>
          <a:p>
            <a:r>
              <a:rPr sz="1000">
                <a:latin typeface="Consolas"/>
              </a:rPr>
              <a:t>🔢 範圍：0-1 (無單位)</a:t>
            </a:r>
          </a:p>
          <a:p>
            <a:r>
              <a:rPr sz="1000">
                <a:latin typeface="Consolas"/>
              </a:rPr>
              <a:t>⚠️ 特殊格式：省略小數點前的0</a:t>
            </a:r>
          </a:p>
          <a:p/>
          <a:p>
            <a:r>
              <a:rPr sz="1000">
                <a:latin typeface="Consolas"/>
              </a:rPr>
              <a:t>🔍 格式解析：</a:t>
            </a:r>
          </a:p>
          <a:p>
            <a:r>
              <a:rPr sz="1000">
                <a:latin typeface="Consolas"/>
              </a:rPr>
              <a:t>```</a:t>
            </a:r>
          </a:p>
          <a:p>
            <a:r>
              <a:rPr sz="1000">
                <a:latin typeface="Consolas"/>
              </a:rPr>
              <a:t>TLE中: 0001234</a:t>
            </a:r>
          </a:p>
          <a:p>
            <a:r>
              <a:rPr sz="1000">
                <a:latin typeface="Consolas"/>
              </a:rPr>
              <a:t>實際值: 0.0001234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📊 不同偏心率的軌道：</a:t>
            </a:r>
          </a:p>
          <a:p/>
          <a:p>
            <a:r>
              <a:rPr sz="1000">
                <a:latin typeface="Consolas"/>
              </a:rPr>
              <a:t>e = 0：完美圓形軌道</a:t>
            </a:r>
          </a:p>
          <a:p>
            <a:r>
              <a:rPr sz="1000">
                <a:latin typeface="Consolas"/>
              </a:rPr>
              <a:t>• 高度完全一致</a:t>
            </a:r>
          </a:p>
          <a:p>
            <a:r>
              <a:rPr sz="1000">
                <a:latin typeface="Consolas"/>
              </a:rPr>
              <a:t>• 極少數衛星達到</a:t>
            </a:r>
          </a:p>
          <a:p/>
          <a:p>
            <a:r>
              <a:rPr sz="1000">
                <a:latin typeface="Consolas"/>
              </a:rPr>
              <a:t>e = 0.001：近圓軌道 (Starlink)</a:t>
            </a:r>
          </a:p>
          <a:p>
            <a:r>
              <a:rPr sz="1000">
                <a:latin typeface="Consolas"/>
              </a:rPr>
              <a:t>• 高度變化很小</a:t>
            </a:r>
          </a:p>
          <a:p>
            <a:r>
              <a:rPr sz="1000">
                <a:latin typeface="Consolas"/>
              </a:rPr>
              <a:t>• 通訊衛星理想狀態</a:t>
            </a:r>
          </a:p>
          <a:p/>
          <a:p>
            <a:r>
              <a:rPr sz="1000">
                <a:latin typeface="Consolas"/>
              </a:rPr>
              <a:t>e = 0.7：高度橢圓軌道</a:t>
            </a:r>
          </a:p>
          <a:p>
            <a:r>
              <a:rPr sz="1000">
                <a:latin typeface="Consolas"/>
              </a:rPr>
              <a:t>• 近地點和遠地點差異大</a:t>
            </a:r>
          </a:p>
          <a:p>
            <a:r>
              <a:rPr sz="1000">
                <a:latin typeface="Consolas"/>
              </a:rPr>
              <a:t>• 某些科學任務使用</a:t>
            </a:r>
          </a:p>
          <a:p/>
          <a:p>
            <a:r>
              <a:rPr sz="1000">
                <a:latin typeface="Consolas"/>
              </a:rPr>
              <a:t>💻 解析程式：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ecc_str = line2[26:33]</a:t>
            </a:r>
          </a:p>
          <a:p>
            <a:r>
              <a:rPr sz="1000">
                <a:latin typeface="Consolas"/>
              </a:rPr>
              <a:t>eccentricity = float('0.' + ecc_str)</a:t>
            </a:r>
          </a:p>
          <a:p>
            <a:r>
              <a:rPr sz="1000">
                <a:latin typeface="Consolas"/>
              </a:rPr>
              <a:t>print(f"偏心率: {eccentricity}")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📍 近地點幅角：軌道最低點位置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🎯 近地點幅角詳解：</a:t>
            </a:r>
          </a:p>
          <a:p/>
          <a:p>
            <a:r>
              <a:rPr sz="1000">
                <a:latin typeface="Consolas"/>
              </a:rPr>
              <a:t>📍 位置：第2行第35-42位</a:t>
            </a:r>
          </a:p>
          <a:p>
            <a:r>
              <a:rPr sz="1000">
                <a:latin typeface="Consolas"/>
              </a:rPr>
              <a:t>📐 定義：近地點相對於升交點的角度</a:t>
            </a:r>
          </a:p>
          <a:p>
            <a:r>
              <a:rPr sz="1000">
                <a:latin typeface="Consolas"/>
              </a:rPr>
              <a:t>🔢 範圍：0° - 360°</a:t>
            </a:r>
          </a:p>
          <a:p>
            <a:r>
              <a:rPr sz="1000">
                <a:latin typeface="Consolas"/>
              </a:rPr>
              <a:t>📏 單位：度 (°)</a:t>
            </a:r>
          </a:p>
          <a:p/>
          <a:p>
            <a:r>
              <a:rPr sz="1000">
                <a:latin typeface="Consolas"/>
              </a:rPr>
              <a:t>🌍 物理意義：</a:t>
            </a:r>
          </a:p>
          <a:p>
            <a:r>
              <a:rPr sz="1000">
                <a:latin typeface="Consolas"/>
              </a:rPr>
              <a:t>• 確定軌道橢圓的方向</a:t>
            </a:r>
          </a:p>
          <a:p>
            <a:r>
              <a:rPr sz="1000">
                <a:latin typeface="Consolas"/>
              </a:rPr>
              <a:t>• 近地點：衛星距離地球最近的點</a:t>
            </a:r>
          </a:p>
          <a:p>
            <a:r>
              <a:rPr sz="1000">
                <a:latin typeface="Consolas"/>
              </a:rPr>
              <a:t>• 影響衛星速度變化</a:t>
            </a:r>
          </a:p>
          <a:p/>
          <a:p>
            <a:r>
              <a:rPr sz="1000">
                <a:latin typeface="Consolas"/>
              </a:rPr>
              <a:t>🔄 運動特性：</a:t>
            </a:r>
          </a:p>
          <a:p/>
          <a:p>
            <a:r>
              <a:rPr sz="1000">
                <a:latin typeface="Consolas"/>
              </a:rPr>
              <a:t>近地點時：</a:t>
            </a:r>
          </a:p>
          <a:p>
            <a:r>
              <a:rPr sz="1000">
                <a:latin typeface="Consolas"/>
              </a:rPr>
              <a:t>• 衛星速度最快</a:t>
            </a:r>
          </a:p>
          <a:p>
            <a:r>
              <a:rPr sz="1000">
                <a:latin typeface="Consolas"/>
              </a:rPr>
              <a:t>• 軌道高度最低</a:t>
            </a:r>
          </a:p>
          <a:p>
            <a:r>
              <a:rPr sz="1000">
                <a:latin typeface="Consolas"/>
              </a:rPr>
              <a:t>• 大氣阻力最大</a:t>
            </a:r>
          </a:p>
          <a:p/>
          <a:p>
            <a:r>
              <a:rPr sz="1000">
                <a:latin typeface="Consolas"/>
              </a:rPr>
              <a:t>遠地點時：</a:t>
            </a:r>
          </a:p>
          <a:p>
            <a:r>
              <a:rPr sz="1000">
                <a:latin typeface="Consolas"/>
              </a:rPr>
              <a:t>• 衛星速度最慢</a:t>
            </a:r>
          </a:p>
          <a:p>
            <a:r>
              <a:rPr sz="1000">
                <a:latin typeface="Consolas"/>
              </a:rPr>
              <a:t>• 軌道高度最高</a:t>
            </a:r>
          </a:p>
          <a:p>
            <a:r>
              <a:rPr sz="1000">
                <a:latin typeface="Consolas"/>
              </a:rPr>
              <a:t>• 大氣阻力最小</a:t>
            </a:r>
          </a:p>
          <a:p/>
          <a:p>
            <a:r>
              <a:rPr sz="1000">
                <a:latin typeface="Consolas"/>
              </a:rPr>
              <a:t>📊 實際應用：</a:t>
            </a:r>
          </a:p>
          <a:p>
            <a:r>
              <a:rPr sz="1000">
                <a:latin typeface="Consolas"/>
              </a:rPr>
              <a:t>• 電力系統設計 (日照時間)</a:t>
            </a:r>
          </a:p>
          <a:p>
            <a:r>
              <a:rPr sz="1000">
                <a:latin typeface="Consolas"/>
              </a:rPr>
              <a:t>• 通訊鏈路預測</a:t>
            </a:r>
          </a:p>
          <a:p>
            <a:r>
              <a:rPr sz="1000">
                <a:latin typeface="Consolas"/>
              </a:rPr>
              <a:t>• 軌道維持計劃</a:t>
            </a:r>
          </a:p>
          <a:p/>
          <a:p>
            <a:r>
              <a:rPr sz="1000">
                <a:latin typeface="Consolas"/>
              </a:rPr>
              <a:t>💻 解析程式：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arg_perigee = float(line2[34:42])</a:t>
            </a:r>
          </a:p>
          <a:p>
            <a:r>
              <a:rPr sz="1000">
                <a:latin typeface="Consolas"/>
              </a:rPr>
              <a:t>print(f"近地點幅角: {arg_perigee}°")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🔄 平均運動：軌道週期核心參數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🎯 平均運動詳解：</a:t>
            </a:r>
          </a:p>
          <a:p/>
          <a:p>
            <a:r>
              <a:rPr sz="1000">
                <a:latin typeface="Consolas"/>
              </a:rPr>
              <a:t>📍 位置：第2行第53-63位</a:t>
            </a:r>
          </a:p>
          <a:p>
            <a:r>
              <a:rPr sz="1000">
                <a:latin typeface="Consolas"/>
              </a:rPr>
              <a:t>📐 定義：衛星每天繞地球的圈數</a:t>
            </a:r>
          </a:p>
          <a:p>
            <a:r>
              <a:rPr sz="1000">
                <a:latin typeface="Consolas"/>
              </a:rPr>
              <a:t>🔢 單位：轉/天 (revolutions per day)</a:t>
            </a:r>
          </a:p>
          <a:p>
            <a:r>
              <a:rPr sz="1000">
                <a:latin typeface="Consolas"/>
              </a:rPr>
              <a:t>📊 精度：通常到小數點後8位</a:t>
            </a:r>
          </a:p>
          <a:p/>
          <a:p>
            <a:r>
              <a:rPr sz="1000">
                <a:latin typeface="Consolas"/>
              </a:rPr>
              <a:t>🔄 與軌道高度的關係：</a:t>
            </a:r>
          </a:p>
          <a:p/>
          <a:p>
            <a:r>
              <a:rPr sz="1000">
                <a:latin typeface="Consolas"/>
              </a:rPr>
              <a:t>Starlink (~550km):</a:t>
            </a:r>
          </a:p>
          <a:p>
            <a:r>
              <a:rPr sz="1000">
                <a:latin typeface="Consolas"/>
              </a:rPr>
              <a:t>• 平均運動: ~15.05 轉/天</a:t>
            </a:r>
          </a:p>
          <a:p>
            <a:r>
              <a:rPr sz="1000">
                <a:latin typeface="Consolas"/>
              </a:rPr>
              <a:t>• 軌道週期: ~95分鐘</a:t>
            </a:r>
          </a:p>
          <a:p/>
          <a:p>
            <a:r>
              <a:rPr sz="1000">
                <a:latin typeface="Consolas"/>
              </a:rPr>
              <a:t>OneWeb (~1200km):</a:t>
            </a:r>
          </a:p>
          <a:p>
            <a:r>
              <a:rPr sz="1000">
                <a:latin typeface="Consolas"/>
              </a:rPr>
              <a:t>• 平均運動: ~13.15 轉/天</a:t>
            </a:r>
          </a:p>
          <a:p>
            <a:r>
              <a:rPr sz="1000">
                <a:latin typeface="Consolas"/>
              </a:rPr>
              <a:t>• 軌道週期: ~109分鐘</a:t>
            </a:r>
          </a:p>
          <a:p/>
          <a:p>
            <a:r>
              <a:rPr sz="1000">
                <a:latin typeface="Consolas"/>
              </a:rPr>
              <a:t>ISS (~420km):</a:t>
            </a:r>
          </a:p>
          <a:p>
            <a:r>
              <a:rPr sz="1000">
                <a:latin typeface="Consolas"/>
              </a:rPr>
              <a:t>• 平均運動: ~15.49 轉/天</a:t>
            </a:r>
          </a:p>
          <a:p>
            <a:r>
              <a:rPr sz="1000">
                <a:latin typeface="Consolas"/>
              </a:rPr>
              <a:t>• 軌道週期: ~93分鐘</a:t>
            </a:r>
          </a:p>
          <a:p/>
          <a:p>
            <a:r>
              <a:rPr sz="1000">
                <a:latin typeface="Consolas"/>
              </a:rPr>
              <a:t>📊 週期計算公式：</a:t>
            </a:r>
          </a:p>
          <a:p>
            <a:r>
              <a:rPr sz="1000">
                <a:latin typeface="Consolas"/>
              </a:rPr>
              <a:t>```</a:t>
            </a:r>
          </a:p>
          <a:p>
            <a:r>
              <a:rPr sz="1000">
                <a:latin typeface="Consolas"/>
              </a:rPr>
              <a:t>軌道週期 = 24小時 × 60分鐘 / 平均運動</a:t>
            </a:r>
          </a:p>
          <a:p>
            <a:r>
              <a:rPr sz="1000">
                <a:latin typeface="Consolas"/>
              </a:rPr>
              <a:t>         = 1440分鐘 / 平均運動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💻 解析和計算程式：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mean_motion = float(line2[52:63])</a:t>
            </a:r>
          </a:p>
          <a:p>
            <a:r>
              <a:rPr sz="1000">
                <a:latin typeface="Consolas"/>
              </a:rPr>
              <a:t>period_minutes = 1440.0 / mean_motion</a:t>
            </a:r>
          </a:p>
          <a:p>
            <a:r>
              <a:rPr sz="1000">
                <a:latin typeface="Consolas"/>
              </a:rPr>
              <a:t>print(f"平均運動: {mean_motion} 轉/天")</a:t>
            </a:r>
          </a:p>
          <a:p>
            <a:r>
              <a:rPr sz="1000">
                <a:latin typeface="Consolas"/>
              </a:rPr>
              <a:t>print(f"軌道週期: {period_minutes:.1f} 分鐘")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🔍 校驗和：數據完整性驗證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🎯 TLE校驗和機制：</a:t>
            </a:r>
          </a:p>
          <a:p/>
          <a:p>
            <a:r>
              <a:rPr sz="1000">
                <a:latin typeface="Consolas"/>
              </a:rPr>
              <a:t>📍 位置：每行最後一位數字</a:t>
            </a:r>
          </a:p>
          <a:p>
            <a:r>
              <a:rPr sz="1000">
                <a:latin typeface="Consolas"/>
              </a:rPr>
              <a:t>🧮 算法：模10校驗</a:t>
            </a:r>
          </a:p>
          <a:p>
            <a:r>
              <a:rPr sz="1000">
                <a:latin typeface="Consolas"/>
              </a:rPr>
              <a:t>🎯 目的：檢測數據傳輸錯誤</a:t>
            </a:r>
          </a:p>
          <a:p/>
          <a:p>
            <a:r>
              <a:rPr sz="1000">
                <a:latin typeface="Consolas"/>
              </a:rPr>
              <a:t>🔢 計算規則：</a:t>
            </a:r>
          </a:p>
          <a:p>
            <a:r>
              <a:rPr sz="1000">
                <a:latin typeface="Consolas"/>
              </a:rPr>
              <a:t>1. 遍歷除最後一位的所有字符</a:t>
            </a:r>
          </a:p>
          <a:p>
            <a:r>
              <a:rPr sz="1000">
                <a:latin typeface="Consolas"/>
              </a:rPr>
              <a:t>2. 數字字符：加入該數字</a:t>
            </a:r>
          </a:p>
          <a:p>
            <a:r>
              <a:rPr sz="1000">
                <a:latin typeface="Consolas"/>
              </a:rPr>
              <a:t>3. 負號 '-'：當作1</a:t>
            </a:r>
          </a:p>
          <a:p>
            <a:r>
              <a:rPr sz="1000">
                <a:latin typeface="Consolas"/>
              </a:rPr>
              <a:t>4. 其他字符：忽略</a:t>
            </a:r>
          </a:p>
          <a:p>
            <a:r>
              <a:rPr sz="1000">
                <a:latin typeface="Consolas"/>
              </a:rPr>
              <a:t>5. 總和對10取模</a:t>
            </a:r>
          </a:p>
          <a:p/>
          <a:p>
            <a:r>
              <a:rPr sz="1000">
                <a:latin typeface="Consolas"/>
              </a:rPr>
              <a:t>🔍 實際計算範例：</a:t>
            </a:r>
          </a:p>
          <a:p>
            <a:r>
              <a:rPr sz="1000">
                <a:latin typeface="Consolas"/>
              </a:rPr>
              <a:t>```</a:t>
            </a:r>
          </a:p>
          <a:p>
            <a:r>
              <a:rPr sz="1000">
                <a:latin typeface="Consolas"/>
              </a:rPr>
              <a:t>1 44714U 19074A   25245.83333333  .00001234  00000-0  12345-4 0  9992</a:t>
            </a:r>
          </a:p>
          <a:p>
            <a:r>
              <a:rPr sz="1000">
                <a:latin typeface="Consolas"/>
              </a:rPr>
              <a:t>  ^^^^^   計算這些字符的和</a:t>
            </a:r>
          </a:p>
          <a:p>
            <a:r>
              <a:rPr sz="1000">
                <a:latin typeface="Consolas"/>
              </a:rPr>
              <a:t>1+4+4+7+1+4+1+9+0+7+4+2+5+2+4+5+8+3+3+3+3+3+3+3+0+0+0+0+1+2+3+4+0+0+0+0+0+1+2+3+4+5+1+4+0+9+9+9 = 162</a:t>
            </a:r>
          </a:p>
          <a:p>
            <a:r>
              <a:rPr sz="1000">
                <a:latin typeface="Consolas"/>
              </a:rPr>
              <a:t>162 % 10 = 2 ✅ 符合行末校驗和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💻 校驗和驗證程式：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def verify_checksum(line: str) -&gt; bool:</a:t>
            </a:r>
          </a:p>
          <a:p>
            <a:r>
              <a:rPr sz="1000">
                <a:latin typeface="Consolas"/>
              </a:rPr>
              <a:t>    checksum = 0</a:t>
            </a:r>
          </a:p>
          <a:p>
            <a:r>
              <a:rPr sz="1000">
                <a:latin typeface="Consolas"/>
              </a:rPr>
              <a:t>    for char in line[:-1]:  # 排除最後一位</a:t>
            </a:r>
          </a:p>
          <a:p>
            <a:r>
              <a:rPr sz="1000">
                <a:latin typeface="Consolas"/>
              </a:rPr>
              <a:t>        if char.isdigit():</a:t>
            </a:r>
          </a:p>
          <a:p>
            <a:r>
              <a:rPr sz="1000">
                <a:latin typeface="Consolas"/>
              </a:rPr>
              <a:t>            checksum += int(char)</a:t>
            </a:r>
          </a:p>
          <a:p>
            <a:r>
              <a:rPr sz="1000">
                <a:latin typeface="Consolas"/>
              </a:rPr>
              <a:t>        elif char == '-':</a:t>
            </a:r>
          </a:p>
          <a:p>
            <a:r>
              <a:rPr sz="1000">
                <a:latin typeface="Consolas"/>
              </a:rPr>
              <a:t>            checksum += 1</a:t>
            </a:r>
          </a:p>
          <a:p>
            <a:r>
              <a:rPr sz="1000">
                <a:latin typeface="Consolas"/>
              </a:rPr>
              <a:t>    calculated = checksum % 10</a:t>
            </a:r>
          </a:p>
          <a:p>
            <a:r>
              <a:rPr sz="1000">
                <a:latin typeface="Consolas"/>
              </a:rPr>
              <a:t>    given = int(line[-1])</a:t>
            </a:r>
          </a:p>
          <a:p>
            <a:r>
              <a:rPr sz="1000">
                <a:latin typeface="Consolas"/>
              </a:rPr>
              <a:t>    return calculated == given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💻 TLE解析器基礎架構設計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🏗️ TLE解析器類別設計：</a:t>
            </a:r>
          </a:p>
          <a:p/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class TLEParser:</a:t>
            </a:r>
          </a:p>
          <a:p>
            <a:r>
              <a:rPr sz="1000">
                <a:latin typeface="Consolas"/>
              </a:rPr>
              <a:t>    def __init__(self):</a:t>
            </a:r>
          </a:p>
          <a:p>
            <a:r>
              <a:rPr sz="1000">
                <a:latin typeface="Consolas"/>
              </a:rPr>
              <a:t>        self.statistics = {</a:t>
            </a:r>
          </a:p>
          <a:p>
            <a:r>
              <a:rPr sz="1000">
                <a:latin typeface="Consolas"/>
              </a:rPr>
              <a:t>            'total_parsed': 0,</a:t>
            </a:r>
          </a:p>
          <a:p>
            <a:r>
              <a:rPr sz="1000">
                <a:latin typeface="Consolas"/>
              </a:rPr>
              <a:t>            'successful': 0,</a:t>
            </a:r>
          </a:p>
          <a:p>
            <a:r>
              <a:rPr sz="1000">
                <a:latin typeface="Consolas"/>
              </a:rPr>
              <a:t>            'failed': 0,</a:t>
            </a:r>
          </a:p>
          <a:p>
            <a:r>
              <a:rPr sz="1000">
                <a:latin typeface="Consolas"/>
              </a:rPr>
              <a:t>            'checksum_errors': 0</a:t>
            </a:r>
          </a:p>
          <a:p>
            <a:r>
              <a:rPr sz="1000">
                <a:latin typeface="Consolas"/>
              </a:rPr>
              <a:t>        }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def parse_tle_file(self, file_path: str) -&gt; List[Dict]:</a:t>
            </a:r>
          </a:p>
          <a:p>
            <a:r>
              <a:rPr sz="1000">
                <a:latin typeface="Consolas"/>
              </a:rPr>
              <a:t>        """解析完整TLE文件"""</a:t>
            </a:r>
          </a:p>
          <a:p>
            <a:r>
              <a:rPr sz="1000">
                <a:latin typeface="Consolas"/>
              </a:rPr>
              <a:t>        pass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def parse_tle_lines(self, name: str, </a:t>
            </a:r>
          </a:p>
          <a:p>
            <a:r>
              <a:rPr sz="1000">
                <a:latin typeface="Consolas"/>
              </a:rPr>
              <a:t>                       line1: str, line2: str) -&gt; Dict:</a:t>
            </a:r>
          </a:p>
          <a:p>
            <a:r>
              <a:rPr sz="1000">
                <a:latin typeface="Consolas"/>
              </a:rPr>
              <a:t>        """解析三行TLE數據"""</a:t>
            </a:r>
          </a:p>
          <a:p>
            <a:r>
              <a:rPr sz="1000">
                <a:latin typeface="Consolas"/>
              </a:rPr>
              <a:t>        pass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def _validate_format(self, line1: str, </a:t>
            </a:r>
          </a:p>
          <a:p>
            <a:r>
              <a:rPr sz="1000">
                <a:latin typeface="Consolas"/>
              </a:rPr>
              <a:t>                        line2: str) -&gt; bool:</a:t>
            </a:r>
          </a:p>
          <a:p>
            <a:r>
              <a:rPr sz="1000">
                <a:latin typeface="Consolas"/>
              </a:rPr>
              <a:t>        """驗證TLE格式"""</a:t>
            </a:r>
          </a:p>
          <a:p>
            <a:r>
              <a:rPr sz="1000">
                <a:latin typeface="Consolas"/>
              </a:rPr>
              <a:t>        pass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def _parse_line1(self, line1: str) -&gt; Dict:</a:t>
            </a:r>
          </a:p>
          <a:p>
            <a:r>
              <a:rPr sz="1000">
                <a:latin typeface="Consolas"/>
              </a:rPr>
              <a:t>        """解析第一行"""</a:t>
            </a:r>
          </a:p>
          <a:p>
            <a:r>
              <a:rPr sz="1000">
                <a:latin typeface="Consolas"/>
              </a:rPr>
              <a:t>        pass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def _parse_line2(self, line2: str) -&gt; Dict:</a:t>
            </a:r>
          </a:p>
          <a:p>
            <a:r>
              <a:rPr sz="1000">
                <a:latin typeface="Consolas"/>
              </a:rPr>
              <a:t>        """解析第二行"""</a:t>
            </a:r>
          </a:p>
          <a:p>
            <a:r>
              <a:rPr sz="1000">
                <a:latin typeface="Consolas"/>
              </a:rPr>
              <a:t>        pass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🎯 設計原則：</a:t>
            </a:r>
          </a:p>
          <a:p>
            <a:r>
              <a:rPr sz="1000">
                <a:latin typeface="Consolas"/>
              </a:rPr>
              <a:t>✅ 模組化設計</a:t>
            </a:r>
          </a:p>
          <a:p>
            <a:r>
              <a:rPr sz="1000">
                <a:latin typeface="Consolas"/>
              </a:rPr>
              <a:t>✅ 錯誤處理</a:t>
            </a:r>
          </a:p>
          <a:p>
            <a:r>
              <a:rPr sz="1000">
                <a:latin typeface="Consolas"/>
              </a:rPr>
              <a:t>✅ 統計追蹤</a:t>
            </a:r>
          </a:p>
          <a:p>
            <a:r>
              <a:rPr sz="1000">
                <a:latin typeface="Consolas"/>
              </a:rPr>
              <a:t>✅ 可擴展性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🚀 完整TLE解析器實作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💻 核心解析方法實作：</a:t>
            </a:r>
          </a:p>
          <a:p/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def parse_tle_lines(self, name: str, line1: str, </a:t>
            </a:r>
          </a:p>
          <a:p>
            <a:r>
              <a:rPr sz="1000">
                <a:latin typeface="Consolas"/>
              </a:rPr>
              <a:t>                   line2: str) -&gt; Optional[Dict]:</a:t>
            </a:r>
          </a:p>
          <a:p>
            <a:r>
              <a:rPr sz="1000">
                <a:latin typeface="Consolas"/>
              </a:rPr>
              <a:t>    # 驗證格式</a:t>
            </a:r>
          </a:p>
          <a:p>
            <a:r>
              <a:rPr sz="1000">
                <a:latin typeface="Consolas"/>
              </a:rPr>
              <a:t>    if not self._validate_format(line1, line2):</a:t>
            </a:r>
          </a:p>
          <a:p>
            <a:r>
              <a:rPr sz="1000">
                <a:latin typeface="Consolas"/>
              </a:rPr>
              <a:t>        return None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try:</a:t>
            </a:r>
          </a:p>
          <a:p>
            <a:r>
              <a:rPr sz="1000">
                <a:latin typeface="Consolas"/>
              </a:rPr>
              <a:t>        # 解析第一行</a:t>
            </a:r>
          </a:p>
          <a:p>
            <a:r>
              <a:rPr sz="1000">
                <a:latin typeface="Consolas"/>
              </a:rPr>
              <a:t>        line1_data = {</a:t>
            </a:r>
          </a:p>
          <a:p>
            <a:r>
              <a:rPr sz="1000">
                <a:latin typeface="Consolas"/>
              </a:rPr>
              <a:t>            'satellite_number': int(line1[2:7]),</a:t>
            </a:r>
          </a:p>
          <a:p>
            <a:r>
              <a:rPr sz="1000">
                <a:latin typeface="Consolas"/>
              </a:rPr>
              <a:t>            'international_designator': line1[9:17].strip(),</a:t>
            </a:r>
          </a:p>
          <a:p>
            <a:r>
              <a:rPr sz="1000">
                <a:latin typeface="Consolas"/>
              </a:rPr>
              <a:t>            'epoch_year': int(line1[18:20]),</a:t>
            </a:r>
          </a:p>
          <a:p>
            <a:r>
              <a:rPr sz="1000">
                <a:latin typeface="Consolas"/>
              </a:rPr>
              <a:t>            'epoch_day': float(line1[20:32]),</a:t>
            </a:r>
          </a:p>
          <a:p>
            <a:r>
              <a:rPr sz="1000">
                <a:latin typeface="Consolas"/>
              </a:rPr>
              <a:t>            'first_derivative': float(line1[33:43]),</a:t>
            </a:r>
          </a:p>
          <a:p>
            <a:r>
              <a:rPr sz="1000">
                <a:latin typeface="Consolas"/>
              </a:rPr>
              <a:t>            'second_derivative': self._parse_scientific(line1[44:52]),</a:t>
            </a:r>
          </a:p>
          <a:p>
            <a:r>
              <a:rPr sz="1000">
                <a:latin typeface="Consolas"/>
              </a:rPr>
              <a:t>            'drag_coefficient': self._parse_scientific(line1[53:61])</a:t>
            </a:r>
          </a:p>
          <a:p>
            <a:r>
              <a:rPr sz="1000">
                <a:latin typeface="Consolas"/>
              </a:rPr>
              <a:t>        }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# 解析第二行</a:t>
            </a:r>
          </a:p>
          <a:p>
            <a:r>
              <a:rPr sz="1000">
                <a:latin typeface="Consolas"/>
              </a:rPr>
              <a:t>        line2_data = {</a:t>
            </a:r>
          </a:p>
          <a:p>
            <a:r>
              <a:rPr sz="1000">
                <a:latin typeface="Consolas"/>
              </a:rPr>
              <a:t>            'inclination': float(line2[8:16]),</a:t>
            </a:r>
          </a:p>
          <a:p>
            <a:r>
              <a:rPr sz="1000">
                <a:latin typeface="Consolas"/>
              </a:rPr>
              <a:t>            'raan': float(line2[17:25]),</a:t>
            </a:r>
          </a:p>
          <a:p>
            <a:r>
              <a:rPr sz="1000">
                <a:latin typeface="Consolas"/>
              </a:rPr>
              <a:t>            'eccentricity': float('0.' + line2[26:33]),</a:t>
            </a:r>
          </a:p>
          <a:p>
            <a:r>
              <a:rPr sz="1000">
                <a:latin typeface="Consolas"/>
              </a:rPr>
              <a:t>            'arg_perigee': float(line2[34:42]),</a:t>
            </a:r>
          </a:p>
          <a:p>
            <a:r>
              <a:rPr sz="1000">
                <a:latin typeface="Consolas"/>
              </a:rPr>
              <a:t>            'mean_anomaly': float(line2[43:51]),</a:t>
            </a:r>
          </a:p>
          <a:p>
            <a:r>
              <a:rPr sz="1000">
                <a:latin typeface="Consolas"/>
              </a:rPr>
              <a:t>            'mean_motion': float(line2[52:63]),</a:t>
            </a:r>
          </a:p>
          <a:p>
            <a:r>
              <a:rPr sz="1000">
                <a:latin typeface="Consolas"/>
              </a:rPr>
              <a:t>            'revolution_number': int(line2[63:68])</a:t>
            </a:r>
          </a:p>
          <a:p>
            <a:r>
              <a:rPr sz="1000">
                <a:latin typeface="Consolas"/>
              </a:rPr>
              <a:t>        }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# 合併數據並計算epoch時間</a:t>
            </a:r>
          </a:p>
          <a:p>
            <a:r>
              <a:rPr sz="1000">
                <a:latin typeface="Consolas"/>
              </a:rPr>
              <a:t>        satellite_data = {'name': name, **line1_data, **line2_data}</a:t>
            </a:r>
          </a:p>
          <a:p>
            <a:r>
              <a:rPr sz="1000">
                <a:latin typeface="Consolas"/>
              </a:rPr>
              <a:t>        satellite_data['epoch_datetime'] = self._calculate_epoch(</a:t>
            </a:r>
          </a:p>
          <a:p>
            <a:r>
              <a:rPr sz="1000">
                <a:latin typeface="Consolas"/>
              </a:rPr>
              <a:t>            line1_data['epoch_year'], line1_data['epoch_day'])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return satellite_data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except Exception as e:</a:t>
            </a:r>
          </a:p>
          <a:p>
            <a:r>
              <a:rPr sz="1000">
                <a:latin typeface="Consolas"/>
              </a:rPr>
              <a:t>        print(f"解析失敗 {name}: {e}")</a:t>
            </a:r>
          </a:p>
          <a:p>
            <a:r>
              <a:rPr sz="1000">
                <a:latin typeface="Consolas"/>
              </a:rPr>
              <a:t>        return None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🧪 TLE解析器測試與驗證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🔍 解析器測試程式：</a:t>
            </a:r>
          </a:p>
          <a:p/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# 測試用TLE數據</a:t>
            </a:r>
          </a:p>
          <a:p>
            <a:r>
              <a:rPr sz="1000">
                <a:latin typeface="Consolas"/>
              </a:rPr>
              <a:t>test_tle = '''</a:t>
            </a:r>
          </a:p>
          <a:p>
            <a:r>
              <a:rPr sz="1000">
                <a:latin typeface="Consolas"/>
              </a:rPr>
              <a:t>STARLINK-1008</a:t>
            </a:r>
          </a:p>
          <a:p>
            <a:r>
              <a:rPr sz="1000">
                <a:latin typeface="Consolas"/>
              </a:rPr>
              <a:t>1 44714U 19074A   25245.83333333  .00001234  00000-0  12345-4 0  9992</a:t>
            </a:r>
          </a:p>
          <a:p>
            <a:r>
              <a:rPr sz="1000">
                <a:latin typeface="Consolas"/>
              </a:rPr>
              <a:t>2 44714  53.0123 123.4567 0001234 123.4567 236.5432 15.05123456123456</a:t>
            </a:r>
          </a:p>
          <a:p>
            <a:r>
              <a:rPr sz="1000">
                <a:latin typeface="Consolas"/>
              </a:rPr>
              <a:t>'''</a:t>
            </a:r>
          </a:p>
          <a:p/>
          <a:p>
            <a:r>
              <a:rPr sz="1000">
                <a:latin typeface="Consolas"/>
              </a:rPr>
              <a:t>def test_tle_parser():</a:t>
            </a:r>
          </a:p>
          <a:p>
            <a:r>
              <a:rPr sz="1000">
                <a:latin typeface="Consolas"/>
              </a:rPr>
              <a:t>    parser = TLEParser()</a:t>
            </a:r>
          </a:p>
          <a:p>
            <a:r>
              <a:rPr sz="1000">
                <a:latin typeface="Consolas"/>
              </a:rPr>
              <a:t>    lines = test_tle.strip().split('\n')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result = parser.parse_tle_lines(lines[0], lines[1], lines[2])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# 驗證解析結果</a:t>
            </a:r>
          </a:p>
          <a:p>
            <a:r>
              <a:rPr sz="1000">
                <a:latin typeface="Consolas"/>
              </a:rPr>
              <a:t>    assert result is not None, "解析失敗"</a:t>
            </a:r>
          </a:p>
          <a:p>
            <a:r>
              <a:rPr sz="1000">
                <a:latin typeface="Consolas"/>
              </a:rPr>
              <a:t>    assert result['satellite_number'] == 44714</a:t>
            </a:r>
          </a:p>
          <a:p>
            <a:r>
              <a:rPr sz="1000">
                <a:latin typeface="Consolas"/>
              </a:rPr>
              <a:t>    assert result['inclination'] == 53.0123</a:t>
            </a:r>
          </a:p>
          <a:p>
            <a:r>
              <a:rPr sz="1000">
                <a:latin typeface="Consolas"/>
              </a:rPr>
              <a:t>    assert result['mean_motion'] == 15.05123456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# 計算軌道週期</a:t>
            </a:r>
          </a:p>
          <a:p>
            <a:r>
              <a:rPr sz="1000">
                <a:latin typeface="Consolas"/>
              </a:rPr>
              <a:t>    period = 1440.0 / result['mean_motion']</a:t>
            </a:r>
          </a:p>
          <a:p>
            <a:r>
              <a:rPr sz="1000">
                <a:latin typeface="Consolas"/>
              </a:rPr>
              <a:t>    assert 90 &lt; period &lt; 100, "軌道週期異常"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print("✅ TLE解析器測試通過！")</a:t>
            </a:r>
          </a:p>
          <a:p>
            <a:r>
              <a:rPr sz="1000">
                <a:latin typeface="Consolas"/>
              </a:rPr>
              <a:t>    print(f"衛星名稱: {result['name']}")</a:t>
            </a:r>
          </a:p>
          <a:p>
            <a:r>
              <a:rPr sz="1000">
                <a:latin typeface="Consolas"/>
              </a:rPr>
              <a:t>    print(f"軌道週期: {period:.1f} 分鐘")</a:t>
            </a:r>
          </a:p>
          <a:p>
            <a:r>
              <a:rPr sz="1000">
                <a:latin typeface="Consolas"/>
              </a:rPr>
              <a:t>    print(f"軌道高度: ~{(period/90-1)*420+420:.0f} km")</a:t>
            </a:r>
          </a:p>
          <a:p/>
          <a:p>
            <a:r>
              <a:rPr sz="1000">
                <a:latin typeface="Consolas"/>
              </a:rPr>
              <a:t>if __name__ == "__main__":</a:t>
            </a:r>
          </a:p>
          <a:p>
            <a:r>
              <a:rPr sz="1000">
                <a:latin typeface="Consolas"/>
              </a:rPr>
              <a:t>    test_tle_parser()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🎯 測試重點：</a:t>
            </a:r>
          </a:p>
          <a:p>
            <a:r>
              <a:rPr sz="1000">
                <a:latin typeface="Consolas"/>
              </a:rPr>
              <a:t>✅ 基本欄位解析正確性</a:t>
            </a:r>
          </a:p>
          <a:p>
            <a:r>
              <a:rPr sz="1000">
                <a:latin typeface="Consolas"/>
              </a:rPr>
              <a:t>✅ 數值範圍合理性</a:t>
            </a:r>
          </a:p>
          <a:p>
            <a:r>
              <a:rPr sz="1000">
                <a:latin typeface="Consolas"/>
              </a:rPr>
              <a:t>✅ 時間轉換準確性</a:t>
            </a:r>
          </a:p>
          <a:p>
            <a:r>
              <a:rPr sz="1000">
                <a:latin typeface="Consolas"/>
              </a:rPr>
              <a:t>✅ 錯誤處理機制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🎓 階段2總結：TLE格式完全掌握！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✅ 階段2學習成果確認：</a:t>
            </a:r>
          </a:p>
          <a:p/>
          <a:p>
            <a:r>
              <a:rPr sz="1400">
                <a:latin typeface="Microsoft JhengHei"/>
              </a:rPr>
              <a:t>📚 理論知識掌握：</a:t>
            </a:r>
          </a:p>
          <a:p>
            <a:r>
              <a:rPr sz="1400">
                <a:latin typeface="Microsoft JhengHei"/>
              </a:rPr>
              <a:t>• TLE三行格式的歷史和標準</a:t>
            </a:r>
          </a:p>
          <a:p>
            <a:r>
              <a:rPr sz="1400">
                <a:latin typeface="Microsoft JhengHei"/>
              </a:rPr>
              <a:t>• 第一行全部8個參數詳解</a:t>
            </a:r>
          </a:p>
          <a:p>
            <a:r>
              <a:rPr sz="1400">
                <a:latin typeface="Microsoft JhengHei"/>
              </a:rPr>
              <a:t>• 第二行全部7個參數詳解</a:t>
            </a:r>
          </a:p>
          <a:p>
            <a:r>
              <a:rPr sz="1400">
                <a:latin typeface="Microsoft JhengHei"/>
              </a:rPr>
              <a:t>• 校驗和計算和驗證機制</a:t>
            </a:r>
          </a:p>
          <a:p/>
          <a:p>
            <a:r>
              <a:rPr sz="1400">
                <a:latin typeface="Microsoft JhengHei"/>
              </a:rPr>
              <a:t>💻 實作技能獲得：</a:t>
            </a:r>
          </a:p>
          <a:p>
            <a:r>
              <a:rPr sz="1400">
                <a:latin typeface="Microsoft JhengHei"/>
              </a:rPr>
              <a:t>• 完整TLE解析器類別設計</a:t>
            </a:r>
          </a:p>
          <a:p>
            <a:r>
              <a:rPr sz="1400">
                <a:latin typeface="Microsoft JhengHei"/>
              </a:rPr>
              <a:t>• 所有欄位的精確解析方法</a:t>
            </a:r>
          </a:p>
          <a:p>
            <a:r>
              <a:rPr sz="1400">
                <a:latin typeface="Microsoft JhengHei"/>
              </a:rPr>
              <a:t>• 科學記數法格式處理</a:t>
            </a:r>
          </a:p>
          <a:p>
            <a:r>
              <a:rPr sz="1400">
                <a:latin typeface="Microsoft JhengHei"/>
              </a:rPr>
              <a:t>• 錯誤檢測和處理機制</a:t>
            </a:r>
          </a:p>
          <a:p/>
          <a:p>
            <a:r>
              <a:rPr sz="1400">
                <a:latin typeface="Microsoft JhengHei"/>
              </a:rPr>
              <a:t>🧪 驗證能力建立：</a:t>
            </a:r>
          </a:p>
          <a:p>
            <a:r>
              <a:rPr sz="1400">
                <a:latin typeface="Microsoft JhengHei"/>
              </a:rPr>
              <a:t>• TLE數據格式驗證</a:t>
            </a:r>
          </a:p>
          <a:p>
            <a:r>
              <a:rPr sz="1400">
                <a:latin typeface="Microsoft JhengHei"/>
              </a:rPr>
              <a:t>• 校驗和正確性檢查</a:t>
            </a:r>
          </a:p>
          <a:p>
            <a:r>
              <a:rPr sz="1400">
                <a:latin typeface="Microsoft JhengHei"/>
              </a:rPr>
              <a:t>• 參數合理性判斷</a:t>
            </a:r>
          </a:p>
          <a:p>
            <a:r>
              <a:rPr sz="1400">
                <a:latin typeface="Microsoft JhengHei"/>
              </a:rPr>
              <a:t>• 完整的測試程式</a:t>
            </a:r>
          </a:p>
          <a:p/>
          <a:p>
            <a:r>
              <a:rPr sz="1400">
                <a:latin typeface="Microsoft JhengHei"/>
              </a:rPr>
              <a:t>🚀 下一步行動計劃：</a:t>
            </a:r>
          </a:p>
          <a:p>
            <a:r>
              <a:rPr sz="1400">
                <a:latin typeface="Microsoft JhengHei"/>
              </a:rPr>
              <a:t>• 進入階段3：SGP4軌道計算算法</a:t>
            </a:r>
          </a:p>
          <a:p>
            <a:r>
              <a:rPr sz="1400">
                <a:latin typeface="Microsoft JhengHei"/>
              </a:rPr>
              <a:t>• 學習如何使用解析後的TLE數據</a:t>
            </a:r>
          </a:p>
          <a:p>
            <a:r>
              <a:rPr sz="1400">
                <a:latin typeface="Microsoft JhengHei"/>
              </a:rPr>
              <a:t>• 實作衛星位置和速度計算</a:t>
            </a:r>
          </a:p>
          <a:p>
            <a:r>
              <a:rPr sz="1400">
                <a:latin typeface="Microsoft JhengHei"/>
              </a:rPr>
              <a:t>• 掌握時間基準的關鍵原則</a:t>
            </a:r>
          </a:p>
          <a:p/>
          <a:p>
            <a:r>
              <a:rPr sz="1400">
                <a:latin typeface="Microsoft JhengHei"/>
              </a:rPr>
              <a:t>💡 重要提醒：確保TLE解析器完全正常運作！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📋 TLE數據格式深度解析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階段2：完全掌握Two-Line Element格式</a:t>
            </a:r>
          </a:p>
          <a:p/>
          <a:p>
            <a:r>
              <a:rPr sz="1400">
                <a:latin typeface="Microsoft JhengHei"/>
              </a:rPr>
              <a:t>🎯 學習目標：</a:t>
            </a:r>
          </a:p>
          <a:p>
            <a:r>
              <a:rPr sz="1400">
                <a:latin typeface="Microsoft JhengHei"/>
              </a:rPr>
              <a:t>• 理解TLE每個參數的物理意義</a:t>
            </a:r>
          </a:p>
          <a:p>
            <a:r>
              <a:rPr sz="1400">
                <a:latin typeface="Microsoft JhengHei"/>
              </a:rPr>
              <a:t>• 掌握TLE數據的解析方法</a:t>
            </a:r>
          </a:p>
          <a:p>
            <a:r>
              <a:rPr sz="1400">
                <a:latin typeface="Microsoft JhengHei"/>
              </a:rPr>
              <a:t>• 實作完整的TLE解析器</a:t>
            </a:r>
          </a:p>
          <a:p>
            <a:r>
              <a:rPr sz="1400">
                <a:latin typeface="Microsoft JhengHei"/>
              </a:rPr>
              <a:t>• 驗證TLE數據的正確性</a:t>
            </a:r>
          </a:p>
          <a:p/>
          <a:p>
            <a:r>
              <a:rPr sz="1400">
                <a:latin typeface="Microsoft JhengHei"/>
              </a:rPr>
              <a:t>📅 2025年09月11日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📖 TLE標準格式歷史背景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🕰️ TLE發展歷程：</a:t>
            </a:r>
          </a:p>
          <a:p/>
          <a:p>
            <a:r>
              <a:rPr sz="1400">
                <a:latin typeface="Microsoft JhengHei"/>
              </a:rPr>
              <a:t>1950年代 初期軌道追蹤需求</a:t>
            </a:r>
          </a:p>
          <a:p>
            <a:r>
              <a:rPr sz="1400">
                <a:latin typeface="Microsoft JhengHei"/>
              </a:rPr>
              <a:t>• 蘇聯衛星1號發射後的軌道預測需求</a:t>
            </a:r>
          </a:p>
          <a:p>
            <a:r>
              <a:rPr sz="1400">
                <a:latin typeface="Microsoft JhengHei"/>
              </a:rPr>
              <a:t>• 美國建立NORAD (北美防空司令部)</a:t>
            </a:r>
          </a:p>
          <a:p/>
          <a:p>
            <a:r>
              <a:rPr sz="1400">
                <a:latin typeface="Microsoft JhengHei"/>
              </a:rPr>
              <a:t>1960年代 標準化格式建立</a:t>
            </a:r>
          </a:p>
          <a:p>
            <a:r>
              <a:rPr sz="1400">
                <a:latin typeface="Microsoft JhengHei"/>
              </a:rPr>
              <a:t>• NASA和NORAD共同制定TLE標準</a:t>
            </a:r>
          </a:p>
          <a:p>
            <a:r>
              <a:rPr sz="1400">
                <a:latin typeface="Microsoft JhengHei"/>
              </a:rPr>
              <a:t>• 確保軌道數據的國際通用性</a:t>
            </a:r>
          </a:p>
          <a:p/>
          <a:p>
            <a:r>
              <a:rPr sz="1400">
                <a:latin typeface="Microsoft JhengHei"/>
              </a:rPr>
              <a:t>1980年代 民用開放</a:t>
            </a:r>
          </a:p>
          <a:p>
            <a:r>
              <a:rPr sz="1400">
                <a:latin typeface="Microsoft JhengHei"/>
              </a:rPr>
              <a:t>• Space-Track.org平台建立</a:t>
            </a:r>
          </a:p>
          <a:p>
            <a:r>
              <a:rPr sz="1400">
                <a:latin typeface="Microsoft JhengHei"/>
              </a:rPr>
              <a:t>• 業餘無線電愛好者開始使用</a:t>
            </a:r>
          </a:p>
          <a:p/>
          <a:p>
            <a:r>
              <a:rPr sz="1400">
                <a:latin typeface="Microsoft JhengHei"/>
              </a:rPr>
              <a:t>2020年代 商業衛星時代</a:t>
            </a:r>
          </a:p>
          <a:p>
            <a:r>
              <a:rPr sz="1400">
                <a:latin typeface="Microsoft JhengHei"/>
              </a:rPr>
              <a:t>• Starlink 8370顆衛星</a:t>
            </a:r>
          </a:p>
          <a:p>
            <a:r>
              <a:rPr sz="1400">
                <a:latin typeface="Microsoft JhengHei"/>
              </a:rPr>
              <a:t>• OneWeb 648顆衛星</a:t>
            </a:r>
          </a:p>
          <a:p>
            <a:r>
              <a:rPr sz="1400">
                <a:latin typeface="Microsoft JhengHei"/>
              </a:rPr>
              <a:t>• 每日更新數萬筆TLE數據</a:t>
            </a:r>
          </a:p>
          <a:p/>
          <a:p>
            <a:r>
              <a:rPr sz="1400">
                <a:latin typeface="Microsoft JhengHei"/>
              </a:rPr>
              <a:t>💡 為什麼選擇TLE？</a:t>
            </a:r>
          </a:p>
          <a:p>
            <a:r>
              <a:rPr sz="1400">
                <a:latin typeface="Microsoft JhengHei"/>
              </a:rPr>
              <a:t>✅ 格式簡潔：僅需3行描述完整軌道</a:t>
            </a:r>
          </a:p>
          <a:p>
            <a:r>
              <a:rPr sz="1400">
                <a:latin typeface="Microsoft JhengHei"/>
              </a:rPr>
              <a:t>✅ 計算高效：SGP4算法專門優化</a:t>
            </a:r>
          </a:p>
          <a:p>
            <a:r>
              <a:rPr sz="1400">
                <a:latin typeface="Microsoft JhengHei"/>
              </a:rPr>
              <a:t>✅ 全球通用：所有衛星追蹤系統支援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📄 TLE三行數據結構分析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🔍 TLE標準三行格式：</a:t>
            </a:r>
          </a:p>
          <a:p/>
          <a:p>
            <a:r>
              <a:rPr sz="1400">
                <a:latin typeface="Microsoft JhengHei"/>
              </a:rPr>
              <a:t>🏷️ 第0行 (衛星名稱)</a:t>
            </a:r>
          </a:p>
          <a:p>
            <a:r>
              <a:rPr sz="1400">
                <a:latin typeface="Microsoft JhengHei"/>
              </a:rPr>
              <a:t>• 最多24個字符</a:t>
            </a:r>
          </a:p>
          <a:p>
            <a:r>
              <a:rPr sz="1400">
                <a:latin typeface="Microsoft JhengHei"/>
              </a:rPr>
              <a:t>• 衛星識別名稱</a:t>
            </a:r>
          </a:p>
          <a:p>
            <a:r>
              <a:rPr sz="1400">
                <a:latin typeface="Microsoft JhengHei"/>
              </a:rPr>
              <a:t>• 可包含任務編號</a:t>
            </a:r>
          </a:p>
          <a:p/>
          <a:p>
            <a:r>
              <a:rPr sz="1400">
                <a:latin typeface="Microsoft JhengHei"/>
              </a:rPr>
              <a:t>1️⃣ 第1行 (軌道參數第一部分)</a:t>
            </a:r>
          </a:p>
          <a:p>
            <a:r>
              <a:rPr sz="1400">
                <a:latin typeface="Microsoft JhengHei"/>
              </a:rPr>
              <a:t>• 69個字符固定長度</a:t>
            </a:r>
          </a:p>
          <a:p>
            <a:r>
              <a:rPr sz="1400">
                <a:latin typeface="Microsoft JhengHei"/>
              </a:rPr>
              <a:t>• NORAD ID、epoch時間、運動微分</a:t>
            </a:r>
          </a:p>
          <a:p>
            <a:r>
              <a:rPr sz="1400">
                <a:latin typeface="Microsoft JhengHei"/>
              </a:rPr>
              <a:t>• 拖拽係數、星曆類型</a:t>
            </a:r>
          </a:p>
          <a:p/>
          <a:p>
            <a:r>
              <a:rPr sz="1400">
                <a:latin typeface="Microsoft JhengHei"/>
              </a:rPr>
              <a:t>2️⃣ 第2行 (軌道參數第二部分)</a:t>
            </a:r>
          </a:p>
          <a:p>
            <a:r>
              <a:rPr sz="1400">
                <a:latin typeface="Microsoft JhengHei"/>
              </a:rPr>
              <a:t>• 69個字符固定長度</a:t>
            </a:r>
          </a:p>
          <a:p>
            <a:r>
              <a:rPr sz="1400">
                <a:latin typeface="Microsoft JhengHei"/>
              </a:rPr>
              <a:t>• 軌道傾角、升交點、偏心率</a:t>
            </a:r>
          </a:p>
          <a:p>
            <a:r>
              <a:rPr sz="1400">
                <a:latin typeface="Microsoft JhengHei"/>
              </a:rPr>
              <a:t>• 近地點幅角、平均運動</a:t>
            </a:r>
          </a:p>
          <a:p/>
          <a:p>
            <a:r>
              <a:rPr sz="1400">
                <a:latin typeface="Microsoft JhengHei"/>
              </a:rPr>
              <a:t>✅ 關鍵設計原理：</a:t>
            </a:r>
          </a:p>
          <a:p>
            <a:r>
              <a:rPr sz="1400">
                <a:latin typeface="Microsoft JhengHei"/>
              </a:rPr>
              <a:t>• 固定欄位寬度→解析效率高</a:t>
            </a:r>
          </a:p>
          <a:p>
            <a:r>
              <a:rPr sz="1400">
                <a:latin typeface="Microsoft JhengHei"/>
              </a:rPr>
              <a:t>• 校驗和機制→數據完整性</a:t>
            </a:r>
          </a:p>
          <a:p>
            <a:r>
              <a:rPr sz="1400">
                <a:latin typeface="Microsoft JhengHei"/>
              </a:rPr>
              <a:t>• ASCII編碼→跨平台相容性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🛰️ 實際Starlink衛星TLE範例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📋 STARLINK-1008 實際TLE數據：</a:t>
            </a:r>
          </a:p>
          <a:p/>
          <a:p>
            <a:r>
              <a:rPr sz="1000">
                <a:latin typeface="Consolas"/>
              </a:rPr>
              <a:t>```</a:t>
            </a:r>
          </a:p>
          <a:p>
            <a:r>
              <a:rPr sz="1000">
                <a:latin typeface="Consolas"/>
              </a:rPr>
              <a:t>STARLINK-1008</a:t>
            </a:r>
          </a:p>
          <a:p>
            <a:r>
              <a:rPr sz="1000">
                <a:latin typeface="Consolas"/>
              </a:rPr>
              <a:t>1 44714U 19074A   25245.83333333  .00001234  00000-0  12345-4 0  9992</a:t>
            </a:r>
          </a:p>
          <a:p>
            <a:r>
              <a:rPr sz="1000">
                <a:latin typeface="Consolas"/>
              </a:rPr>
              <a:t>2 44714  53.0123 123.4567 0001234 123.4567 236.5432 15.05123456123456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🔍 快速識別要素：</a:t>
            </a:r>
          </a:p>
          <a:p/>
          <a:p>
            <a:r>
              <a:rPr sz="1000">
                <a:latin typeface="Consolas"/>
              </a:rPr>
              <a:t>第0行：衛星名稱 'STARLINK-1008'</a:t>
            </a:r>
          </a:p>
          <a:p>
            <a:r>
              <a:rPr sz="1000">
                <a:latin typeface="Consolas"/>
              </a:rPr>
              <a:t>第1行開頭：'1' (行號標識)</a:t>
            </a:r>
          </a:p>
          <a:p>
            <a:r>
              <a:rPr sz="1000">
                <a:latin typeface="Consolas"/>
              </a:rPr>
              <a:t>第2行開頭：'2' (行號標識)</a:t>
            </a:r>
          </a:p>
          <a:p>
            <a:r>
              <a:rPr sz="1000">
                <a:latin typeface="Consolas"/>
              </a:rPr>
              <a:t>行末數字：校驗和 (2, 6)</a:t>
            </a:r>
          </a:p>
          <a:p/>
          <a:p>
            <a:r>
              <a:rPr sz="1000">
                <a:latin typeface="Consolas"/>
              </a:rPr>
              <a:t>📊 這顆衛星的基本資料：</a:t>
            </a:r>
          </a:p>
          <a:p>
            <a:r>
              <a:rPr sz="1000">
                <a:latin typeface="Consolas"/>
              </a:rPr>
              <a:t>• NORAD ID: 44714</a:t>
            </a:r>
          </a:p>
          <a:p>
            <a:r>
              <a:rPr sz="1000">
                <a:latin typeface="Consolas"/>
              </a:rPr>
              <a:t>• 發射日期: 2019年 (19074A)</a:t>
            </a:r>
          </a:p>
          <a:p>
            <a:r>
              <a:rPr sz="1000">
                <a:latin typeface="Consolas"/>
              </a:rPr>
              <a:t>• 軌道高度: ~550km</a:t>
            </a:r>
          </a:p>
          <a:p>
            <a:r>
              <a:rPr sz="1000">
                <a:latin typeface="Consolas"/>
              </a:rPr>
              <a:t>• 軌道傾角: 53.0123°</a:t>
            </a:r>
          </a:p>
          <a:p>
            <a:r>
              <a:rPr sz="1000">
                <a:latin typeface="Consolas"/>
              </a:rPr>
              <a:t>• 軌道週期: ~95分鐘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🏷️ NORAD ID：衛星唯一識別碼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📋 NORAD ID基本概念：</a:t>
            </a:r>
          </a:p>
          <a:p/>
          <a:p>
            <a:r>
              <a:rPr sz="1000">
                <a:latin typeface="Consolas"/>
              </a:rPr>
              <a:t>📍 位置：第1行第3-7位 (5位數字)</a:t>
            </a:r>
          </a:p>
          <a:p>
            <a:r>
              <a:rPr sz="1000">
                <a:latin typeface="Consolas"/>
              </a:rPr>
              <a:t>🔢 格式：整數，範圍1-99999</a:t>
            </a:r>
          </a:p>
          <a:p>
            <a:r>
              <a:rPr sz="1000">
                <a:latin typeface="Consolas"/>
              </a:rPr>
              <a:t>🎯 用途：全球衛星唯一識別</a:t>
            </a:r>
          </a:p>
          <a:p/>
          <a:p>
            <a:r>
              <a:rPr sz="1000">
                <a:latin typeface="Consolas"/>
              </a:rPr>
              <a:t>🔍 實際範例解析：</a:t>
            </a:r>
          </a:p>
          <a:p>
            <a:r>
              <a:rPr sz="1000">
                <a:latin typeface="Consolas"/>
              </a:rPr>
              <a:t>```</a:t>
            </a:r>
          </a:p>
          <a:p>
            <a:r>
              <a:rPr sz="1000">
                <a:latin typeface="Consolas"/>
              </a:rPr>
              <a:t>1 44714U 19074A...</a:t>
            </a:r>
          </a:p>
          <a:p>
            <a:r>
              <a:rPr sz="1000">
                <a:latin typeface="Consolas"/>
              </a:rPr>
              <a:t>  ^^^^^  ← NORAD ID = 44714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🛰️ 常見衛星NORAD ID：</a:t>
            </a:r>
          </a:p>
          <a:p>
            <a:r>
              <a:rPr sz="1000">
                <a:latin typeface="Consolas"/>
              </a:rPr>
              <a:t>• ISS國際太空站: 25544</a:t>
            </a:r>
          </a:p>
          <a:p>
            <a:r>
              <a:rPr sz="1000">
                <a:latin typeface="Consolas"/>
              </a:rPr>
              <a:t>• Starlink-1008: 44714</a:t>
            </a:r>
          </a:p>
          <a:p>
            <a:r>
              <a:rPr sz="1000">
                <a:latin typeface="Consolas"/>
              </a:rPr>
              <a:t>• OneWeb-0001: 44713</a:t>
            </a:r>
          </a:p>
          <a:p>
            <a:r>
              <a:rPr sz="1000">
                <a:latin typeface="Consolas"/>
              </a:rPr>
              <a:t>• 天宮太空站: 48274</a:t>
            </a:r>
          </a:p>
          <a:p/>
          <a:p>
            <a:r>
              <a:rPr sz="1000">
                <a:latin typeface="Consolas"/>
              </a:rPr>
              <a:t>💻 Python解析程式：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def parse_norad_id(line1: str) -&gt; int:</a:t>
            </a:r>
          </a:p>
          <a:p>
            <a:r>
              <a:rPr sz="1000">
                <a:latin typeface="Consolas"/>
              </a:rPr>
              <a:t>    return int(line1[2:7])</a:t>
            </a:r>
          </a:p>
          <a:p/>
          <a:p>
            <a:r>
              <a:rPr sz="1000">
                <a:latin typeface="Consolas"/>
              </a:rPr>
              <a:t>norad_id = parse_norad_id(line1)</a:t>
            </a:r>
          </a:p>
          <a:p>
            <a:r>
              <a:rPr sz="1000">
                <a:latin typeface="Consolas"/>
              </a:rPr>
              <a:t>print(f"NORAD ID: {norad_id}")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🌍 國際標識符：發射任務編碼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📋 國際標識符格式詳解：</a:t>
            </a:r>
          </a:p>
          <a:p/>
          <a:p>
            <a:r>
              <a:rPr sz="1000">
                <a:latin typeface="Consolas"/>
              </a:rPr>
              <a:t>📍 位置：第1行第10-17位</a:t>
            </a:r>
          </a:p>
          <a:p>
            <a:r>
              <a:rPr sz="1000">
                <a:latin typeface="Consolas"/>
              </a:rPr>
              <a:t>📝 格式：YYLLLPPP (8個字符)</a:t>
            </a:r>
          </a:p>
          <a:p/>
          <a:p>
            <a:r>
              <a:rPr sz="1000">
                <a:latin typeface="Consolas"/>
              </a:rPr>
              <a:t>🔍 編碼含義：</a:t>
            </a:r>
          </a:p>
          <a:p>
            <a:r>
              <a:rPr sz="1000">
                <a:latin typeface="Consolas"/>
              </a:rPr>
              <a:t>YY = 年份 (19 = 2019年)</a:t>
            </a:r>
          </a:p>
          <a:p>
            <a:r>
              <a:rPr sz="1000">
                <a:latin typeface="Consolas"/>
              </a:rPr>
              <a:t>LLL = 發射序號 (074 = 第74次發射)</a:t>
            </a:r>
          </a:p>
          <a:p>
            <a:r>
              <a:rPr sz="1000">
                <a:latin typeface="Consolas"/>
              </a:rPr>
              <a:t>PPP = 載荷編號 (A = 主載荷)</a:t>
            </a:r>
          </a:p>
          <a:p/>
          <a:p>
            <a:r>
              <a:rPr sz="1000">
                <a:latin typeface="Consolas"/>
              </a:rPr>
              <a:t>🔍 實際範例解析：</a:t>
            </a:r>
          </a:p>
          <a:p>
            <a:r>
              <a:rPr sz="1000">
                <a:latin typeface="Consolas"/>
              </a:rPr>
              <a:t>```</a:t>
            </a:r>
          </a:p>
          <a:p>
            <a:r>
              <a:rPr sz="1000">
                <a:latin typeface="Consolas"/>
              </a:rPr>
              <a:t>1 44714U 19074A  ...</a:t>
            </a:r>
          </a:p>
          <a:p>
            <a:r>
              <a:rPr sz="1000">
                <a:latin typeface="Consolas"/>
              </a:rPr>
              <a:t>        ^^^^^^^ ← 19074A</a:t>
            </a:r>
          </a:p>
          <a:p>
            <a:r>
              <a:rPr sz="1000">
                <a:latin typeface="Consolas"/>
              </a:rPr>
              <a:t>        19 = 2019年</a:t>
            </a:r>
          </a:p>
          <a:p>
            <a:r>
              <a:rPr sz="1000">
                <a:latin typeface="Consolas"/>
              </a:rPr>
              <a:t>        074 = 第74次發射</a:t>
            </a:r>
          </a:p>
          <a:p>
            <a:r>
              <a:rPr sz="1000">
                <a:latin typeface="Consolas"/>
              </a:rPr>
              <a:t>        A = 主要載荷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📊 載荷編號說明：</a:t>
            </a:r>
          </a:p>
          <a:p>
            <a:r>
              <a:rPr sz="1000">
                <a:latin typeface="Consolas"/>
              </a:rPr>
              <a:t>A = 主載荷 (通常是最重要的衛星)</a:t>
            </a:r>
          </a:p>
          <a:p>
            <a:r>
              <a:rPr sz="1000">
                <a:latin typeface="Consolas"/>
              </a:rPr>
              <a:t>B, C, D... = 次載荷</a:t>
            </a:r>
          </a:p>
          <a:p>
            <a:r>
              <a:rPr sz="1000">
                <a:latin typeface="Consolas"/>
              </a:rPr>
              <a:t>AA, AB... = 超過26個載荷時使用</a:t>
            </a:r>
          </a:p>
          <a:p/>
          <a:p>
            <a:r>
              <a:rPr sz="1000">
                <a:latin typeface="Consolas"/>
              </a:rPr>
              <a:t>💻 解析程式：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designator = line1[9:17].strip()</a:t>
            </a:r>
          </a:p>
          <a:p>
            <a:r>
              <a:rPr sz="1000">
                <a:latin typeface="Consolas"/>
              </a:rPr>
              <a:t>year = int(designator[:2])</a:t>
            </a:r>
          </a:p>
          <a:p>
            <a:r>
              <a:rPr sz="1000">
                <a:latin typeface="Consolas"/>
              </a:rPr>
              <a:t>launch_num = int(designator[2:5])</a:t>
            </a:r>
          </a:p>
          <a:p>
            <a:r>
              <a:rPr sz="1000">
                <a:latin typeface="Consolas"/>
              </a:rPr>
              <a:t>payload = designator[5:]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⏰ Epoch時間：TLE數據時間基準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📅 Epoch時間格式說明：</a:t>
            </a:r>
          </a:p>
          <a:p/>
          <a:p>
            <a:r>
              <a:rPr sz="1000">
                <a:latin typeface="Consolas"/>
              </a:rPr>
              <a:t>📍 位置：第1行第19-32位</a:t>
            </a:r>
          </a:p>
          <a:p>
            <a:r>
              <a:rPr sz="1000">
                <a:latin typeface="Consolas"/>
              </a:rPr>
              <a:t>📝 格式：YYDDD.DDDDDDDD</a:t>
            </a:r>
          </a:p>
          <a:p>
            <a:r>
              <a:rPr sz="1000">
                <a:latin typeface="Consolas"/>
              </a:rPr>
              <a:t>YY = 年份後兩位</a:t>
            </a:r>
          </a:p>
          <a:p>
            <a:r>
              <a:rPr sz="1000">
                <a:latin typeface="Consolas"/>
              </a:rPr>
              <a:t>DDD.DD = 年中第幾天(含小數)</a:t>
            </a:r>
          </a:p>
          <a:p/>
          <a:p>
            <a:r>
              <a:rPr sz="1000">
                <a:latin typeface="Consolas"/>
              </a:rPr>
              <a:t>🔍 實際範例計算：</a:t>
            </a:r>
          </a:p>
          <a:p>
            <a:r>
              <a:rPr sz="1000">
                <a:latin typeface="Consolas"/>
              </a:rPr>
              <a:t>```</a:t>
            </a:r>
          </a:p>
          <a:p>
            <a:r>
              <a:rPr sz="1000">
                <a:latin typeface="Consolas"/>
              </a:rPr>
              <a:t>25245.83333333</a:t>
            </a:r>
          </a:p>
          <a:p>
            <a:r>
              <a:rPr sz="1000">
                <a:latin typeface="Consolas"/>
              </a:rPr>
              <a:t>25 = 2025年</a:t>
            </a:r>
          </a:p>
          <a:p>
            <a:r>
              <a:rPr sz="1000">
                <a:latin typeface="Consolas"/>
              </a:rPr>
              <a:t>245.83333333 = 第245.83天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📊 轉換為具體日期時間：</a:t>
            </a:r>
          </a:p>
          <a:p>
            <a:r>
              <a:rPr sz="1000">
                <a:latin typeface="Consolas"/>
              </a:rPr>
              <a:t>• 2025年第245天 = 9月2日</a:t>
            </a:r>
          </a:p>
          <a:p>
            <a:r>
              <a:rPr sz="1000">
                <a:latin typeface="Consolas"/>
              </a:rPr>
              <a:t>• 0.83333333天 = 20小時</a:t>
            </a:r>
          </a:p>
          <a:p>
            <a:r>
              <a:rPr sz="1000">
                <a:latin typeface="Consolas"/>
              </a:rPr>
              <a:t>• 結果：2025年9月2日 20:00 UTC</a:t>
            </a:r>
          </a:p>
          <a:p/>
          <a:p>
            <a:r>
              <a:rPr sz="1000">
                <a:latin typeface="Consolas"/>
              </a:rPr>
              <a:t>⚠️ 極其重要的原則：</a:t>
            </a:r>
          </a:p>
          <a:p>
            <a:r>
              <a:rPr sz="1000">
                <a:latin typeface="Consolas"/>
              </a:rPr>
              <a:t>🚨 必須使用epoch時間計算軌道</a:t>
            </a:r>
          </a:p>
          <a:p>
            <a:r>
              <a:rPr sz="1000">
                <a:latin typeface="Consolas"/>
              </a:rPr>
              <a:t>❌ 絕對不能用當前時間！</a:t>
            </a:r>
          </a:p>
          <a:p/>
          <a:p>
            <a:r>
              <a:rPr sz="1000">
                <a:latin typeface="Consolas"/>
              </a:rPr>
              <a:t>💻 轉換程式：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from datetime import datetime, timedelta</a:t>
            </a:r>
          </a:p>
          <a:p/>
          <a:p>
            <a:r>
              <a:rPr sz="1000">
                <a:latin typeface="Consolas"/>
              </a:rPr>
              <a:t>def parse_epoch(epoch_str):</a:t>
            </a:r>
          </a:p>
          <a:p>
            <a:r>
              <a:rPr sz="1000">
                <a:latin typeface="Consolas"/>
              </a:rPr>
              <a:t>    year = int(epoch_str[:2])</a:t>
            </a:r>
          </a:p>
          <a:p>
            <a:r>
              <a:rPr sz="1000">
                <a:latin typeface="Consolas"/>
              </a:rPr>
              <a:t>    year = 2000 + year if year &lt; 57 else 1900 + year</a:t>
            </a:r>
          </a:p>
          <a:p>
            <a:r>
              <a:rPr sz="1000">
                <a:latin typeface="Consolas"/>
              </a:rPr>
              <a:t>    day = float(epoch_str[2:])</a:t>
            </a:r>
          </a:p>
          <a:p>
            <a:r>
              <a:rPr sz="1000">
                <a:latin typeface="Consolas"/>
              </a:rPr>
              <a:t>    return datetime(year, 1, 1) + timedelta(days=day-1)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📈 運動微分：軌道衰減參數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🔢 運動微分參數詳解：</a:t>
            </a:r>
          </a:p>
          <a:p/>
          <a:p>
            <a:r>
              <a:rPr sz="1000">
                <a:latin typeface="Consolas"/>
              </a:rPr>
              <a:t>📍 第一微分 (位置：33-43)</a:t>
            </a:r>
          </a:p>
          <a:p>
            <a:r>
              <a:rPr sz="1000">
                <a:latin typeface="Consolas"/>
              </a:rPr>
              <a:t>• 平均運動的一階導數</a:t>
            </a:r>
          </a:p>
          <a:p>
            <a:r>
              <a:rPr sz="1000">
                <a:latin typeface="Consolas"/>
              </a:rPr>
              <a:t>• 單位：轉/天²</a:t>
            </a:r>
          </a:p>
          <a:p>
            <a:r>
              <a:rPr sz="1000">
                <a:latin typeface="Consolas"/>
              </a:rPr>
              <a:t>• 反映軌道高度變化率</a:t>
            </a:r>
          </a:p>
          <a:p/>
          <a:p>
            <a:r>
              <a:rPr sz="1000">
                <a:latin typeface="Consolas"/>
              </a:rPr>
              <a:t>📍 第二微分 (位置：44-52)</a:t>
            </a:r>
          </a:p>
          <a:p>
            <a:r>
              <a:rPr sz="1000">
                <a:latin typeface="Consolas"/>
              </a:rPr>
              <a:t>• 平均運動的二階導數</a:t>
            </a:r>
          </a:p>
          <a:p>
            <a:r>
              <a:rPr sz="1000">
                <a:latin typeface="Consolas"/>
              </a:rPr>
              <a:t>• 科學記數法格式</a:t>
            </a:r>
          </a:p>
          <a:p>
            <a:r>
              <a:rPr sz="1000">
                <a:latin typeface="Consolas"/>
              </a:rPr>
              <a:t>• 通常接近零</a:t>
            </a:r>
          </a:p>
          <a:p/>
          <a:p>
            <a:r>
              <a:rPr sz="1000">
                <a:latin typeface="Consolas"/>
              </a:rPr>
              <a:t>📍 拖拽係數 (位置：53-61)</a:t>
            </a:r>
          </a:p>
          <a:p>
            <a:r>
              <a:rPr sz="1000">
                <a:latin typeface="Consolas"/>
              </a:rPr>
              <a:t>• B* 拖拽項係數</a:t>
            </a:r>
          </a:p>
          <a:p>
            <a:r>
              <a:rPr sz="1000">
                <a:latin typeface="Consolas"/>
              </a:rPr>
              <a:t>• 大氣阻力影響</a:t>
            </a:r>
          </a:p>
          <a:p>
            <a:r>
              <a:rPr sz="1000">
                <a:latin typeface="Consolas"/>
              </a:rPr>
              <a:t>• 科學記數法格式</a:t>
            </a:r>
          </a:p>
          <a:p/>
          <a:p>
            <a:r>
              <a:rPr sz="1000">
                <a:latin typeface="Consolas"/>
              </a:rPr>
              <a:t>🔍 科學記數法解析：</a:t>
            </a:r>
          </a:p>
          <a:p>
            <a:r>
              <a:rPr sz="1000">
                <a:latin typeface="Consolas"/>
              </a:rPr>
              <a:t>```</a:t>
            </a:r>
          </a:p>
          <a:p>
            <a:r>
              <a:rPr sz="1000">
                <a:latin typeface="Consolas"/>
              </a:rPr>
              <a:t>12345-4 表示 0.12345 × 10⁻⁴</a:t>
            </a:r>
          </a:p>
          <a:p>
            <a:r>
              <a:rPr sz="1000">
                <a:latin typeface="Consolas"/>
              </a:rPr>
              <a:t>+12345-3 表示 +0.12345 × 10⁻³</a:t>
            </a:r>
          </a:p>
          <a:p>
            <a:r>
              <a:rPr sz="1000">
                <a:latin typeface="Consolas"/>
              </a:rPr>
              <a:t>-12345-5 表示 -0.12345 × 10⁻⁵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💻 解析程式：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def parse_scientific(field):</a:t>
            </a:r>
          </a:p>
          <a:p>
            <a:r>
              <a:rPr sz="1000">
                <a:latin typeface="Consolas"/>
              </a:rPr>
              <a:t>    if not field.strip(): return 0.0</a:t>
            </a:r>
          </a:p>
          <a:p>
            <a:r>
              <a:rPr sz="1000">
                <a:latin typeface="Consolas"/>
              </a:rPr>
              <a:t>    mantissa = field[:-2]</a:t>
            </a:r>
          </a:p>
          <a:p>
            <a:r>
              <a:rPr sz="1000">
                <a:latin typeface="Consolas"/>
              </a:rPr>
              <a:t>    exponent = field[-2:]</a:t>
            </a:r>
          </a:p>
          <a:p>
            <a:r>
              <a:rPr sz="1000">
                <a:latin typeface="Consolas"/>
              </a:rPr>
              <a:t>    return float(mantissa) * (10 ** int(exponent))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42381</TotalTime>
  <Words>2</Words>
  <Application>Microsoft Office PowerPoint</Application>
  <PresentationFormat>寬螢幕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Symbol</vt:lpstr>
      <vt:lpstr>Times New Roman</vt:lpstr>
      <vt:lpstr>佈景主題1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1328</cp:revision>
  <dcterms:created xsi:type="dcterms:W3CDTF">2019-10-21T01:22:34Z</dcterms:created>
  <dcterms:modified xsi:type="dcterms:W3CDTF">2025-09-05T15:20:26Z</dcterms:modified>
</cp:coreProperties>
</file>