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600">
                <a:latin typeface="Times New Roman"/>
              </a:rPr>
              <a:t>DHO+IMPALA</a:t>
            </a:r>
            <a:r>
              <a:rPr sz="2600">
                <a:latin typeface="標楷體"/>
              </a:rPr>
              <a:t>技術原理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省略</a:t>
            </a:r>
            <a:r>
              <a:rPr sz="1800">
                <a:latin typeface="Times New Roman"/>
              </a:rPr>
              <a:t>MR</a:t>
            </a:r>
            <a:r>
              <a:rPr sz="1800">
                <a:latin typeface="標楷體"/>
              </a:rPr>
              <a:t>的智能換手實現機制\</a:t>
            </a:r>
            <a:r>
              <a:rPr sz="1800">
                <a:latin typeface="Times New Roman"/>
              </a:rPr>
              <a:t>n</a:t>
            </a:r>
            <a:r>
              <a:rPr sz="1800">
                <a:latin typeface="標楷體"/>
              </a:rPr>
              <a:t>深度強化學習技術解析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DHO</a:t>
            </a:r>
            <a:r>
              <a:rPr sz="1800">
                <a:latin typeface="標楷體"/>
              </a:rPr>
              <a:t>執行流程設計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【</a:t>
            </a:r>
            <a:r>
              <a:rPr sz="1300">
                <a:latin typeface="Times New Roman"/>
              </a:rPr>
              <a:t>DHO</a:t>
            </a:r>
            <a:r>
              <a:rPr sz="1300">
                <a:latin typeface="標楷體"/>
              </a:rPr>
              <a:t>四步驟執行流程】</a:t>
            </a:r>
          </a:p>
          <a:p/>
          <a:p>
            <a:r>
              <a:rPr sz="1300">
                <a:latin typeface="Times New Roman"/>
              </a:rPr>
              <a:t>Step 1: HO Decision</a:t>
            </a:r>
            <a:r>
              <a:rPr sz="1300">
                <a:latin typeface="標楷體"/>
              </a:rPr>
              <a:t>（換手決策）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Serving-SAT Agent</a:t>
            </a:r>
            <a:r>
              <a:rPr sz="1300">
                <a:latin typeface="標楷體"/>
              </a:rPr>
              <a:t>觀察狀態</a:t>
            </a:r>
            <a:r>
              <a:rPr sz="1300">
                <a:latin typeface="Times New Roman"/>
              </a:rPr>
              <a:t> s[n]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輸入：{</a:t>
            </a:r>
            <a:r>
              <a:rPr sz="1300">
                <a:latin typeface="Times New Roman"/>
              </a:rPr>
              <a:t>n, a</a:t>
            </a:r>
            <a:r>
              <a:rPr sz="1300">
                <a:latin typeface="標楷體"/>
              </a:rPr>
              <a:t>^</a:t>
            </a:r>
            <a:r>
              <a:rPr sz="1300">
                <a:latin typeface="Times New Roman"/>
              </a:rPr>
              <a:t>HO[n], a[n-1]</a:t>
            </a:r>
            <a:r>
              <a:rPr sz="1300">
                <a:latin typeface="標楷體"/>
              </a:rPr>
              <a:t>}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執行</a:t>
            </a:r>
            <a:r>
              <a:rPr sz="1300">
                <a:latin typeface="Times New Roman"/>
              </a:rPr>
              <a:t>IMPALA</a:t>
            </a:r>
            <a:r>
              <a:rPr sz="1300">
                <a:latin typeface="標楷體"/>
              </a:rPr>
              <a:t>策略網路推理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輸出：動作向量</a:t>
            </a:r>
            <a:r>
              <a:rPr sz="1300">
                <a:latin typeface="Times New Roman"/>
              </a:rPr>
              <a:t> a[n]</a:t>
            </a:r>
            <a:r>
              <a:rPr sz="1300">
                <a:latin typeface="標楷體"/>
              </a:rPr>
              <a:t>（每</a:t>
            </a:r>
            <a:r>
              <a:rPr sz="1300">
                <a:latin typeface="Times New Roman"/>
              </a:rPr>
              <a:t>UE</a:t>
            </a:r>
            <a:r>
              <a:rPr sz="1300">
                <a:latin typeface="標楷體"/>
              </a:rPr>
              <a:t>的</a:t>
            </a:r>
            <a:r>
              <a:rPr sz="1300">
                <a:latin typeface="Times New Roman"/>
              </a:rPr>
              <a:t>HO</a:t>
            </a:r>
            <a:r>
              <a:rPr sz="1300">
                <a:latin typeface="標楷體"/>
              </a:rPr>
              <a:t>決策）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時間複雜度：數毫秒（</a:t>
            </a:r>
            <a:r>
              <a:rPr sz="1300">
                <a:latin typeface="Times New Roman"/>
              </a:rPr>
              <a:t>GPU</a:t>
            </a:r>
            <a:r>
              <a:rPr sz="1300">
                <a:latin typeface="標楷體"/>
              </a:rPr>
              <a:t>推理）</a:t>
            </a:r>
          </a:p>
          <a:p/>
          <a:p>
            <a:r>
              <a:rPr sz="1300">
                <a:latin typeface="Times New Roman"/>
              </a:rPr>
              <a:t>Step 2: HO Admission</a:t>
            </a:r>
            <a:r>
              <a:rPr sz="1300">
                <a:latin typeface="標楷體"/>
              </a:rPr>
              <a:t>（入網承認）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Target-SAT</a:t>
            </a:r>
            <a:r>
              <a:rPr sz="1300">
                <a:latin typeface="標楷體"/>
              </a:rPr>
              <a:t>檢查可用資源</a:t>
            </a:r>
            <a:r>
              <a:rPr sz="1300">
                <a:latin typeface="Times New Roman"/>
              </a:rPr>
              <a:t> R_k[n]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若</a:t>
            </a:r>
            <a:r>
              <a:rPr sz="1300">
                <a:latin typeface="Times New Roman"/>
              </a:rPr>
              <a:t>RB</a:t>
            </a:r>
            <a:r>
              <a:rPr sz="1300">
                <a:latin typeface="標楷體"/>
              </a:rPr>
              <a:t>充足：回傳</a:t>
            </a:r>
            <a:r>
              <a:rPr sz="1300">
                <a:latin typeface="Times New Roman"/>
              </a:rPr>
              <a:t>ACK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若</a:t>
            </a:r>
            <a:r>
              <a:rPr sz="1300">
                <a:latin typeface="Times New Roman"/>
              </a:rPr>
              <a:t>RB</a:t>
            </a:r>
            <a:r>
              <a:rPr sz="1300">
                <a:latin typeface="標楷體"/>
              </a:rPr>
              <a:t>不足：回傳</a:t>
            </a:r>
            <a:r>
              <a:rPr sz="1300">
                <a:latin typeface="Times New Roman"/>
              </a:rPr>
              <a:t>NACK</a:t>
            </a:r>
            <a:r>
              <a:rPr sz="1300">
                <a:latin typeface="標楷體"/>
              </a:rPr>
              <a:t>（產生碰撞）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Serving-SAT</a:t>
            </a:r>
            <a:r>
              <a:rPr sz="1300">
                <a:latin typeface="標楷體"/>
              </a:rPr>
              <a:t>向被允許的</a:t>
            </a:r>
            <a:r>
              <a:rPr sz="1300">
                <a:latin typeface="Times New Roman"/>
              </a:rPr>
              <a:t>UE</a:t>
            </a:r>
            <a:r>
              <a:rPr sz="1300">
                <a:latin typeface="標楷體"/>
              </a:rPr>
              <a:t>發送</a:t>
            </a:r>
            <a:r>
              <a:rPr sz="1300">
                <a:latin typeface="Times New Roman"/>
              </a:rPr>
              <a:t>HO Command</a:t>
            </a:r>
          </a:p>
          <a:p/>
          <a:p>
            <a:r>
              <a:rPr sz="1300">
                <a:latin typeface="Times New Roman"/>
              </a:rPr>
              <a:t>Step 3: Random Access</a:t>
            </a:r>
            <a:r>
              <a:rPr sz="1300">
                <a:latin typeface="標楷體"/>
              </a:rPr>
              <a:t>（隨機接入）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UE</a:t>
            </a:r>
            <a:r>
              <a:rPr sz="1300">
                <a:latin typeface="標楷體"/>
              </a:rPr>
              <a:t>收到</a:t>
            </a:r>
            <a:r>
              <a:rPr sz="1300">
                <a:latin typeface="Times New Roman"/>
              </a:rPr>
              <a:t>HO Command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隨機選擇前導碼</a:t>
            </a:r>
            <a:r>
              <a:rPr sz="1300">
                <a:latin typeface="Times New Roman"/>
              </a:rPr>
              <a:t> p_j[n]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發起</a:t>
            </a:r>
            <a:r>
              <a:rPr sz="1300">
                <a:latin typeface="Times New Roman"/>
              </a:rPr>
              <a:t>RACH</a:t>
            </a:r>
            <a:r>
              <a:rPr sz="1300">
                <a:latin typeface="標楷體"/>
              </a:rPr>
              <a:t>接入程序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可能產生</a:t>
            </a:r>
            <a:r>
              <a:rPr sz="1300">
                <a:latin typeface="Times New Roman"/>
              </a:rPr>
              <a:t>PRACH</a:t>
            </a:r>
            <a:r>
              <a:rPr sz="1300">
                <a:latin typeface="標楷體"/>
              </a:rPr>
              <a:t>碰撞</a:t>
            </a:r>
          </a:p>
          <a:p/>
          <a:p>
            <a:r>
              <a:rPr sz="1300">
                <a:latin typeface="Times New Roman"/>
              </a:rPr>
              <a:t>Step 4: HO Completion</a:t>
            </a:r>
            <a:r>
              <a:rPr sz="1300">
                <a:latin typeface="標楷體"/>
              </a:rPr>
              <a:t>（換手完成）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接入成功：設定</a:t>
            </a:r>
            <a:r>
              <a:rPr sz="1300">
                <a:latin typeface="Times New Roman"/>
              </a:rPr>
              <a:t> a</a:t>
            </a:r>
            <a:r>
              <a:rPr sz="1300">
                <a:latin typeface="標楷體"/>
              </a:rPr>
              <a:t>^</a:t>
            </a:r>
            <a:r>
              <a:rPr sz="1300">
                <a:latin typeface="Times New Roman"/>
              </a:rPr>
              <a:t>HO_j[n] = 1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接入失敗：保留原</a:t>
            </a:r>
            <a:r>
              <a:rPr sz="1300">
                <a:latin typeface="Times New Roman"/>
              </a:rPr>
              <a:t>Serving</a:t>
            </a:r>
            <a:r>
              <a:rPr sz="1300">
                <a:latin typeface="標楷體"/>
              </a:rPr>
              <a:t>或重試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更新系統狀態準備下一決策週期</a:t>
            </a:r>
          </a:p>
          <a:p/>
          <a:p>
            <a:r>
              <a:rPr sz="1300">
                <a:latin typeface="標楷體"/>
              </a:rPr>
              <a:t>【關鍵技術創新】</a:t>
            </a:r>
          </a:p>
          <a:p>
            <a:r>
              <a:rPr sz="1300">
                <a:latin typeface="標楷體"/>
              </a:rPr>
              <a:t>✓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跳過</a:t>
            </a:r>
            <a:r>
              <a:rPr sz="1300">
                <a:latin typeface="Times New Roman"/>
              </a:rPr>
              <a:t>UE</a:t>
            </a:r>
            <a:r>
              <a:rPr sz="1300">
                <a:latin typeface="標楷體"/>
              </a:rPr>
              <a:t>→</a:t>
            </a:r>
            <a:r>
              <a:rPr sz="1300">
                <a:latin typeface="Times New Roman"/>
              </a:rPr>
              <a:t>Serving</a:t>
            </a:r>
            <a:r>
              <a:rPr sz="1300">
                <a:latin typeface="標楷體"/>
              </a:rPr>
              <a:t>的</a:t>
            </a:r>
            <a:r>
              <a:rPr sz="1300">
                <a:latin typeface="Times New Roman"/>
              </a:rPr>
              <a:t>MR</a:t>
            </a:r>
            <a:r>
              <a:rPr sz="1300">
                <a:latin typeface="標楷體"/>
              </a:rPr>
              <a:t>傳輸</a:t>
            </a:r>
          </a:p>
          <a:p>
            <a:r>
              <a:rPr sz="1300">
                <a:latin typeface="標楷體"/>
              </a:rPr>
              <a:t>✓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基於預測的即時決策</a:t>
            </a:r>
          </a:p>
          <a:p>
            <a:r>
              <a:rPr sz="1300">
                <a:latin typeface="標楷體"/>
              </a:rPr>
              <a:t>✓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多</a:t>
            </a:r>
            <a:r>
              <a:rPr sz="1300">
                <a:latin typeface="Times New Roman"/>
              </a:rPr>
              <a:t>UE</a:t>
            </a:r>
            <a:r>
              <a:rPr sz="1300">
                <a:latin typeface="標楷體"/>
              </a:rPr>
              <a:t>聯合優化避免衝突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3GPP</a:t>
            </a:r>
            <a:r>
              <a:rPr sz="1800">
                <a:latin typeface="標楷體"/>
              </a:rPr>
              <a:t>換手事件與</a:t>
            </a:r>
            <a:r>
              <a:rPr sz="1800">
                <a:latin typeface="Times New Roman"/>
              </a:rPr>
              <a:t>DHO</a:t>
            </a:r>
            <a:r>
              <a:rPr sz="1800">
                <a:latin typeface="標楷體"/>
              </a:rPr>
              <a:t>對應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85800">
                <a:tc>
                  <a:txBody>
                    <a:bodyPr/>
                    <a:lstStyle/>
                    <a:p>
                      <a:r>
                        <a:rPr sz="1100">
                          <a:latin typeface="Times New Roman"/>
                        </a:rPr>
                        <a:t>3GPP</a:t>
                      </a:r>
                      <a:r>
                        <a:rPr sz="1100">
                          <a:latin typeface="標楷體"/>
                        </a:rPr>
                        <a:t>事件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標楷體"/>
                        </a:rPr>
                        <a:t>觸發條件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/>
                        </a:rPr>
                        <a:t>DHO</a:t>
                      </a:r>
                      <a:r>
                        <a:rPr sz="1100">
                          <a:latin typeface="標楷體"/>
                        </a:rPr>
                        <a:t>對應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標楷體"/>
                        </a:rPr>
                        <a:t>技術說明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服務信號</a:t>
                      </a:r>
                      <a:r>
                        <a:rPr sz="1000">
                          <a:latin typeface="Times New Roman"/>
                        </a:rPr>
                        <a:t> &gt; </a:t>
                      </a:r>
                      <a:r>
                        <a:rPr sz="1000">
                          <a:latin typeface="標楷體"/>
                        </a:rPr>
                        <a:t>門檻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停止測量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DHO</a:t>
                      </a:r>
                      <a:r>
                        <a:rPr sz="1000">
                          <a:latin typeface="標楷體"/>
                        </a:rPr>
                        <a:t>中可略過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服務信號</a:t>
                      </a:r>
                      <a:r>
                        <a:rPr sz="1000">
                          <a:latin typeface="Times New Roman"/>
                        </a:rPr>
                        <a:t> &lt; </a:t>
                      </a:r>
                      <a:r>
                        <a:rPr sz="1000">
                          <a:latin typeface="標楷體"/>
                        </a:rPr>
                        <a:t>門檻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準備換手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觸發</a:t>
                      </a:r>
                      <a:r>
                        <a:rPr sz="1000">
                          <a:latin typeface="Times New Roman"/>
                        </a:rPr>
                        <a:t>DHO</a:t>
                      </a:r>
                      <a:r>
                        <a:rPr sz="1000">
                          <a:latin typeface="標楷體"/>
                        </a:rPr>
                        <a:t>決策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目標信號</a:t>
                      </a:r>
                      <a:r>
                        <a:rPr sz="1000">
                          <a:latin typeface="Times New Roman"/>
                        </a:rPr>
                        <a:t> &gt; </a:t>
                      </a:r>
                      <a:r>
                        <a:rPr sz="1000">
                          <a:latin typeface="標楷體"/>
                        </a:rPr>
                        <a:t>服務信號</a:t>
                      </a:r>
                      <a:r>
                        <a:rPr sz="1000">
                          <a:latin typeface="Times New Roman"/>
                        </a:rPr>
                        <a:t> + </a:t>
                      </a:r>
                      <a:r>
                        <a:rPr sz="1000">
                          <a:latin typeface="標楷體"/>
                        </a:rPr>
                        <a:t>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傳統</a:t>
                      </a:r>
                      <a:r>
                        <a:rPr sz="1000">
                          <a:latin typeface="Times New Roman"/>
                        </a:rPr>
                        <a:t>HO</a:t>
                      </a:r>
                      <a:r>
                        <a:rPr sz="1000">
                          <a:latin typeface="標楷體"/>
                        </a:rPr>
                        <a:t>主要事件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DHO</a:t>
                      </a:r>
                      <a:r>
                        <a:rPr sz="1000">
                          <a:latin typeface="標楷體"/>
                        </a:rPr>
                        <a:t>省略此步驟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目標信號</a:t>
                      </a:r>
                      <a:r>
                        <a:rPr sz="1000">
                          <a:latin typeface="Times New Roman"/>
                        </a:rPr>
                        <a:t> &gt; </a:t>
                      </a:r>
                      <a:r>
                        <a:rPr sz="1000">
                          <a:latin typeface="標楷體"/>
                        </a:rPr>
                        <a:t>門檻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目標可用性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DHO</a:t>
                      </a:r>
                      <a:r>
                        <a:rPr sz="1000">
                          <a:latin typeface="標楷體"/>
                        </a:rPr>
                        <a:t>狀態評估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服務信號</a:t>
                      </a:r>
                      <a:r>
                        <a:rPr sz="1000">
                          <a:latin typeface="Times New Roman"/>
                        </a:rPr>
                        <a:t>&lt;</a:t>
                      </a:r>
                      <a:r>
                        <a:rPr sz="1000">
                          <a:latin typeface="標楷體"/>
                        </a:rPr>
                        <a:t>門檻</a:t>
                      </a:r>
                      <a:r>
                        <a:rPr sz="1000">
                          <a:latin typeface="Times New Roman"/>
                        </a:rPr>
                        <a:t>1</a:t>
                      </a:r>
                      <a:r>
                        <a:rPr sz="1000">
                          <a:latin typeface="標楷體"/>
                        </a:rPr>
                        <a:t>且目標</a:t>
                      </a:r>
                      <a:r>
                        <a:rPr sz="1000">
                          <a:latin typeface="Times New Roman"/>
                        </a:rPr>
                        <a:t>&gt;</a:t>
                      </a:r>
                      <a:r>
                        <a:rPr sz="1000">
                          <a:latin typeface="標楷體"/>
                        </a:rPr>
                        <a:t>門檻</a:t>
                      </a:r>
                      <a:r>
                        <a:rPr sz="100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複合條件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DHO</a:t>
                      </a:r>
                      <a:r>
                        <a:rPr sz="1000">
                          <a:latin typeface="標楷體"/>
                        </a:rPr>
                        <a:t>聯合判斷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latin typeface="標楷體"/>
              </a:rPr>
              <a:t>表</a:t>
            </a:r>
            <a:r>
              <a:rPr sz="1200">
                <a:latin typeface="Times New Roman"/>
              </a:rPr>
              <a:t>1: DHO</a:t>
            </a:r>
            <a:r>
              <a:rPr sz="1200">
                <a:latin typeface="標楷體"/>
              </a:rPr>
              <a:t>如何處理傳統</a:t>
            </a:r>
            <a:r>
              <a:rPr sz="1200">
                <a:latin typeface="Times New Roman"/>
              </a:rPr>
              <a:t>3GPP</a:t>
            </a:r>
            <a:r>
              <a:rPr sz="1200">
                <a:latin typeface="標楷體"/>
              </a:rPr>
              <a:t>定義的換手觸發事件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DHO vs </a:t>
            </a:r>
            <a:r>
              <a:rPr sz="1800">
                <a:latin typeface="標楷體"/>
              </a:rPr>
              <a:t>傳統</a:t>
            </a:r>
            <a:r>
              <a:rPr sz="1800">
                <a:latin typeface="Times New Roman"/>
              </a:rPr>
              <a:t>HO</a:t>
            </a:r>
            <a:r>
              <a:rPr sz="1800">
                <a:latin typeface="標楷體"/>
              </a:rPr>
              <a:t>性能對比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87828">
                <a:tc>
                  <a:txBody>
                    <a:bodyPr/>
                    <a:lstStyle/>
                    <a:p>
                      <a:r>
                        <a:rPr sz="1100">
                          <a:latin typeface="標楷體"/>
                        </a:rPr>
                        <a:t>性能指標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標楷體"/>
                        </a:rPr>
                        <a:t>傳統</a:t>
                      </a:r>
                      <a:r>
                        <a:rPr sz="1100">
                          <a:latin typeface="Times New Roman"/>
                        </a:rPr>
                        <a:t>HO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/>
                        </a:rPr>
                        <a:t>DHO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標楷體"/>
                        </a:rPr>
                        <a:t>改善倍數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標楷體"/>
                        </a:rPr>
                        <a:t>技術原因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決策延遲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112-212ms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&lt;1ms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&gt;100</a:t>
                      </a:r>
                      <a:r>
                        <a:rPr sz="1000">
                          <a:latin typeface="標楷體"/>
                        </a:rPr>
                        <a:t>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省略</a:t>
                      </a:r>
                      <a:r>
                        <a:rPr sz="1000">
                          <a:latin typeface="Times New Roman"/>
                        </a:rPr>
                        <a:t>MR</a:t>
                      </a:r>
                      <a:r>
                        <a:rPr sz="1000">
                          <a:latin typeface="標楷體"/>
                        </a:rPr>
                        <a:t>傳輸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存取延遲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基準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降低</a:t>
                      </a:r>
                      <a:r>
                        <a:rPr sz="1000">
                          <a:latin typeface="Times New Roman"/>
                        </a:rPr>
                        <a:t>6.86</a:t>
                      </a:r>
                      <a:r>
                        <a:rPr sz="1000">
                          <a:latin typeface="標楷體"/>
                        </a:rPr>
                        <a:t>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686%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預測式決策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功耗消耗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50-70%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30-50%</a:t>
                      </a:r>
                      <a:r>
                        <a:rPr sz="1000">
                          <a:latin typeface="標楷體"/>
                        </a:rPr>
                        <a:t>節省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無需週期測量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碰撞率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顯著改善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聯合優化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可擴展性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有限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支持大規模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架構優勢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分散式訓練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適應性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固定規則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動態學習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質的提升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強化學習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latin typeface="標楷體"/>
              </a:rPr>
              <a:t>表</a:t>
            </a:r>
            <a:r>
              <a:rPr sz="1200">
                <a:latin typeface="Times New Roman"/>
              </a:rPr>
              <a:t>2: </a:t>
            </a:r>
            <a:r>
              <a:rPr sz="1200">
                <a:latin typeface="標楷體"/>
              </a:rPr>
              <a:t>基於論文實驗結果的量化性能對比分析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技術實現要點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【訓練參數設定】</a:t>
            </a:r>
            <a:r>
              <a:rPr sz="1300">
                <a:latin typeface="Times New Roman"/>
              </a:rPr>
              <a:t>(</a:t>
            </a:r>
            <a:r>
              <a:rPr sz="1300">
                <a:latin typeface="標楷體"/>
              </a:rPr>
              <a:t>論文</a:t>
            </a:r>
            <a:r>
              <a:rPr sz="1300">
                <a:latin typeface="Times New Roman"/>
              </a:rPr>
              <a:t>Table III)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折扣因子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γ</a:t>
            </a:r>
            <a:r>
              <a:rPr sz="1300">
                <a:latin typeface="Times New Roman"/>
              </a:rPr>
              <a:t>: 0.99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學習率</a:t>
            </a:r>
            <a:r>
              <a:rPr sz="1300">
                <a:latin typeface="Times New Roman"/>
              </a:rPr>
              <a:t>: </a:t>
            </a:r>
            <a:r>
              <a:rPr sz="1300">
                <a:latin typeface="標楷體"/>
              </a:rPr>
              <a:t>適應性調整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批次大小</a:t>
            </a:r>
            <a:r>
              <a:rPr sz="1300">
                <a:latin typeface="Times New Roman"/>
              </a:rPr>
              <a:t>: </a:t>
            </a:r>
            <a:r>
              <a:rPr sz="1300">
                <a:latin typeface="標楷體"/>
              </a:rPr>
              <a:t>根據記憶體容量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熵係數</a:t>
            </a:r>
            <a:r>
              <a:rPr sz="1300">
                <a:latin typeface="Times New Roman"/>
              </a:rPr>
              <a:t>: </a:t>
            </a:r>
            <a:r>
              <a:rPr sz="1300">
                <a:latin typeface="標楷體"/>
              </a:rPr>
              <a:t>鼓勵探索（防過早收斂）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截斷閾值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ρ̄</a:t>
            </a:r>
            <a:r>
              <a:rPr sz="1300">
                <a:latin typeface="Times New Roman"/>
              </a:rPr>
              <a:t>, c</a:t>
            </a:r>
            <a:r>
              <a:rPr sz="1300">
                <a:latin typeface="標楷體"/>
              </a:rPr>
              <a:t>̄</a:t>
            </a:r>
            <a:r>
              <a:rPr sz="1300">
                <a:latin typeface="Times New Roman"/>
              </a:rPr>
              <a:t>: 1.0</a:t>
            </a:r>
          </a:p>
          <a:p/>
          <a:p>
            <a:r>
              <a:rPr sz="1300">
                <a:latin typeface="標楷體"/>
              </a:rPr>
              <a:t>【網路架構】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Actor</a:t>
            </a:r>
            <a:r>
              <a:rPr sz="1300">
                <a:latin typeface="標楷體"/>
              </a:rPr>
              <a:t>網路</a:t>
            </a:r>
            <a:r>
              <a:rPr sz="1300">
                <a:latin typeface="Times New Roman"/>
              </a:rPr>
              <a:t>: </a:t>
            </a:r>
            <a:r>
              <a:rPr sz="1300">
                <a:latin typeface="標楷體"/>
              </a:rPr>
              <a:t>策略輸出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π</a:t>
            </a:r>
            <a:r>
              <a:rPr sz="1300">
                <a:latin typeface="Times New Roman"/>
              </a:rPr>
              <a:t>_</a:t>
            </a:r>
            <a:r>
              <a:rPr sz="1300">
                <a:latin typeface="標楷體"/>
              </a:rPr>
              <a:t>θ</a:t>
            </a:r>
            <a:r>
              <a:rPr sz="1300">
                <a:latin typeface="Times New Roman"/>
              </a:rPr>
              <a:t>(a</a:t>
            </a:r>
            <a:r>
              <a:rPr sz="1300">
                <a:latin typeface="標楷體"/>
              </a:rPr>
              <a:t>|</a:t>
            </a:r>
            <a:r>
              <a:rPr sz="1300">
                <a:latin typeface="Times New Roman"/>
              </a:rPr>
              <a:t>s)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Critic</a:t>
            </a:r>
            <a:r>
              <a:rPr sz="1300">
                <a:latin typeface="標楷體"/>
              </a:rPr>
              <a:t>網路</a:t>
            </a:r>
            <a:r>
              <a:rPr sz="1300">
                <a:latin typeface="Times New Roman"/>
              </a:rPr>
              <a:t>: </a:t>
            </a:r>
            <a:r>
              <a:rPr sz="1300">
                <a:latin typeface="標楷體"/>
              </a:rPr>
              <a:t>價值估計</a:t>
            </a:r>
            <a:r>
              <a:rPr sz="1300">
                <a:latin typeface="Times New Roman"/>
              </a:rPr>
              <a:t> V_</a:t>
            </a:r>
            <a:r>
              <a:rPr sz="1300">
                <a:latin typeface="標楷體"/>
              </a:rPr>
              <a:t>φ</a:t>
            </a:r>
            <a:r>
              <a:rPr sz="1300">
                <a:latin typeface="Times New Roman"/>
              </a:rPr>
              <a:t>(s)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共享特徵提取層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多頭輸出（每</a:t>
            </a:r>
            <a:r>
              <a:rPr sz="1300">
                <a:latin typeface="Times New Roman"/>
              </a:rPr>
              <a:t>UE</a:t>
            </a:r>
            <a:r>
              <a:rPr sz="1300">
                <a:latin typeface="標楷體"/>
              </a:rPr>
              <a:t>獨立決策）</a:t>
            </a:r>
          </a:p>
          <a:p/>
          <a:p>
            <a:r>
              <a:rPr sz="1300">
                <a:latin typeface="標楷體"/>
              </a:rPr>
              <a:t>【訓練流程】</a:t>
            </a:r>
            <a:r>
              <a:rPr sz="1300">
                <a:latin typeface="Times New Roman"/>
              </a:rPr>
              <a:t>(Algorithm 1)</a:t>
            </a:r>
          </a:p>
          <a:p>
            <a:r>
              <a:rPr sz="1300">
                <a:latin typeface="Times New Roman"/>
              </a:rPr>
              <a:t>1. </a:t>
            </a:r>
            <a:r>
              <a:rPr sz="1300">
                <a:latin typeface="標楷體"/>
              </a:rPr>
              <a:t>初始化</a:t>
            </a:r>
            <a:r>
              <a:rPr sz="1300">
                <a:latin typeface="Times New Roman"/>
              </a:rPr>
              <a:t>Learner</a:t>
            </a:r>
            <a:r>
              <a:rPr sz="1300">
                <a:latin typeface="標楷體"/>
              </a:rPr>
              <a:t>參數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φ</a:t>
            </a:r>
          </a:p>
          <a:p>
            <a:r>
              <a:rPr sz="1300">
                <a:latin typeface="Times New Roman"/>
              </a:rPr>
              <a:t>2. </a:t>
            </a:r>
            <a:r>
              <a:rPr sz="1300">
                <a:latin typeface="標楷體"/>
              </a:rPr>
              <a:t>啟動多個</a:t>
            </a:r>
            <a:r>
              <a:rPr sz="1300">
                <a:latin typeface="Times New Roman"/>
              </a:rPr>
              <a:t>Actor</a:t>
            </a:r>
            <a:r>
              <a:rPr sz="1300">
                <a:latin typeface="標楷體"/>
              </a:rPr>
              <a:t>實例</a:t>
            </a:r>
          </a:p>
          <a:p>
            <a:r>
              <a:rPr sz="1300">
                <a:latin typeface="Times New Roman"/>
              </a:rPr>
              <a:t>3. Actor</a:t>
            </a:r>
            <a:r>
              <a:rPr sz="1300">
                <a:latin typeface="標楷體"/>
              </a:rPr>
              <a:t>收集經驗</a:t>
            </a:r>
            <a:r>
              <a:rPr sz="1300">
                <a:latin typeface="Times New Roman"/>
              </a:rPr>
              <a:t> (s,a,r,s</a:t>
            </a:r>
            <a:r>
              <a:rPr sz="1300">
                <a:latin typeface="標楷體"/>
              </a:rPr>
              <a:t>'</a:t>
            </a:r>
            <a:r>
              <a:rPr sz="1300">
                <a:latin typeface="Times New Roman"/>
              </a:rPr>
              <a:t>)</a:t>
            </a:r>
          </a:p>
          <a:p>
            <a:r>
              <a:rPr sz="1300">
                <a:latin typeface="Times New Roman"/>
              </a:rPr>
              <a:t>4. </a:t>
            </a:r>
            <a:r>
              <a:rPr sz="1300">
                <a:latin typeface="標楷體"/>
              </a:rPr>
              <a:t>上傳至</a:t>
            </a:r>
            <a:r>
              <a:rPr sz="1300">
                <a:latin typeface="Times New Roman"/>
              </a:rPr>
              <a:t>Learner</a:t>
            </a:r>
            <a:r>
              <a:rPr sz="1300">
                <a:latin typeface="標楷體"/>
              </a:rPr>
              <a:t>進行</a:t>
            </a:r>
            <a:r>
              <a:rPr sz="1300">
                <a:latin typeface="Times New Roman"/>
              </a:rPr>
              <a:t>V-trace</a:t>
            </a:r>
            <a:r>
              <a:rPr sz="1300">
                <a:latin typeface="標楷體"/>
              </a:rPr>
              <a:t>更新</a:t>
            </a:r>
          </a:p>
          <a:p>
            <a:r>
              <a:rPr sz="1300">
                <a:latin typeface="Times New Roman"/>
              </a:rPr>
              <a:t>5. </a:t>
            </a:r>
            <a:r>
              <a:rPr sz="1300">
                <a:latin typeface="標楷體"/>
              </a:rPr>
              <a:t>回傳更新參數至</a:t>
            </a:r>
            <a:r>
              <a:rPr sz="1300">
                <a:latin typeface="Times New Roman"/>
              </a:rPr>
              <a:t>Actor</a:t>
            </a:r>
          </a:p>
          <a:p>
            <a:r>
              <a:rPr sz="1300">
                <a:latin typeface="Times New Roman"/>
              </a:rPr>
              <a:t>6. </a:t>
            </a:r>
            <a:r>
              <a:rPr sz="1300">
                <a:latin typeface="標楷體"/>
              </a:rPr>
              <a:t>循環直到收斂</a:t>
            </a:r>
          </a:p>
          <a:p/>
          <a:p>
            <a:r>
              <a:rPr sz="1300">
                <a:latin typeface="標楷體"/>
              </a:rPr>
              <a:t>【部署要求】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推理時間</a:t>
            </a:r>
            <a:r>
              <a:rPr sz="1300">
                <a:latin typeface="Times New Roman"/>
              </a:rPr>
              <a:t>: &lt;</a:t>
            </a:r>
            <a:r>
              <a:rPr sz="1300">
                <a:latin typeface="標楷體"/>
              </a:rPr>
              <a:t>數毫秒（</a:t>
            </a:r>
            <a:r>
              <a:rPr sz="1300">
                <a:latin typeface="Times New Roman"/>
              </a:rPr>
              <a:t>NVIDIA GeForce RTX 3080 Ti</a:t>
            </a:r>
            <a:r>
              <a:rPr sz="1300">
                <a:latin typeface="標楷體"/>
              </a:rPr>
              <a:t>）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記憶體需求</a:t>
            </a:r>
            <a:r>
              <a:rPr sz="1300">
                <a:latin typeface="Times New Roman"/>
              </a:rPr>
              <a:t>: </a:t>
            </a:r>
            <a:r>
              <a:rPr sz="1300">
                <a:latin typeface="標楷體"/>
              </a:rPr>
              <a:t>適中（狀態維度</a:t>
            </a:r>
            <a:r>
              <a:rPr sz="1300">
                <a:latin typeface="Times New Roman"/>
              </a:rPr>
              <a:t>J</a:t>
            </a:r>
            <a:r>
              <a:rPr sz="1300">
                <a:latin typeface="標楷體"/>
              </a:rPr>
              <a:t>×</a:t>
            </a:r>
            <a:r>
              <a:rPr sz="1300">
                <a:latin typeface="Times New Roman"/>
              </a:rPr>
              <a:t>K</a:t>
            </a:r>
            <a:r>
              <a:rPr sz="1300">
                <a:latin typeface="標楷體"/>
              </a:rPr>
              <a:t>）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分散式部署</a:t>
            </a:r>
            <a:r>
              <a:rPr sz="1300">
                <a:latin typeface="Times New Roman"/>
              </a:rPr>
              <a:t>: </a:t>
            </a:r>
            <a:r>
              <a:rPr sz="1300">
                <a:latin typeface="標楷體"/>
              </a:rPr>
              <a:t>支援多衛星協作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實時響應</a:t>
            </a:r>
            <a:r>
              <a:rPr sz="1300">
                <a:latin typeface="Times New Roman"/>
              </a:rPr>
              <a:t>: </a:t>
            </a:r>
            <a:r>
              <a:rPr sz="1300">
                <a:latin typeface="標楷體"/>
              </a:rPr>
              <a:t>滿足</a:t>
            </a:r>
            <a:r>
              <a:rPr sz="1300">
                <a:latin typeface="Times New Roman"/>
              </a:rPr>
              <a:t>LEO</a:t>
            </a:r>
            <a:r>
              <a:rPr sz="1300">
                <a:latin typeface="標楷體"/>
              </a:rPr>
              <a:t>環境需求</a:t>
            </a:r>
          </a:p>
          <a:p/>
          <a:p>
            <a:r>
              <a:rPr sz="1300">
                <a:latin typeface="標楷體"/>
              </a:rPr>
              <a:t>【調校要點】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權衡係數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ν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根據應用調整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熵正則化避免局部最優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Transfer Learning</a:t>
            </a:r>
            <a:r>
              <a:rPr sz="1300">
                <a:latin typeface="標楷體"/>
              </a:rPr>
              <a:t>適應新場景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結論與技術價值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【核心技術貢獻】</a:t>
            </a:r>
          </a:p>
          <a:p>
            <a:r>
              <a:rPr sz="1300">
                <a:latin typeface="Times New Roman"/>
              </a:rPr>
              <a:t>1. </a:t>
            </a:r>
            <a:r>
              <a:rPr sz="1300">
                <a:latin typeface="標楷體"/>
              </a:rPr>
              <a:t>突破性創新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首次實現省略</a:t>
            </a:r>
            <a:r>
              <a:rPr sz="1300">
                <a:latin typeface="Times New Roman"/>
              </a:rPr>
              <a:t>MR</a:t>
            </a:r>
            <a:r>
              <a:rPr sz="1300">
                <a:latin typeface="標楷體"/>
              </a:rPr>
              <a:t>的</a:t>
            </a:r>
            <a:r>
              <a:rPr sz="1300">
                <a:latin typeface="Times New Roman"/>
              </a:rPr>
              <a:t>LEO</a:t>
            </a:r>
            <a:r>
              <a:rPr sz="1300">
                <a:latin typeface="標楷體"/>
              </a:rPr>
              <a:t>換手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預測式決策範式轉換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深度強化學習在</a:t>
            </a:r>
            <a:r>
              <a:rPr sz="1300">
                <a:latin typeface="Times New Roman"/>
              </a:rPr>
              <a:t>NTN</a:t>
            </a:r>
            <a:r>
              <a:rPr sz="1300">
                <a:latin typeface="標楷體"/>
              </a:rPr>
              <a:t>的成功應用</a:t>
            </a:r>
          </a:p>
          <a:p/>
          <a:p>
            <a:r>
              <a:rPr sz="1300">
                <a:latin typeface="Times New Roman"/>
              </a:rPr>
              <a:t>2. </a:t>
            </a:r>
            <a:r>
              <a:rPr sz="1300">
                <a:latin typeface="標楷體"/>
              </a:rPr>
              <a:t>演算法創新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MDP</a:t>
            </a:r>
            <a:r>
              <a:rPr sz="1300">
                <a:latin typeface="標楷體"/>
              </a:rPr>
              <a:t>完整建模</a:t>
            </a:r>
            <a:r>
              <a:rPr sz="1300">
                <a:latin typeface="Times New Roman"/>
              </a:rPr>
              <a:t>LEO</a:t>
            </a:r>
            <a:r>
              <a:rPr sz="1300">
                <a:latin typeface="標楷體"/>
              </a:rPr>
              <a:t>換手問題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IMPALA+V-trace</a:t>
            </a:r>
            <a:r>
              <a:rPr sz="1300">
                <a:latin typeface="標楷體"/>
              </a:rPr>
              <a:t>的衛星環境適配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多</a:t>
            </a:r>
            <a:r>
              <a:rPr sz="1300">
                <a:latin typeface="Times New Roman"/>
              </a:rPr>
              <a:t>UE</a:t>
            </a:r>
            <a:r>
              <a:rPr sz="1300">
                <a:latin typeface="標楷體"/>
              </a:rPr>
              <a:t>聯合優化機制</a:t>
            </a:r>
          </a:p>
          <a:p/>
          <a:p>
            <a:r>
              <a:rPr sz="1300">
                <a:latin typeface="Times New Roman"/>
              </a:rPr>
              <a:t>3. </a:t>
            </a:r>
            <a:r>
              <a:rPr sz="1300">
                <a:latin typeface="標楷體"/>
              </a:rPr>
              <a:t>工程價值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&gt;100</a:t>
            </a:r>
            <a:r>
              <a:rPr sz="1300">
                <a:latin typeface="標楷體"/>
              </a:rPr>
              <a:t>倍決策延遲改善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30-50%</a:t>
            </a:r>
            <a:r>
              <a:rPr sz="1300">
                <a:latin typeface="標楷體"/>
              </a:rPr>
              <a:t>功耗節省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6.86</a:t>
            </a:r>
            <a:r>
              <a:rPr sz="1300">
                <a:latin typeface="標楷體"/>
              </a:rPr>
              <a:t>倍存取性能提升</a:t>
            </a:r>
          </a:p>
          <a:p/>
          <a:p>
            <a:r>
              <a:rPr sz="1300">
                <a:latin typeface="標楷體"/>
              </a:rPr>
              <a:t>【技術成熟度】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理論基礎</a:t>
            </a:r>
            <a:r>
              <a:rPr sz="1300">
                <a:latin typeface="Times New Roman"/>
              </a:rPr>
              <a:t>: </a:t>
            </a:r>
            <a:r>
              <a:rPr sz="1300">
                <a:latin typeface="標楷體"/>
              </a:rPr>
              <a:t>數學建模嚴謹完整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算法實現</a:t>
            </a:r>
            <a:r>
              <a:rPr sz="1300">
                <a:latin typeface="Times New Roman"/>
              </a:rPr>
              <a:t>: IMPALA</a:t>
            </a:r>
            <a:r>
              <a:rPr sz="1300">
                <a:latin typeface="標楷體"/>
              </a:rPr>
              <a:t>穩定收斂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性能驗證</a:t>
            </a:r>
            <a:r>
              <a:rPr sz="1300">
                <a:latin typeface="Times New Roman"/>
              </a:rPr>
              <a:t>: </a:t>
            </a:r>
            <a:r>
              <a:rPr sz="1300">
                <a:latin typeface="標楷體"/>
              </a:rPr>
              <a:t>多場景實驗證實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工程可行</a:t>
            </a:r>
            <a:r>
              <a:rPr sz="1300">
                <a:latin typeface="Times New Roman"/>
              </a:rPr>
              <a:t>: </a:t>
            </a:r>
            <a:r>
              <a:rPr sz="1300">
                <a:latin typeface="標楷體"/>
              </a:rPr>
              <a:t>毫秒級推理能力</a:t>
            </a:r>
          </a:p>
          <a:p/>
          <a:p>
            <a:r>
              <a:rPr sz="1300">
                <a:latin typeface="標楷體"/>
              </a:rPr>
              <a:t>【未來應用方向】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6G NTN</a:t>
            </a:r>
            <a:r>
              <a:rPr sz="1300">
                <a:latin typeface="標楷體"/>
              </a:rPr>
              <a:t>標準化技術參考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大規模星座智能協作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跨層聯合優化擴展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多目標優化演進</a:t>
            </a:r>
          </a:p>
          <a:p/>
          <a:p>
            <a:r>
              <a:rPr sz="1300">
                <a:latin typeface="標楷體"/>
              </a:rPr>
              <a:t>【學術影響】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通訊系統智能化重要里程碑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reactive</a:t>
            </a:r>
            <a:r>
              <a:rPr sz="1300">
                <a:latin typeface="標楷體"/>
              </a:rPr>
              <a:t>→</a:t>
            </a:r>
            <a:r>
              <a:rPr sz="1300">
                <a:latin typeface="Times New Roman"/>
              </a:rPr>
              <a:t>proactive</a:t>
            </a:r>
            <a:r>
              <a:rPr sz="1300">
                <a:latin typeface="標楷體"/>
              </a:rPr>
              <a:t>範式轉換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為</a:t>
            </a:r>
            <a:r>
              <a:rPr sz="1300">
                <a:latin typeface="Times New Roman"/>
              </a:rPr>
              <a:t>NTN</a:t>
            </a:r>
            <a:r>
              <a:rPr sz="1300">
                <a:latin typeface="標楷體"/>
              </a:rPr>
              <a:t>優化開闢新技術路徑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簡報大綱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572000"/>
          </a:xfrm>
        </p:spPr>
        <p:txBody>
          <a:bodyPr/>
          <a:lstStyle/>
          <a:p>
            <a:r>
              <a:rPr sz="1200">
                <a:latin typeface="Times New Roman"/>
              </a:rPr>
              <a:t>1. LEO</a:t>
            </a:r>
            <a:r>
              <a:rPr sz="1200">
                <a:latin typeface="標楷體"/>
              </a:rPr>
              <a:t>衛星換手挑戰分析</a:t>
            </a:r>
          </a:p>
          <a:p>
            <a:r>
              <a:rPr sz="1200">
                <a:latin typeface="Times New Roman"/>
              </a:rPr>
              <a:t>2. DHO</a:t>
            </a:r>
            <a:r>
              <a:rPr sz="1200">
                <a:latin typeface="標楷體"/>
              </a:rPr>
              <a:t>核心創新：省略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機制</a:t>
            </a:r>
          </a:p>
          <a:p>
            <a:r>
              <a:rPr sz="1200">
                <a:latin typeface="Times New Roman"/>
              </a:rPr>
              <a:t>3. MDP</a:t>
            </a:r>
            <a:r>
              <a:rPr sz="1200">
                <a:latin typeface="標楷體"/>
              </a:rPr>
              <a:t>問題建模詳解</a:t>
            </a:r>
          </a:p>
          <a:p>
            <a:r>
              <a:rPr sz="1200">
                <a:latin typeface="Times New Roman"/>
              </a:rPr>
              <a:t>4. IMPALA</a:t>
            </a:r>
            <a:r>
              <a:rPr sz="1200">
                <a:latin typeface="標楷體"/>
              </a:rPr>
              <a:t>演算法機制</a:t>
            </a:r>
          </a:p>
          <a:p>
            <a:r>
              <a:rPr sz="1200">
                <a:latin typeface="Times New Roman"/>
              </a:rPr>
              <a:t>5. V-trace</a:t>
            </a:r>
            <a:r>
              <a:rPr sz="1200">
                <a:latin typeface="標楷體"/>
              </a:rPr>
              <a:t>重要性採樣</a:t>
            </a:r>
          </a:p>
          <a:p>
            <a:r>
              <a:rPr sz="1200">
                <a:latin typeface="Times New Roman"/>
              </a:rPr>
              <a:t>6. DHO</a:t>
            </a:r>
            <a:r>
              <a:rPr sz="1200">
                <a:latin typeface="標楷體"/>
              </a:rPr>
              <a:t>執行流程設計</a:t>
            </a:r>
          </a:p>
          <a:p>
            <a:r>
              <a:rPr sz="1200">
                <a:latin typeface="Times New Roman"/>
              </a:rPr>
              <a:t>7. </a:t>
            </a:r>
            <a:r>
              <a:rPr sz="1200">
                <a:latin typeface="標楷體"/>
              </a:rPr>
              <a:t>數學公式與變數定義</a:t>
            </a:r>
          </a:p>
          <a:p>
            <a:r>
              <a:rPr sz="1200">
                <a:latin typeface="Times New Roman"/>
              </a:rPr>
              <a:t>8. </a:t>
            </a:r>
            <a:r>
              <a:rPr sz="1200">
                <a:latin typeface="標楷體"/>
              </a:rPr>
              <a:t>性能優勢量化分析</a:t>
            </a:r>
          </a:p>
          <a:p>
            <a:r>
              <a:rPr sz="1200">
                <a:latin typeface="Times New Roman"/>
              </a:rPr>
              <a:t>9. </a:t>
            </a:r>
            <a:r>
              <a:rPr sz="1200">
                <a:latin typeface="標楷體"/>
              </a:rPr>
              <a:t>技術實現要點</a:t>
            </a:r>
          </a:p>
          <a:p>
            <a:r>
              <a:rPr sz="1200">
                <a:latin typeface="Times New Roman"/>
              </a:rPr>
              <a:t>10. </a:t>
            </a:r>
            <a:r>
              <a:rPr sz="1200">
                <a:latin typeface="標楷體"/>
              </a:rPr>
              <a:t>結論與技術價值</a:t>
            </a:r>
          </a:p>
        </p:txBody>
      </p:sp>
      <p:pic>
        <p:nvPicPr>
          <p:cNvPr id="4" name="Picture 3" descr="page_2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6576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55778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latin typeface="標楷體"/>
              </a:rPr>
              <a:t>圖</a:t>
            </a:r>
            <a:r>
              <a:rPr sz="1000">
                <a:latin typeface="Times New Roman"/>
              </a:rPr>
              <a:t>1: LEO</a:t>
            </a:r>
            <a:r>
              <a:rPr sz="1000">
                <a:latin typeface="標楷體"/>
              </a:rPr>
              <a:t>衛星網路系統架構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LEO</a:t>
            </a:r>
            <a:r>
              <a:rPr sz="1800">
                <a:latin typeface="標楷體"/>
              </a:rPr>
              <a:t>衛星換手挑戰分析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【</a:t>
            </a:r>
            <a:r>
              <a:rPr sz="1300">
                <a:latin typeface="Times New Roman"/>
              </a:rPr>
              <a:t>LEO</a:t>
            </a:r>
            <a:r>
              <a:rPr sz="1300">
                <a:latin typeface="標楷體"/>
              </a:rPr>
              <a:t>衛星網路挑戰】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高速移動：</a:t>
            </a:r>
            <a:r>
              <a:rPr sz="1300">
                <a:latin typeface="Times New Roman"/>
              </a:rPr>
              <a:t>7.8km/s</a:t>
            </a:r>
            <a:r>
              <a:rPr sz="1300">
                <a:latin typeface="標楷體"/>
              </a:rPr>
              <a:t>，比地面交通快</a:t>
            </a:r>
            <a:r>
              <a:rPr sz="1300">
                <a:latin typeface="Times New Roman"/>
              </a:rPr>
              <a:t>1000</a:t>
            </a:r>
            <a:r>
              <a:rPr sz="1300">
                <a:latin typeface="標楷體"/>
              </a:rPr>
              <a:t>倍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長距離傳輸：</a:t>
            </a:r>
            <a:r>
              <a:rPr sz="1300">
                <a:latin typeface="Times New Roman"/>
              </a:rPr>
              <a:t>500-2000km</a:t>
            </a:r>
            <a:r>
              <a:rPr sz="1300">
                <a:latin typeface="標楷體"/>
              </a:rPr>
              <a:t>，單程延遲數十毫秒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頻繁換手：覆蓋時間短，需要不斷切換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大量用戶：單顆衛星服務數千用戶</a:t>
            </a:r>
          </a:p>
          <a:p/>
          <a:p>
            <a:r>
              <a:rPr sz="1300">
                <a:latin typeface="標楷體"/>
              </a:rPr>
              <a:t>【傳統</a:t>
            </a:r>
            <a:r>
              <a:rPr sz="1300">
                <a:latin typeface="Times New Roman"/>
              </a:rPr>
              <a:t>5</a:t>
            </a:r>
            <a:r>
              <a:rPr sz="1300">
                <a:latin typeface="標楷體"/>
              </a:rPr>
              <a:t>步驟</a:t>
            </a:r>
            <a:r>
              <a:rPr sz="1300">
                <a:latin typeface="Times New Roman"/>
              </a:rPr>
              <a:t>HO</a:t>
            </a:r>
            <a:r>
              <a:rPr sz="1300">
                <a:latin typeface="標楷體"/>
              </a:rPr>
              <a:t>流程問題】</a:t>
            </a:r>
          </a:p>
          <a:p>
            <a:r>
              <a:rPr sz="1300">
                <a:latin typeface="Times New Roman"/>
              </a:rPr>
              <a:t>1. </a:t>
            </a:r>
            <a:r>
              <a:rPr sz="1300">
                <a:latin typeface="標楷體"/>
              </a:rPr>
              <a:t>測量</a:t>
            </a:r>
            <a:r>
              <a:rPr sz="1300">
                <a:latin typeface="Times New Roman"/>
              </a:rPr>
              <a:t>(Measurement)</a:t>
            </a:r>
            <a:r>
              <a:rPr sz="1300">
                <a:latin typeface="標楷體"/>
              </a:rPr>
              <a:t>：</a:t>
            </a:r>
            <a:r>
              <a:rPr sz="1300">
                <a:latin typeface="Times New Roman"/>
              </a:rPr>
              <a:t>100-200ms</a:t>
            </a:r>
            <a:r>
              <a:rPr sz="1300">
                <a:latin typeface="標楷體"/>
              </a:rPr>
              <a:t>週期性測量</a:t>
            </a:r>
          </a:p>
          <a:p>
            <a:r>
              <a:rPr sz="1300">
                <a:latin typeface="Times New Roman"/>
              </a:rPr>
              <a:t>2. </a:t>
            </a:r>
            <a:r>
              <a:rPr sz="1300">
                <a:latin typeface="標楷體"/>
              </a:rPr>
              <a:t>決策</a:t>
            </a:r>
            <a:r>
              <a:rPr sz="1300">
                <a:latin typeface="Times New Roman"/>
              </a:rPr>
              <a:t>(Decision)</a:t>
            </a:r>
            <a:r>
              <a:rPr sz="1300">
                <a:latin typeface="標楷體"/>
              </a:rPr>
              <a:t>：基於過時的測量數據</a:t>
            </a:r>
          </a:p>
          <a:p>
            <a:r>
              <a:rPr sz="1300">
                <a:latin typeface="Times New Roman"/>
              </a:rPr>
              <a:t>3. </a:t>
            </a:r>
            <a:r>
              <a:rPr sz="1300">
                <a:latin typeface="標楷體"/>
              </a:rPr>
              <a:t>準備</a:t>
            </a:r>
            <a:r>
              <a:rPr sz="1300">
                <a:latin typeface="Times New Roman"/>
              </a:rPr>
              <a:t>(Preparation)</a:t>
            </a:r>
            <a:r>
              <a:rPr sz="1300">
                <a:latin typeface="標楷體"/>
              </a:rPr>
              <a:t>：</a:t>
            </a:r>
            <a:r>
              <a:rPr sz="1300">
                <a:latin typeface="Times New Roman"/>
              </a:rPr>
              <a:t>MR</a:t>
            </a:r>
            <a:r>
              <a:rPr sz="1300">
                <a:latin typeface="標楷體"/>
              </a:rPr>
              <a:t>傳輸延遲</a:t>
            </a:r>
            <a:r>
              <a:rPr sz="1300">
                <a:latin typeface="Times New Roman"/>
              </a:rPr>
              <a:t>3.2-12ms</a:t>
            </a:r>
          </a:p>
          <a:p>
            <a:r>
              <a:rPr sz="1300">
                <a:latin typeface="Times New Roman"/>
              </a:rPr>
              <a:t>4. </a:t>
            </a:r>
            <a:r>
              <a:rPr sz="1300">
                <a:latin typeface="標楷體"/>
              </a:rPr>
              <a:t>執行</a:t>
            </a:r>
            <a:r>
              <a:rPr sz="1300">
                <a:latin typeface="Times New Roman"/>
              </a:rPr>
              <a:t>(Execution)</a:t>
            </a:r>
            <a:r>
              <a:rPr sz="1300">
                <a:latin typeface="標楷體"/>
              </a:rPr>
              <a:t>：資源衝突風險高</a:t>
            </a:r>
          </a:p>
          <a:p>
            <a:r>
              <a:rPr sz="1300">
                <a:latin typeface="Times New Roman"/>
              </a:rPr>
              <a:t>5. </a:t>
            </a:r>
            <a:r>
              <a:rPr sz="1300">
                <a:latin typeface="標楷體"/>
              </a:rPr>
              <a:t>完成</a:t>
            </a:r>
            <a:r>
              <a:rPr sz="1300">
                <a:latin typeface="Times New Roman"/>
              </a:rPr>
              <a:t>(Completion)</a:t>
            </a:r>
            <a:r>
              <a:rPr sz="1300">
                <a:latin typeface="標楷體"/>
              </a:rPr>
              <a:t>：總延遲</a:t>
            </a:r>
            <a:r>
              <a:rPr sz="1300">
                <a:latin typeface="Times New Roman"/>
              </a:rPr>
              <a:t>112-212ms</a:t>
            </a:r>
          </a:p>
          <a:p/>
          <a:p>
            <a:r>
              <a:rPr sz="1300">
                <a:latin typeface="標楷體"/>
              </a:rPr>
              <a:t>【核心問題】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MR</a:t>
            </a:r>
            <a:r>
              <a:rPr sz="1300">
                <a:latin typeface="標楷體"/>
              </a:rPr>
              <a:t>傳輸延遲：衛星距離導致的往返延遲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數據過時：決策時信號品質已改變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資源衝突：多</a:t>
            </a:r>
            <a:r>
              <a:rPr sz="1300">
                <a:latin typeface="Times New Roman"/>
              </a:rPr>
              <a:t>UE</a:t>
            </a:r>
            <a:r>
              <a:rPr sz="1300">
                <a:latin typeface="標楷體"/>
              </a:rPr>
              <a:t>同時觸發</a:t>
            </a:r>
            <a:r>
              <a:rPr sz="1300">
                <a:latin typeface="Times New Roman"/>
              </a:rPr>
              <a:t>A3</a:t>
            </a:r>
            <a:r>
              <a:rPr sz="1300">
                <a:latin typeface="標楷體"/>
              </a:rPr>
              <a:t>事件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功耗問題：</a:t>
            </a:r>
            <a:r>
              <a:rPr sz="1300">
                <a:latin typeface="Times New Roman"/>
              </a:rPr>
              <a:t>UE</a:t>
            </a:r>
            <a:r>
              <a:rPr sz="1300">
                <a:latin typeface="標楷體"/>
              </a:rPr>
              <a:t>週期性上行傳輸消耗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DHO</a:t>
            </a:r>
            <a:r>
              <a:rPr sz="1800">
                <a:latin typeface="標楷體"/>
              </a:rPr>
              <a:t>核心創新：省略</a:t>
            </a:r>
            <a:r>
              <a:rPr sz="1800">
                <a:latin typeface="Times New Roman"/>
              </a:rPr>
              <a:t>MR</a:t>
            </a:r>
            <a:r>
              <a:rPr sz="1800">
                <a:latin typeface="標楷體"/>
              </a:rPr>
              <a:t>機制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572000"/>
          </a:xfrm>
        </p:spPr>
        <p:txBody>
          <a:bodyPr/>
          <a:lstStyle/>
          <a:p>
            <a:r>
              <a:rPr sz="1200">
                <a:latin typeface="標楷體"/>
              </a:rPr>
              <a:t>【革命性創新：省略測量報告</a:t>
            </a:r>
            <a:r>
              <a:rPr sz="1200">
                <a:latin typeface="Times New Roman"/>
              </a:rPr>
              <a:t>(MR)</a:t>
            </a:r>
            <a:r>
              <a:rPr sz="1200">
                <a:latin typeface="標楷體"/>
              </a:rPr>
              <a:t>】</a:t>
            </a:r>
          </a:p>
          <a:p/>
          <a:p>
            <a:r>
              <a:rPr sz="1200">
                <a:latin typeface="標楷體"/>
              </a:rPr>
              <a:t>傳統流程：</a:t>
            </a:r>
          </a:p>
          <a:p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測量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生成</a:t>
            </a:r>
            <a:r>
              <a:rPr sz="1200">
                <a:latin typeface="Times New Roman"/>
              </a:rPr>
              <a:t>MR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傳輸</a:t>
            </a:r>
            <a:r>
              <a:rPr sz="1200">
                <a:latin typeface="Times New Roman"/>
              </a:rPr>
              <a:t>MR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gNB</a:t>
            </a:r>
            <a:r>
              <a:rPr sz="1200">
                <a:latin typeface="標楷體"/>
              </a:rPr>
              <a:t>分析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HO</a:t>
            </a:r>
            <a:r>
              <a:rPr sz="1200">
                <a:latin typeface="標楷體"/>
              </a:rPr>
              <a:t>決策</a:t>
            </a:r>
          </a:p>
          <a:p/>
          <a:p>
            <a:r>
              <a:rPr sz="1200">
                <a:latin typeface="Times New Roman"/>
              </a:rPr>
              <a:t>DHO</a:t>
            </a:r>
            <a:r>
              <a:rPr sz="1200">
                <a:latin typeface="標楷體"/>
              </a:rPr>
              <a:t>創新流程：</a:t>
            </a:r>
          </a:p>
          <a:p>
            <a:r>
              <a:rPr sz="1200">
                <a:latin typeface="標楷體"/>
              </a:rPr>
              <a:t>直接觀察局部狀態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智能預測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即時</a:t>
            </a:r>
            <a:r>
              <a:rPr sz="1200">
                <a:latin typeface="Times New Roman"/>
              </a:rPr>
              <a:t>HO</a:t>
            </a:r>
            <a:r>
              <a:rPr sz="1200">
                <a:latin typeface="標楷體"/>
              </a:rPr>
              <a:t>決策</a:t>
            </a:r>
          </a:p>
          <a:p/>
          <a:p>
            <a:r>
              <a:rPr sz="1200">
                <a:latin typeface="標楷體"/>
              </a:rPr>
              <a:t>【技術突破點】</a:t>
            </a:r>
          </a:p>
          <a:p>
            <a:r>
              <a:rPr sz="1200">
                <a:latin typeface="Times New Roman"/>
              </a:rPr>
              <a:t>1. </a:t>
            </a:r>
            <a:r>
              <a:rPr sz="1200">
                <a:latin typeface="標楷體"/>
              </a:rPr>
              <a:t>预测式決策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利用</a:t>
            </a:r>
            <a:r>
              <a:rPr sz="1200">
                <a:latin typeface="Times New Roman"/>
              </a:rPr>
              <a:t>LEO</a:t>
            </a:r>
            <a:r>
              <a:rPr sz="1200">
                <a:latin typeface="標楷體"/>
              </a:rPr>
              <a:t>軌道確定性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基於歷史模式學習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無需等待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數據</a:t>
            </a:r>
          </a:p>
          <a:p/>
          <a:p>
            <a:r>
              <a:rPr sz="1200">
                <a:latin typeface="Times New Roman"/>
              </a:rPr>
              <a:t>2. </a:t>
            </a:r>
            <a:r>
              <a:rPr sz="1200">
                <a:latin typeface="標楷體"/>
              </a:rPr>
              <a:t>局部可觀測狀態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時間索引</a:t>
            </a:r>
            <a:r>
              <a:rPr sz="1200">
                <a:latin typeface="Times New Roman"/>
              </a:rPr>
              <a:t> n</a:t>
            </a:r>
            <a:r>
              <a:rPr sz="1200">
                <a:latin typeface="標楷體"/>
              </a:rPr>
              <a:t>（軌道位置隱式編碼）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UE</a:t>
            </a:r>
            <a:r>
              <a:rPr sz="1200">
                <a:latin typeface="標楷體"/>
              </a:rPr>
              <a:t>存取狀態</a:t>
            </a:r>
            <a:r>
              <a:rPr sz="1200">
                <a:latin typeface="Times New Roman"/>
              </a:rPr>
              <a:t> 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HO[n]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歷史動作</a:t>
            </a:r>
            <a:r>
              <a:rPr sz="1200">
                <a:latin typeface="Times New Roman"/>
              </a:rPr>
              <a:t> a[n-1]</a:t>
            </a:r>
          </a:p>
          <a:p/>
          <a:p>
            <a:r>
              <a:rPr sz="1200">
                <a:latin typeface="Times New Roman"/>
              </a:rPr>
              <a:t>3. </a:t>
            </a:r>
            <a:r>
              <a:rPr sz="1200">
                <a:latin typeface="標楷體"/>
              </a:rPr>
              <a:t>多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聯合優化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避免資源衝突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全域協調機制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動態負載均衡</a:t>
            </a:r>
          </a:p>
          <a:p/>
          <a:p>
            <a:r>
              <a:rPr sz="1200">
                <a:latin typeface="標楷體"/>
              </a:rPr>
              <a:t>【核心優勢】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延遲降低：</a:t>
            </a:r>
            <a:r>
              <a:rPr sz="1200">
                <a:latin typeface="Times New Roman"/>
              </a:rPr>
              <a:t>&gt;100</a:t>
            </a:r>
            <a:r>
              <a:rPr sz="1200">
                <a:latin typeface="標楷體"/>
              </a:rPr>
              <a:t>倍改善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功耗節省：</a:t>
            </a:r>
            <a:r>
              <a:rPr sz="1200">
                <a:latin typeface="Times New Roman"/>
              </a:rPr>
              <a:t>30-50%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準確性提升：</a:t>
            </a:r>
            <a:r>
              <a:rPr sz="1200">
                <a:latin typeface="Times New Roman"/>
              </a:rPr>
              <a:t>6.86</a:t>
            </a:r>
            <a:r>
              <a:rPr sz="1200">
                <a:latin typeface="標楷體"/>
              </a:rPr>
              <a:t>倍存取延遲改善</a:t>
            </a:r>
          </a:p>
        </p:txBody>
      </p:sp>
      <p:pic>
        <p:nvPicPr>
          <p:cNvPr id="4" name="Picture 3" descr="page_4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6576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55778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latin typeface="標楷體"/>
              </a:rPr>
              <a:t>圖</a:t>
            </a:r>
            <a:r>
              <a:rPr sz="1000">
                <a:latin typeface="Times New Roman"/>
              </a:rPr>
              <a:t>2: DHO</a:t>
            </a:r>
            <a:r>
              <a:rPr sz="1000">
                <a:latin typeface="標楷體"/>
              </a:rPr>
              <a:t>演算法架構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MDP</a:t>
            </a:r>
            <a:r>
              <a:rPr sz="1800">
                <a:latin typeface="標楷體"/>
              </a:rPr>
              <a:t>建模：狀態空間設計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【狀態空間定義】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論文式</a:t>
            </a:r>
            <a:r>
              <a:rPr sz="1200">
                <a:latin typeface="Times New Roman"/>
              </a:rPr>
              <a:t>12)</a:t>
            </a:r>
          </a:p>
          <a:p>
            <a:r>
              <a:rPr sz="1200">
                <a:latin typeface="Times New Roman"/>
              </a:rPr>
              <a:t>s[n] = 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n, 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HO[n], a[n-1]</a:t>
            </a:r>
            <a:r>
              <a:rPr sz="1200">
                <a:latin typeface="標楷體"/>
              </a:rPr>
              <a:t>}</a:t>
            </a:r>
          </a:p>
          <a:p/>
          <a:p>
            <a:r>
              <a:rPr sz="1200">
                <a:latin typeface="標楷體"/>
              </a:rPr>
              <a:t>【組件詳解】</a:t>
            </a:r>
          </a:p>
          <a:p>
            <a:r>
              <a:rPr sz="1200">
                <a:latin typeface="Times New Roman"/>
              </a:rPr>
              <a:t>n: </a:t>
            </a:r>
            <a:r>
              <a:rPr sz="1200">
                <a:latin typeface="標楷體"/>
              </a:rPr>
              <a:t>時間索引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表示軌道週期內的時間位置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範圍：</a:t>
            </a:r>
            <a:r>
              <a:rPr sz="1200">
                <a:latin typeface="Times New Roman"/>
              </a:rPr>
              <a:t>0 </a:t>
            </a:r>
            <a:r>
              <a:rPr sz="1200">
                <a:latin typeface="標楷體"/>
              </a:rPr>
              <a:t>≤</a:t>
            </a:r>
            <a:r>
              <a:rPr sz="1200">
                <a:latin typeface="Times New Roman"/>
              </a:rPr>
              <a:t> n &lt; T (</a:t>
            </a:r>
            <a:r>
              <a:rPr sz="1200">
                <a:latin typeface="標楷體"/>
              </a:rPr>
              <a:t>軌道週期</a:t>
            </a:r>
            <a:r>
              <a:rPr sz="1200">
                <a:latin typeface="Times New Roman"/>
              </a:rPr>
              <a:t>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隱式編碼衛星精確位置信息</a:t>
            </a:r>
          </a:p>
          <a:p/>
          <a:p>
            <a:r>
              <a:rPr sz="1200">
                <a:latin typeface="Times New Roman"/>
              </a:rPr>
              <a:t>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HO[n]: </a:t>
            </a:r>
            <a:r>
              <a:rPr sz="1200">
                <a:latin typeface="標楷體"/>
              </a:rPr>
              <a:t>存取狀態向量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HO_j[n] </a:t>
            </a:r>
            <a:r>
              <a:rPr sz="1200">
                <a:latin typeface="標楷體"/>
              </a:rPr>
              <a:t>∈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0,1</a:t>
            </a:r>
            <a:r>
              <a:rPr sz="1200">
                <a:latin typeface="標楷體"/>
              </a:rPr>
              <a:t>}</a:t>
            </a:r>
            <a:r>
              <a:rPr sz="1200">
                <a:latin typeface="Times New Roman"/>
              </a:rPr>
              <a:t> for UE j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1: UE j</a:t>
            </a:r>
            <a:r>
              <a:rPr sz="1200">
                <a:latin typeface="標楷體"/>
              </a:rPr>
              <a:t>已成功完成換手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0: UE j</a:t>
            </a:r>
            <a:r>
              <a:rPr sz="1200">
                <a:latin typeface="標楷體"/>
              </a:rPr>
              <a:t>尚未完成換手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反映當前網路負載狀況</a:t>
            </a:r>
          </a:p>
          <a:p/>
          <a:p>
            <a:r>
              <a:rPr sz="1200">
                <a:latin typeface="Times New Roman"/>
              </a:rPr>
              <a:t>a[n-1]: </a:t>
            </a:r>
            <a:r>
              <a:rPr sz="1200">
                <a:latin typeface="標楷體"/>
              </a:rPr>
              <a:t>歷史動作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上一時隙的</a:t>
            </a:r>
            <a:r>
              <a:rPr sz="1200">
                <a:latin typeface="Times New Roman"/>
              </a:rPr>
              <a:t>HO</a:t>
            </a:r>
            <a:r>
              <a:rPr sz="1200">
                <a:latin typeface="標楷體"/>
              </a:rPr>
              <a:t>決策記錄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提供決策連續性依據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避免策略劇烈變化</a:t>
            </a:r>
          </a:p>
          <a:p/>
          <a:p>
            <a:r>
              <a:rPr sz="1200">
                <a:latin typeface="標楷體"/>
              </a:rPr>
              <a:t>【設計原則】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最小充分統計量：包含決策所需最少信息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局部可觀測：無需全網路狀態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計算高效：維度控制在合理範圍</a:t>
            </a:r>
          </a:p>
          <a:p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MDP</a:t>
            </a:r>
            <a:r>
              <a:rPr sz="1800">
                <a:latin typeface="標楷體"/>
              </a:rPr>
              <a:t>建模：動作空間設計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【動作空間定義】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論文式</a:t>
            </a:r>
            <a:r>
              <a:rPr sz="1200">
                <a:latin typeface="Times New Roman"/>
              </a:rPr>
              <a:t>13,14)</a:t>
            </a:r>
          </a:p>
          <a:p>
            <a:r>
              <a:rPr sz="1200">
                <a:latin typeface="Times New Roman"/>
              </a:rPr>
              <a:t>a_j[n] = 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a_0, a_1, a_2, ..., a_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K-1</a:t>
            </a:r>
            <a:r>
              <a:rPr sz="1200">
                <a:latin typeface="標楷體"/>
              </a:rPr>
              <a:t>}}</a:t>
            </a:r>
          </a:p>
          <a:p>
            <a:r>
              <a:rPr sz="1200">
                <a:latin typeface="標楷體"/>
              </a:rPr>
              <a:t>約束：Σ</a:t>
            </a:r>
            <a:r>
              <a:rPr sz="1200">
                <a:latin typeface="Times New Roman"/>
              </a:rPr>
              <a:t>(k=0 to K-1) a_k = 1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One-hot</a:t>
            </a:r>
            <a:r>
              <a:rPr sz="1200">
                <a:latin typeface="標楷體"/>
              </a:rPr>
              <a:t>編碼邏輯】</a:t>
            </a:r>
          </a:p>
          <a:p>
            <a:r>
              <a:rPr sz="1200">
                <a:latin typeface="Times New Roman"/>
              </a:rPr>
              <a:t>a_0 = 1: </a:t>
            </a:r>
            <a:r>
              <a:rPr sz="1200">
                <a:latin typeface="標楷體"/>
              </a:rPr>
              <a:t>不進行換手（智能退避策略）</a:t>
            </a:r>
          </a:p>
          <a:p>
            <a:r>
              <a:rPr sz="1200">
                <a:latin typeface="Times New Roman"/>
              </a:rPr>
              <a:t>a_k = 1 (k</a:t>
            </a:r>
            <a:r>
              <a:rPr sz="1200">
                <a:latin typeface="標楷體"/>
              </a:rPr>
              <a:t>≥</a:t>
            </a:r>
            <a:r>
              <a:rPr sz="1200">
                <a:latin typeface="Times New Roman"/>
              </a:rPr>
              <a:t>1): </a:t>
            </a:r>
            <a:r>
              <a:rPr sz="1200">
                <a:latin typeface="標楷體"/>
              </a:rPr>
              <a:t>選擇目標衛星</a:t>
            </a:r>
            <a:r>
              <a:rPr sz="1200">
                <a:latin typeface="Times New Roman"/>
              </a:rPr>
              <a:t>k</a:t>
            </a:r>
            <a:r>
              <a:rPr sz="1200">
                <a:latin typeface="標楷體"/>
              </a:rPr>
              <a:t>進行換手</a:t>
            </a:r>
          </a:p>
          <a:p/>
          <a:p>
            <a:r>
              <a:rPr sz="1200">
                <a:latin typeface="標楷體"/>
              </a:rPr>
              <a:t>【全域動作向量】</a:t>
            </a:r>
          </a:p>
          <a:p>
            <a:r>
              <a:rPr sz="1200">
                <a:latin typeface="Times New Roman"/>
              </a:rPr>
              <a:t>a[n] = [a_1[n], a_2[n], ..., a_J[n]]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T</a:t>
            </a:r>
          </a:p>
          <a:p/>
          <a:p>
            <a:r>
              <a:rPr sz="1200">
                <a:latin typeface="標楷體"/>
              </a:rPr>
              <a:t>【變數說明】</a:t>
            </a:r>
          </a:p>
          <a:p>
            <a:r>
              <a:rPr sz="1200">
                <a:latin typeface="Times New Roman"/>
              </a:rPr>
              <a:t>K: </a:t>
            </a:r>
            <a:r>
              <a:rPr sz="1200">
                <a:latin typeface="標楷體"/>
              </a:rPr>
              <a:t>軌道平面總數（包含"不換手"選項）</a:t>
            </a:r>
          </a:p>
          <a:p>
            <a:r>
              <a:rPr sz="1200">
                <a:latin typeface="Times New Roman"/>
              </a:rPr>
              <a:t>J: </a:t>
            </a:r>
            <a:r>
              <a:rPr sz="1200">
                <a:latin typeface="標楷體"/>
              </a:rPr>
              <a:t>用戶設備總數</a:t>
            </a:r>
          </a:p>
          <a:p>
            <a:r>
              <a:rPr sz="1200">
                <a:latin typeface="Times New Roman"/>
              </a:rPr>
              <a:t>a_j[n]: UE j</a:t>
            </a:r>
            <a:r>
              <a:rPr sz="1200">
                <a:latin typeface="標楷體"/>
              </a:rPr>
              <a:t>在時隙</a:t>
            </a:r>
            <a:r>
              <a:rPr sz="1200">
                <a:latin typeface="Times New Roman"/>
              </a:rPr>
              <a:t>n</a:t>
            </a:r>
            <a:r>
              <a:rPr sz="1200">
                <a:latin typeface="標楷體"/>
              </a:rPr>
              <a:t>的動作選擇</a:t>
            </a:r>
          </a:p>
          <a:p/>
          <a:p>
            <a:r>
              <a:rPr sz="1200">
                <a:latin typeface="標楷體"/>
              </a:rPr>
              <a:t>【協調機制】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互斥選擇：每個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只能選一個目標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負載均衡：分散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到不同衛星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衝突避免：預防多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選同一目標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智能退避：避免不必要的換手</a:t>
            </a:r>
          </a:p>
          <a:p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MDP</a:t>
            </a:r>
            <a:r>
              <a:rPr sz="1800">
                <a:latin typeface="標楷體"/>
              </a:rPr>
              <a:t>建模：獎勵函數設計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【獎勵函數設計】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論文式</a:t>
            </a:r>
            <a:r>
              <a:rPr sz="1200">
                <a:latin typeface="Times New Roman"/>
              </a:rPr>
              <a:t>11,15)</a:t>
            </a:r>
          </a:p>
          <a:p>
            <a:r>
              <a:rPr sz="1200">
                <a:latin typeface="標楷體"/>
              </a:rPr>
              <a:t>目標函數：</a:t>
            </a:r>
            <a:r>
              <a:rPr sz="1200">
                <a:latin typeface="Times New Roman"/>
              </a:rPr>
              <a:t>min </a:t>
            </a:r>
            <a:r>
              <a:rPr sz="1200">
                <a:latin typeface="標楷體"/>
              </a:rPr>
              <a:t>Σ</a:t>
            </a:r>
            <a:r>
              <a:rPr sz="1200">
                <a:latin typeface="Times New Roman"/>
              </a:rPr>
              <a:t>(D[n] + </a:t>
            </a:r>
            <a:r>
              <a:rPr sz="1200">
                <a:latin typeface="標楷體"/>
              </a:rPr>
              <a:t>ν·</a:t>
            </a:r>
            <a:r>
              <a:rPr sz="1200">
                <a:latin typeface="Times New Roman"/>
              </a:rPr>
              <a:t>C[n])</a:t>
            </a:r>
          </a:p>
          <a:p>
            <a:r>
              <a:rPr sz="1200">
                <a:latin typeface="標楷體"/>
              </a:rPr>
              <a:t>獎勵函數：</a:t>
            </a:r>
            <a:r>
              <a:rPr sz="1200">
                <a:latin typeface="Times New Roman"/>
              </a:rPr>
              <a:t>r[n] = -D[n] - </a:t>
            </a:r>
            <a:r>
              <a:rPr sz="1200">
                <a:latin typeface="標楷體"/>
              </a:rPr>
              <a:t>ν·</a:t>
            </a:r>
            <a:r>
              <a:rPr sz="1200">
                <a:latin typeface="Times New Roman"/>
              </a:rPr>
              <a:t>C[n]</a:t>
            </a:r>
          </a:p>
          <a:p/>
          <a:p>
            <a:r>
              <a:rPr sz="1200">
                <a:latin typeface="標楷體"/>
              </a:rPr>
              <a:t>【存取延遲</a:t>
            </a:r>
            <a:r>
              <a:rPr sz="1200">
                <a:latin typeface="Times New Roman"/>
              </a:rPr>
              <a:t> D[n]</a:t>
            </a:r>
            <a:r>
              <a:rPr sz="1200">
                <a:latin typeface="標楷體"/>
              </a:rPr>
              <a:t>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論文式</a:t>
            </a:r>
            <a:r>
              <a:rPr sz="1200">
                <a:latin typeface="Times New Roman"/>
              </a:rPr>
              <a:t>9)</a:t>
            </a:r>
          </a:p>
          <a:p>
            <a:r>
              <a:rPr sz="1200">
                <a:latin typeface="Times New Roman"/>
              </a:rPr>
              <a:t>D[n] = (1/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J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)</a:t>
            </a:r>
            <a:r>
              <a:rPr sz="1200">
                <a:latin typeface="標楷體"/>
              </a:rPr>
              <a:t>·Σ</a:t>
            </a:r>
            <a:r>
              <a:rPr sz="1200">
                <a:latin typeface="Times New Roman"/>
              </a:rPr>
              <a:t>(j</a:t>
            </a:r>
            <a:r>
              <a:rPr sz="1200">
                <a:latin typeface="標楷體"/>
              </a:rPr>
              <a:t>∈</a:t>
            </a:r>
            <a:r>
              <a:rPr sz="1200">
                <a:latin typeface="Times New Roman"/>
              </a:rPr>
              <a:t>J)(1 - 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HO_j[n])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正規化的存取延遲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懲罰未成功存取的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比例</a:t>
            </a:r>
          </a:p>
          <a:p/>
          <a:p>
            <a:r>
              <a:rPr sz="1200">
                <a:latin typeface="標楷體"/>
              </a:rPr>
              <a:t>【碰撞率</a:t>
            </a:r>
            <a:r>
              <a:rPr sz="1200">
                <a:latin typeface="Times New Roman"/>
              </a:rPr>
              <a:t> C[n]</a:t>
            </a:r>
            <a:r>
              <a:rPr sz="1200">
                <a:latin typeface="標楷體"/>
              </a:rPr>
              <a:t>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論文式</a:t>
            </a:r>
            <a:r>
              <a:rPr sz="1200">
                <a:latin typeface="Times New Roman"/>
              </a:rPr>
              <a:t>4-8)</a:t>
            </a:r>
          </a:p>
          <a:p>
            <a:r>
              <a:rPr sz="1200">
                <a:latin typeface="Times New Roman"/>
              </a:rPr>
              <a:t>C[n] = </a:t>
            </a:r>
            <a:r>
              <a:rPr sz="1200">
                <a:latin typeface="標楷體"/>
              </a:rPr>
              <a:t>Σ</a:t>
            </a:r>
            <a:r>
              <a:rPr sz="1200">
                <a:latin typeface="Times New Roman"/>
              </a:rPr>
              <a:t>(k=1 to K-1)C_k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R[n] + C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P[n]</a:t>
            </a:r>
          </a:p>
          <a:p/>
          <a:p>
            <a:r>
              <a:rPr sz="1200">
                <a:latin typeface="Times New Roman"/>
              </a:rPr>
              <a:t>RB</a:t>
            </a:r>
            <a:r>
              <a:rPr sz="1200">
                <a:latin typeface="標楷體"/>
              </a:rPr>
              <a:t>資源碰撞</a:t>
            </a:r>
            <a:r>
              <a:rPr sz="1200">
                <a:latin typeface="Times New Roman"/>
              </a:rPr>
              <a:t> C_k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R[n]</a:t>
            </a:r>
            <a:r>
              <a:rPr sz="1200">
                <a:latin typeface="標楷體"/>
              </a:rPr>
              <a:t>：</a:t>
            </a:r>
          </a:p>
          <a:p>
            <a:r>
              <a:rPr sz="1200">
                <a:latin typeface="標楷體"/>
              </a:rPr>
              <a:t>若請求數</a:t>
            </a:r>
            <a:r>
              <a:rPr sz="1200">
                <a:latin typeface="Times New Roman"/>
              </a:rPr>
              <a:t> &gt; </a:t>
            </a:r>
            <a:r>
              <a:rPr sz="1200">
                <a:latin typeface="標楷體"/>
              </a:rPr>
              <a:t>可用</a:t>
            </a:r>
            <a:r>
              <a:rPr sz="1200">
                <a:latin typeface="Times New Roman"/>
              </a:rPr>
              <a:t>RB</a:t>
            </a:r>
            <a:r>
              <a:rPr sz="1200">
                <a:latin typeface="標楷體"/>
              </a:rPr>
              <a:t>數，則超過比例為碰撞</a:t>
            </a:r>
          </a:p>
          <a:p/>
          <a:p>
            <a:r>
              <a:rPr sz="1200">
                <a:latin typeface="Times New Roman"/>
              </a:rPr>
              <a:t>PRACH</a:t>
            </a:r>
            <a:r>
              <a:rPr sz="1200">
                <a:latin typeface="標楷體"/>
              </a:rPr>
              <a:t>碰撞</a:t>
            </a:r>
            <a:r>
              <a:rPr sz="1200">
                <a:latin typeface="Times New Roman"/>
              </a:rPr>
              <a:t> C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P[n]</a:t>
            </a:r>
            <a:r>
              <a:rPr sz="1200">
                <a:latin typeface="標楷體"/>
              </a:rPr>
              <a:t>：</a:t>
            </a:r>
          </a:p>
          <a:p>
            <a:r>
              <a:rPr sz="1200">
                <a:latin typeface="標楷體"/>
              </a:rPr>
              <a:t>多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選同一前導碼導致的接入衝突</a:t>
            </a:r>
          </a:p>
          <a:p/>
          <a:p>
            <a:r>
              <a:rPr sz="1200">
                <a:latin typeface="標楷體"/>
              </a:rPr>
              <a:t>【權衡係數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ν】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URLLC</a:t>
            </a:r>
            <a:r>
              <a:rPr sz="1200">
                <a:latin typeface="標楷體"/>
              </a:rPr>
              <a:t>應用：ν較大（重視低延遲）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mMTC</a:t>
            </a:r>
            <a:r>
              <a:rPr sz="1200">
                <a:latin typeface="標楷體"/>
              </a:rPr>
              <a:t>應用：ν較小（容忍適度延遲）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可動態調整應用優先級</a:t>
            </a:r>
          </a:p>
          <a:p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IMPALA</a:t>
            </a:r>
            <a:r>
              <a:rPr sz="1800">
                <a:latin typeface="標楷體"/>
              </a:rPr>
              <a:t>演算法機制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572000"/>
          </a:xfrm>
        </p:spPr>
        <p:txBody>
          <a:bodyPr/>
          <a:lstStyle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IMPALA</a:t>
            </a:r>
            <a:r>
              <a:rPr sz="1200">
                <a:latin typeface="標楷體"/>
              </a:rPr>
              <a:t>架構優勢】</a:t>
            </a:r>
          </a:p>
          <a:p>
            <a:r>
              <a:rPr sz="1200">
                <a:latin typeface="Times New Roman"/>
              </a:rPr>
              <a:t>Importance-weighted Actor-Learner Architecture</a:t>
            </a:r>
          </a:p>
          <a:p/>
          <a:p>
            <a:r>
              <a:rPr sz="1200">
                <a:latin typeface="標楷體"/>
              </a:rPr>
              <a:t>【分散式架構】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多個</a:t>
            </a:r>
            <a:r>
              <a:rPr sz="1200">
                <a:latin typeface="Times New Roman"/>
              </a:rPr>
              <a:t>Actor</a:t>
            </a:r>
            <a:r>
              <a:rPr sz="1200">
                <a:latin typeface="標楷體"/>
              </a:rPr>
              <a:t>並行採樣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單一</a:t>
            </a:r>
            <a:r>
              <a:rPr sz="1200">
                <a:latin typeface="Times New Roman"/>
              </a:rPr>
              <a:t>Learner</a:t>
            </a:r>
            <a:r>
              <a:rPr sz="1200">
                <a:latin typeface="標楷體"/>
              </a:rPr>
              <a:t>集中學習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非同步參數更新</a:t>
            </a:r>
          </a:p>
          <a:p/>
          <a:p>
            <a:r>
              <a:rPr sz="1200">
                <a:latin typeface="標楷體"/>
              </a:rPr>
              <a:t>【解決的核心問題】</a:t>
            </a:r>
          </a:p>
          <a:p>
            <a:r>
              <a:rPr sz="1200">
                <a:latin typeface="Times New Roman"/>
              </a:rPr>
              <a:t>Policy Lag</a:t>
            </a:r>
            <a:r>
              <a:rPr sz="1200">
                <a:latin typeface="標楷體"/>
              </a:rPr>
              <a:t>（策略滯後）：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Actor</a:t>
            </a:r>
            <a:r>
              <a:rPr sz="1200">
                <a:latin typeface="標楷體"/>
              </a:rPr>
              <a:t>使用的策略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μ（行為策略）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Learner</a:t>
            </a:r>
            <a:r>
              <a:rPr sz="1200">
                <a:latin typeface="標楷體"/>
              </a:rPr>
              <a:t>更新的策略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π（目標策略）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兩者存在時間差異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V-trace</a:t>
            </a:r>
            <a:r>
              <a:rPr sz="1200">
                <a:latin typeface="標楷體"/>
              </a:rPr>
              <a:t>校正機制】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重要性採樣權重修正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截斷機制控制方差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確保收斂穩定性</a:t>
            </a:r>
          </a:p>
          <a:p/>
          <a:p>
            <a:r>
              <a:rPr sz="1200">
                <a:latin typeface="標楷體"/>
              </a:rPr>
              <a:t>【相對其他算法優勢】</a:t>
            </a:r>
          </a:p>
          <a:p>
            <a:r>
              <a:rPr sz="1200">
                <a:latin typeface="Times New Roman"/>
              </a:rPr>
              <a:t>vs DQN</a:t>
            </a:r>
            <a:r>
              <a:rPr sz="1200">
                <a:latin typeface="標楷體"/>
              </a:rPr>
              <a:t>：更好處理大動作空間</a:t>
            </a:r>
          </a:p>
          <a:p>
            <a:r>
              <a:rPr sz="1200">
                <a:latin typeface="Times New Roman"/>
              </a:rPr>
              <a:t>vs A3C</a:t>
            </a:r>
            <a:r>
              <a:rPr sz="1200">
                <a:latin typeface="標楷體"/>
              </a:rPr>
              <a:t>：更穩定的分散式訓練</a:t>
            </a:r>
          </a:p>
          <a:p>
            <a:r>
              <a:rPr sz="1200">
                <a:latin typeface="Times New Roman"/>
              </a:rPr>
              <a:t>vs PPO</a:t>
            </a:r>
            <a:r>
              <a:rPr sz="1200">
                <a:latin typeface="標楷體"/>
              </a:rPr>
              <a:t>：更高的樣本效率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DHO</a:t>
            </a:r>
            <a:r>
              <a:rPr sz="1200">
                <a:latin typeface="標楷體"/>
              </a:rPr>
              <a:t>場景適用性】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大狀態空間：</a:t>
            </a:r>
            <a:r>
              <a:rPr sz="1200">
                <a:latin typeface="Times New Roman"/>
              </a:rPr>
              <a:t>J</a:t>
            </a:r>
            <a:r>
              <a:rPr sz="1200">
                <a:latin typeface="標楷體"/>
              </a:rPr>
              <a:t>×</a:t>
            </a:r>
            <a:r>
              <a:rPr sz="1200">
                <a:latin typeface="Times New Roman"/>
              </a:rPr>
              <a:t>K</a:t>
            </a:r>
            <a:r>
              <a:rPr sz="1200">
                <a:latin typeface="標楷體"/>
              </a:rPr>
              <a:t>維度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即時決策需求：毫秒級響應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分散式部署：多衛星協作</a:t>
            </a:r>
          </a:p>
        </p:txBody>
      </p:sp>
      <p:pic>
        <p:nvPicPr>
          <p:cNvPr id="4" name="Picture 3" descr="page_5_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6576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55778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latin typeface="標楷體"/>
              </a:rPr>
              <a:t>圖</a:t>
            </a:r>
            <a:r>
              <a:rPr sz="1000">
                <a:latin typeface="Times New Roman"/>
              </a:rPr>
              <a:t>6: IMPALA</a:t>
            </a:r>
            <a:r>
              <a:rPr sz="1000">
                <a:latin typeface="標楷體"/>
              </a:rPr>
              <a:t>架構流程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V-trace</a:t>
            </a:r>
            <a:r>
              <a:rPr sz="1800">
                <a:latin typeface="標楷體"/>
              </a:rPr>
              <a:t>重要性採樣詳解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V-trace</a:t>
            </a:r>
            <a:r>
              <a:rPr sz="1200">
                <a:latin typeface="標楷體"/>
              </a:rPr>
              <a:t>目標函數】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論文式</a:t>
            </a:r>
            <a:r>
              <a:rPr sz="1200">
                <a:latin typeface="Times New Roman"/>
              </a:rPr>
              <a:t>16)</a:t>
            </a:r>
          </a:p>
          <a:p>
            <a:r>
              <a:rPr sz="1200">
                <a:latin typeface="Times New Roman"/>
              </a:rPr>
              <a:t>v[n] = V(s[n]) + </a:t>
            </a:r>
            <a:r>
              <a:rPr sz="1200">
                <a:latin typeface="標楷體"/>
              </a:rPr>
              <a:t>Σ</a:t>
            </a:r>
            <a:r>
              <a:rPr sz="1200">
                <a:latin typeface="Times New Roman"/>
              </a:rPr>
              <a:t>(t=n to n+k-1) </a:t>
            </a:r>
            <a:r>
              <a:rPr sz="1200">
                <a:latin typeface="標楷體"/>
              </a:rPr>
              <a:t>γ^</a:t>
            </a:r>
            <a:r>
              <a:rPr sz="1200">
                <a:latin typeface="Times New Roman"/>
              </a:rPr>
              <a:t>(t-n)</a:t>
            </a:r>
            <a:r>
              <a:rPr sz="1200">
                <a:latin typeface="標楷體"/>
              </a:rPr>
              <a:t>·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Π</a:t>
            </a:r>
            <a:r>
              <a:rPr sz="1200">
                <a:latin typeface="Times New Roman"/>
              </a:rPr>
              <a:t>(i=n to t-1)c[i])</a:t>
            </a:r>
            <a:r>
              <a:rPr sz="1200">
                <a:latin typeface="標楷體"/>
              </a:rPr>
              <a:t>·δ^</a:t>
            </a:r>
            <a:r>
              <a:rPr sz="1200">
                <a:latin typeface="Times New Roman"/>
              </a:rPr>
              <a:t>V_t</a:t>
            </a:r>
          </a:p>
          <a:p/>
          <a:p>
            <a:r>
              <a:rPr sz="1200">
                <a:latin typeface="標楷體"/>
              </a:rPr>
              <a:t>【重要性權重】</a:t>
            </a:r>
          </a:p>
          <a:p>
            <a:r>
              <a:rPr sz="1200">
                <a:latin typeface="標楷體"/>
              </a:rPr>
              <a:t>ρ</a:t>
            </a:r>
            <a:r>
              <a:rPr sz="1200">
                <a:latin typeface="Times New Roman"/>
              </a:rPr>
              <a:t>[t] = min(</a:t>
            </a:r>
            <a:r>
              <a:rPr sz="1200">
                <a:latin typeface="標楷體"/>
              </a:rPr>
              <a:t>ρ̄</a:t>
            </a:r>
            <a:r>
              <a:rPr sz="1200">
                <a:latin typeface="Times New Roman"/>
              </a:rPr>
              <a:t>, </a:t>
            </a:r>
            <a:r>
              <a:rPr sz="1200">
                <a:latin typeface="標楷體"/>
              </a:rPr>
              <a:t>π</a:t>
            </a:r>
            <a:r>
              <a:rPr sz="1200">
                <a:latin typeface="Times New Roman"/>
              </a:rPr>
              <a:t>(a[t]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s[t])/</a:t>
            </a:r>
            <a:r>
              <a:rPr sz="1200">
                <a:latin typeface="標楷體"/>
              </a:rPr>
              <a:t>μ</a:t>
            </a:r>
            <a:r>
              <a:rPr sz="1200">
                <a:latin typeface="Times New Roman"/>
              </a:rPr>
              <a:t>(a[t]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s[t]))</a:t>
            </a:r>
          </a:p>
          <a:p>
            <a:r>
              <a:rPr sz="1200">
                <a:latin typeface="Times New Roman"/>
              </a:rPr>
              <a:t>c[t] = min(c</a:t>
            </a:r>
            <a:r>
              <a:rPr sz="1200">
                <a:latin typeface="標楷體"/>
              </a:rPr>
              <a:t>̄</a:t>
            </a:r>
            <a:r>
              <a:rPr sz="1200">
                <a:latin typeface="Times New Roman"/>
              </a:rPr>
              <a:t>, </a:t>
            </a:r>
            <a:r>
              <a:rPr sz="1200">
                <a:latin typeface="標楷體"/>
              </a:rPr>
              <a:t>π</a:t>
            </a:r>
            <a:r>
              <a:rPr sz="1200">
                <a:latin typeface="Times New Roman"/>
              </a:rPr>
              <a:t>(a[t]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s[t])/</a:t>
            </a:r>
            <a:r>
              <a:rPr sz="1200">
                <a:latin typeface="標楷體"/>
              </a:rPr>
              <a:t>μ</a:t>
            </a:r>
            <a:r>
              <a:rPr sz="1200">
                <a:latin typeface="Times New Roman"/>
              </a:rPr>
              <a:t>(a[t]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s[t]))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TD</a:t>
            </a:r>
            <a:r>
              <a:rPr sz="1200">
                <a:latin typeface="標楷體"/>
              </a:rPr>
              <a:t>誤差】</a:t>
            </a:r>
          </a:p>
          <a:p>
            <a:r>
              <a:rPr sz="1200">
                <a:latin typeface="標楷體"/>
              </a:rPr>
              <a:t>δ^</a:t>
            </a:r>
            <a:r>
              <a:rPr sz="1200">
                <a:latin typeface="Times New Roman"/>
              </a:rPr>
              <a:t>V_t = </a:t>
            </a:r>
            <a:r>
              <a:rPr sz="1200">
                <a:latin typeface="標楷體"/>
              </a:rPr>
              <a:t>ρ</a:t>
            </a:r>
            <a:r>
              <a:rPr sz="1200">
                <a:latin typeface="Times New Roman"/>
              </a:rPr>
              <a:t>[t]</a:t>
            </a:r>
            <a:r>
              <a:rPr sz="1200">
                <a:latin typeface="標楷體"/>
              </a:rPr>
              <a:t>·</a:t>
            </a:r>
            <a:r>
              <a:rPr sz="1200">
                <a:latin typeface="Times New Roman"/>
              </a:rPr>
              <a:t>(r[t] + </a:t>
            </a:r>
            <a:r>
              <a:rPr sz="1200">
                <a:latin typeface="標楷體"/>
              </a:rPr>
              <a:t>γ</a:t>
            </a:r>
            <a:r>
              <a:rPr sz="1200">
                <a:latin typeface="Times New Roman"/>
              </a:rPr>
              <a:t>V(s[t+1]) - V(s[t]))</a:t>
            </a:r>
          </a:p>
          <a:p/>
          <a:p>
            <a:r>
              <a:rPr sz="1200">
                <a:latin typeface="標楷體"/>
              </a:rPr>
              <a:t>【變數說明】</a:t>
            </a:r>
          </a:p>
          <a:p>
            <a:r>
              <a:rPr sz="1200">
                <a:latin typeface="標楷體"/>
              </a:rPr>
              <a:t>π</a:t>
            </a:r>
            <a:r>
              <a:rPr sz="1200">
                <a:latin typeface="Times New Roman"/>
              </a:rPr>
              <a:t>(a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s): </a:t>
            </a:r>
            <a:r>
              <a:rPr sz="1200">
                <a:latin typeface="標楷體"/>
              </a:rPr>
              <a:t>目標策略（</a:t>
            </a:r>
            <a:r>
              <a:rPr sz="1200">
                <a:latin typeface="Times New Roman"/>
              </a:rPr>
              <a:t>Learner</a:t>
            </a:r>
            <a:r>
              <a:rPr sz="1200">
                <a:latin typeface="標楷體"/>
              </a:rPr>
              <a:t>正在更新）</a:t>
            </a:r>
          </a:p>
          <a:p>
            <a:r>
              <a:rPr sz="1200">
                <a:latin typeface="標楷體"/>
              </a:rPr>
              <a:t>μ</a:t>
            </a:r>
            <a:r>
              <a:rPr sz="1200">
                <a:latin typeface="Times New Roman"/>
              </a:rPr>
              <a:t>(a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s): </a:t>
            </a:r>
            <a:r>
              <a:rPr sz="1200">
                <a:latin typeface="標楷體"/>
              </a:rPr>
              <a:t>行為策略（</a:t>
            </a:r>
            <a:r>
              <a:rPr sz="1200">
                <a:latin typeface="Times New Roman"/>
              </a:rPr>
              <a:t>Actor</a:t>
            </a:r>
            <a:r>
              <a:rPr sz="1200">
                <a:latin typeface="標楷體"/>
              </a:rPr>
              <a:t>收集數據時使用）</a:t>
            </a:r>
          </a:p>
          <a:p>
            <a:r>
              <a:rPr sz="1200">
                <a:latin typeface="標楷體"/>
              </a:rPr>
              <a:t>ρ̄</a:t>
            </a:r>
            <a:r>
              <a:rPr sz="1200">
                <a:latin typeface="Times New Roman"/>
              </a:rPr>
              <a:t>, c</a:t>
            </a:r>
            <a:r>
              <a:rPr sz="1200">
                <a:latin typeface="標楷體"/>
              </a:rPr>
              <a:t>̄</a:t>
            </a:r>
            <a:r>
              <a:rPr sz="1200">
                <a:latin typeface="Times New Roman"/>
              </a:rPr>
              <a:t>: </a:t>
            </a:r>
            <a:r>
              <a:rPr sz="1200">
                <a:latin typeface="標楷體"/>
              </a:rPr>
              <a:t>截斷閾值（通常設為</a:t>
            </a:r>
            <a:r>
              <a:rPr sz="1200">
                <a:latin typeface="Times New Roman"/>
              </a:rPr>
              <a:t>1.0</a:t>
            </a:r>
            <a:r>
              <a:rPr sz="1200">
                <a:latin typeface="標楷體"/>
              </a:rPr>
              <a:t>）</a:t>
            </a:r>
          </a:p>
          <a:p>
            <a:r>
              <a:rPr sz="1200">
                <a:latin typeface="標楷體"/>
              </a:rPr>
              <a:t>γ</a:t>
            </a:r>
            <a:r>
              <a:rPr sz="1200">
                <a:latin typeface="Times New Roman"/>
              </a:rPr>
              <a:t>: </a:t>
            </a:r>
            <a:r>
              <a:rPr sz="1200">
                <a:latin typeface="標楷體"/>
              </a:rPr>
              <a:t>折扣因子（</a:t>
            </a:r>
            <a:r>
              <a:rPr sz="1200">
                <a:latin typeface="Times New Roman"/>
              </a:rPr>
              <a:t>0 &lt; </a:t>
            </a:r>
            <a:r>
              <a:rPr sz="1200">
                <a:latin typeface="標楷體"/>
              </a:rPr>
              <a:t>γ</a:t>
            </a:r>
            <a:r>
              <a:rPr sz="1200">
                <a:latin typeface="Times New Roman"/>
              </a:rPr>
              <a:t> &lt; 1</a:t>
            </a:r>
            <a:r>
              <a:rPr sz="1200">
                <a:latin typeface="標楷體"/>
              </a:rPr>
              <a:t>，通常</a:t>
            </a:r>
            <a:r>
              <a:rPr sz="1200">
                <a:latin typeface="Times New Roman"/>
              </a:rPr>
              <a:t>0.99</a:t>
            </a:r>
            <a:r>
              <a:rPr sz="1200">
                <a:latin typeface="標楷體"/>
              </a:rPr>
              <a:t>）</a:t>
            </a:r>
          </a:p>
          <a:p/>
          <a:p>
            <a:r>
              <a:rPr sz="1200">
                <a:latin typeface="標楷體"/>
              </a:rPr>
              <a:t>【技術關鍵】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截斷機制：防止權重過大導致方差爆炸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偏差修正：確保正確的價值估計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穩定訓練：控制</a:t>
            </a:r>
            <a:r>
              <a:rPr sz="1200">
                <a:latin typeface="Times New Roman"/>
              </a:rPr>
              <a:t>off-policy</a:t>
            </a:r>
            <a:r>
              <a:rPr sz="1200">
                <a:latin typeface="標楷體"/>
              </a:rPr>
              <a:t>的不穩定性</a:t>
            </a:r>
          </a:p>
          <a:p/>
          <a:p>
            <a:r>
              <a:rPr sz="1200">
                <a:latin typeface="標楷體"/>
              </a:rPr>
              <a:t>【更新規則】</a:t>
            </a:r>
          </a:p>
          <a:p>
            <a:r>
              <a:rPr sz="1200">
                <a:latin typeface="Times New Roman"/>
              </a:rPr>
              <a:t>Value update: L_value = (v[n] - V_</a:t>
            </a:r>
            <a:r>
              <a:rPr sz="1200">
                <a:latin typeface="標楷體"/>
              </a:rPr>
              <a:t>φ</a:t>
            </a:r>
            <a:r>
              <a:rPr sz="1200">
                <a:latin typeface="Times New Roman"/>
              </a:rPr>
              <a:t>(s[n]))</a:t>
            </a:r>
            <a:r>
              <a:rPr sz="1200">
                <a:latin typeface="標楷體"/>
              </a:rPr>
              <a:t>²</a:t>
            </a:r>
          </a:p>
          <a:p>
            <a:r>
              <a:rPr sz="1200">
                <a:latin typeface="Times New Roman"/>
              </a:rPr>
              <a:t>Policy update: </a:t>
            </a:r>
            <a:r>
              <a:rPr sz="1200">
                <a:latin typeface="標楷體"/>
              </a:rPr>
              <a:t>Δθ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∝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ρ</a:t>
            </a:r>
            <a:r>
              <a:rPr sz="1200">
                <a:latin typeface="Times New Roman"/>
              </a:rPr>
              <a:t>[n]</a:t>
            </a:r>
            <a:r>
              <a:rPr sz="1200">
                <a:latin typeface="標楷體"/>
              </a:rPr>
              <a:t>·∇</a:t>
            </a:r>
            <a:r>
              <a:rPr sz="1200">
                <a:latin typeface="Times New Roman"/>
              </a:rPr>
              <a:t>log </a:t>
            </a:r>
            <a:r>
              <a:rPr sz="1200">
                <a:latin typeface="標楷體"/>
              </a:rPr>
              <a:t>π</a:t>
            </a:r>
            <a:r>
              <a:rPr sz="1200">
                <a:latin typeface="Times New Roman"/>
              </a:rPr>
              <a:t>_</a:t>
            </a:r>
            <a:r>
              <a:rPr sz="1200">
                <a:latin typeface="標楷體"/>
              </a:rPr>
              <a:t>θ·</a:t>
            </a:r>
            <a:r>
              <a:rPr sz="1200">
                <a:latin typeface="Times New Roman"/>
              </a:rPr>
              <a:t>(r[n] + </a:t>
            </a:r>
            <a:r>
              <a:rPr sz="1200">
                <a:latin typeface="標楷體"/>
              </a:rPr>
              <a:t>γ</a:t>
            </a:r>
            <a:r>
              <a:rPr sz="1200">
                <a:latin typeface="Times New Roman"/>
              </a:rPr>
              <a:t>v[n+1] - V_</a:t>
            </a:r>
            <a:r>
              <a:rPr sz="1200">
                <a:latin typeface="標楷體"/>
              </a:rPr>
              <a:t>φ</a:t>
            </a:r>
            <a:r>
              <a:rPr sz="1200">
                <a:latin typeface="Times New Roman"/>
              </a:rPr>
              <a:t>(s[n]))</a:t>
            </a:r>
          </a:p>
          <a:p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