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200">
                <a:latin typeface="Times New Roman"/>
              </a:rPr>
              <a:t>LEO </a:t>
            </a:r>
            <a:r>
              <a:rPr sz="2200">
                <a:latin typeface="標楷體"/>
              </a:rPr>
              <a:t>衛星網路多連線換手技術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600">
                <a:latin typeface="標楷體"/>
              </a:rPr>
              <a:t>基於多連線與條件式換手方法提升換手性能</a:t>
            </a:r>
          </a:p>
          <a:p>
            <a:r>
              <a:rPr sz="1600">
                <a:latin typeface="Times New Roman"/>
              </a:rPr>
              <a:t>Multi-Connectivity and Conditional Handover</a:t>
            </a:r>
          </a:p>
          <a:p/>
          <a:p>
            <a:r>
              <a:rPr sz="1600">
                <a:latin typeface="標楷體"/>
              </a:rPr>
              <a:t>論文：</a:t>
            </a:r>
            <a:r>
              <a:rPr sz="1600">
                <a:latin typeface="Times New Roman"/>
              </a:rPr>
              <a:t>IEEE 2024 </a:t>
            </a:r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作者：</a:t>
            </a:r>
            <a:r>
              <a:rPr sz="1600">
                <a:latin typeface="Times New Roman"/>
              </a:rPr>
              <a:t>Mohammed Al-Ansi </a:t>
            </a:r>
            <a:r>
              <a:rPr sz="1600">
                <a:latin typeface="標楷體"/>
              </a:rPr>
              <a:t>等</a:t>
            </a:r>
          </a:p>
          <a:p>
            <a:r>
              <a:rPr sz="1600">
                <a:latin typeface="標楷體"/>
              </a:rPr>
              <a:t>機構：</a:t>
            </a:r>
            <a:r>
              <a:rPr sz="1600">
                <a:latin typeface="Times New Roman"/>
              </a:rPr>
              <a:t>University of Luxembourg SnT Centre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核心演算法偽代碼</a:t>
            </a:r>
            <a:r>
              <a:rPr sz="1800">
                <a:latin typeface="Times New Roman"/>
              </a:rPr>
              <a:t>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Times New Roman"/>
              </a:rPr>
              <a:t>Algorithm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MC-HO_Decision_Engine</a:t>
            </a:r>
          </a:p>
          <a:p>
            <a:r>
              <a:rPr sz="1300">
                <a:latin typeface="Times New Roman"/>
              </a:rPr>
              <a:t>Input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UE_pos, SSAT_pos, TSAT_pos</a:t>
            </a:r>
          </a:p>
          <a:p/>
          <a:p>
            <a:r>
              <a:rPr sz="1300">
                <a:latin typeface="Times New Roman"/>
              </a:rPr>
              <a:t>1  BEGIN</a:t>
            </a:r>
          </a:p>
          <a:p>
            <a:r>
              <a:rPr sz="1300">
                <a:latin typeface="Times New Roman"/>
              </a:rPr>
              <a:t>2    // </a:t>
            </a:r>
            <a:r>
              <a:rPr sz="1300">
                <a:latin typeface="標楷體"/>
              </a:rPr>
              <a:t>初始化</a:t>
            </a:r>
          </a:p>
          <a:p>
            <a:r>
              <a:rPr sz="1300">
                <a:latin typeface="Times New Roman"/>
              </a:rPr>
              <a:t>3    d_SSAT </a:t>
            </a:r>
            <a:r>
              <a:rPr sz="1300">
                <a:latin typeface="標楷體"/>
              </a:rPr>
              <a:t>←</a:t>
            </a:r>
            <a:r>
              <a:rPr sz="1300">
                <a:latin typeface="Times New Roman"/>
              </a:rPr>
              <a:t> calc_distance(UE, SSAT)</a:t>
            </a:r>
          </a:p>
          <a:p>
            <a:r>
              <a:rPr sz="1300">
                <a:latin typeface="Times New Roman"/>
              </a:rPr>
              <a:t>4    d_TSAT </a:t>
            </a:r>
            <a:r>
              <a:rPr sz="1300">
                <a:latin typeface="標楷體"/>
              </a:rPr>
              <a:t>←</a:t>
            </a:r>
            <a:r>
              <a:rPr sz="1300">
                <a:latin typeface="Times New Roman"/>
              </a:rPr>
              <a:t> calc_distance(UE, TSAT)</a:t>
            </a:r>
          </a:p>
          <a:p>
            <a:r>
              <a:rPr sz="1300">
                <a:latin typeface="Times New Roman"/>
              </a:rPr>
              <a:t>5    R_beam </a:t>
            </a:r>
            <a:r>
              <a:rPr sz="1300">
                <a:latin typeface="標楷體"/>
              </a:rPr>
              <a:t>←</a:t>
            </a:r>
            <a:r>
              <a:rPr sz="1300">
                <a:latin typeface="Times New Roman"/>
              </a:rPr>
              <a:t> 25000  // meters</a:t>
            </a:r>
          </a:p>
          <a:p>
            <a:r>
              <a:rPr sz="1300">
                <a:latin typeface="Times New Roman"/>
              </a:rPr>
              <a:t>6    d_offset </a:t>
            </a:r>
            <a:r>
              <a:rPr sz="1300">
                <a:latin typeface="標楷體"/>
              </a:rPr>
              <a:t>←</a:t>
            </a:r>
            <a:r>
              <a:rPr sz="1300">
                <a:latin typeface="Times New Roman"/>
              </a:rPr>
              <a:t> 1000 // meters</a:t>
            </a:r>
          </a:p>
          <a:p>
            <a:r>
              <a:rPr sz="1300">
                <a:latin typeface="Times New Roman"/>
              </a:rPr>
              <a:t>7    </a:t>
            </a:r>
          </a:p>
          <a:p>
            <a:r>
              <a:rPr sz="1300">
                <a:latin typeface="Times New Roman"/>
              </a:rPr>
              <a:t>8    // CHO </a:t>
            </a:r>
            <a:r>
              <a:rPr sz="1300">
                <a:latin typeface="標楷體"/>
              </a:rPr>
              <a:t>條件檢查</a:t>
            </a:r>
          </a:p>
          <a:p>
            <a:r>
              <a:rPr sz="1300">
                <a:latin typeface="Times New Roman"/>
              </a:rPr>
              <a:t>9    IF (d_TSAT </a:t>
            </a:r>
            <a:r>
              <a:rPr sz="1300">
                <a:latin typeface="標楷體"/>
              </a:rPr>
              <a:t>≤</a:t>
            </a:r>
            <a:r>
              <a:rPr sz="1300">
                <a:latin typeface="Times New Roman"/>
              </a:rPr>
              <a:t> R_beam - d_offset) AND</a:t>
            </a:r>
          </a:p>
          <a:p>
            <a:r>
              <a:rPr sz="1300">
                <a:latin typeface="Times New Roman"/>
              </a:rPr>
              <a:t>10      (d_SSAT </a:t>
            </a:r>
            <a:r>
              <a:rPr sz="1300">
                <a:latin typeface="標楷體"/>
              </a:rPr>
              <a:t>≤</a:t>
            </a:r>
            <a:r>
              <a:rPr sz="1300">
                <a:latin typeface="Times New Roman"/>
              </a:rPr>
              <a:t> R_beam - d_offset) THEN</a:t>
            </a:r>
          </a:p>
          <a:p>
            <a:r>
              <a:rPr sz="1300">
                <a:latin typeface="Times New Roman"/>
              </a:rPr>
              <a:t>11   </a:t>
            </a:r>
          </a:p>
          <a:p>
            <a:r>
              <a:rPr sz="1300">
                <a:latin typeface="Times New Roman"/>
              </a:rPr>
              <a:t>12      // SN </a:t>
            </a:r>
            <a:r>
              <a:rPr sz="1300">
                <a:latin typeface="標楷體"/>
              </a:rPr>
              <a:t>新增程序</a:t>
            </a:r>
          </a:p>
          <a:p>
            <a:r>
              <a:rPr sz="1300">
                <a:latin typeface="Times New Roman"/>
              </a:rPr>
              <a:t>13      send_SN_request(SSAT 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 TSAT)</a:t>
            </a:r>
          </a:p>
          <a:p>
            <a:r>
              <a:rPr sz="1300">
                <a:latin typeface="Times New Roman"/>
              </a:rPr>
              <a:t>14      establish_connection()</a:t>
            </a:r>
          </a:p>
          <a:p>
            <a:r>
              <a:rPr sz="1300">
                <a:latin typeface="Times New Roman"/>
              </a:rPr>
              <a:t>15      activate_packet_duplication()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核心演算法偽代碼</a:t>
            </a:r>
            <a:r>
              <a:rPr sz="1800">
                <a:latin typeface="Times New Roman"/>
              </a:rPr>
              <a:t>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Times New Roman"/>
              </a:rPr>
              <a:t>16      // </a:t>
            </a:r>
            <a:r>
              <a:rPr sz="1300">
                <a:latin typeface="標楷體"/>
              </a:rPr>
              <a:t>選擇合併迴圈</a:t>
            </a:r>
          </a:p>
          <a:p>
            <a:r>
              <a:rPr sz="1300">
                <a:latin typeface="Times New Roman"/>
              </a:rPr>
              <a:t>17      WHILE (in_overlap_region) DO</a:t>
            </a:r>
          </a:p>
          <a:p>
            <a:r>
              <a:rPr sz="1300">
                <a:latin typeface="Times New Roman"/>
              </a:rPr>
              <a:t>18        SINR_SSAT </a:t>
            </a:r>
            <a:r>
              <a:rPr sz="1300">
                <a:latin typeface="標楷體"/>
              </a:rPr>
              <a:t>←</a:t>
            </a:r>
            <a:r>
              <a:rPr sz="1300">
                <a:latin typeface="Times New Roman"/>
              </a:rPr>
              <a:t> measure_SINR(SSAT)</a:t>
            </a:r>
          </a:p>
          <a:p>
            <a:r>
              <a:rPr sz="1300">
                <a:latin typeface="Times New Roman"/>
              </a:rPr>
              <a:t>19        SINR_TSAT </a:t>
            </a:r>
            <a:r>
              <a:rPr sz="1300">
                <a:latin typeface="標楷體"/>
              </a:rPr>
              <a:t>←</a:t>
            </a:r>
            <a:r>
              <a:rPr sz="1300">
                <a:latin typeface="Times New Roman"/>
              </a:rPr>
              <a:t> measure_SINR(TSAT)</a:t>
            </a:r>
          </a:p>
          <a:p>
            <a:r>
              <a:rPr sz="1300">
                <a:latin typeface="Times New Roman"/>
              </a:rPr>
              <a:t>20        threshold </a:t>
            </a:r>
            <a:r>
              <a:rPr sz="1300">
                <a:latin typeface="標楷體"/>
              </a:rPr>
              <a:t>←</a:t>
            </a:r>
            <a:r>
              <a:rPr sz="1300">
                <a:latin typeface="Times New Roman"/>
              </a:rPr>
              <a:t> 3  // dB</a:t>
            </a:r>
          </a:p>
          <a:p>
            <a:r>
              <a:rPr sz="1300">
                <a:latin typeface="Times New Roman"/>
              </a:rPr>
              <a:t>21        </a:t>
            </a:r>
          </a:p>
          <a:p>
            <a:r>
              <a:rPr sz="1300">
                <a:latin typeface="Times New Roman"/>
              </a:rPr>
              <a:t>22        IF (SINR_TSAT &gt; SINR_SSAT </a:t>
            </a:r>
          </a:p>
          <a:p>
            <a:r>
              <a:rPr sz="1300">
                <a:latin typeface="Times New Roman"/>
              </a:rPr>
              <a:t>23                      + threshold) THEN</a:t>
            </a:r>
          </a:p>
          <a:p>
            <a:r>
              <a:rPr sz="1300">
                <a:latin typeface="Times New Roman"/>
              </a:rPr>
              <a:t>24          select_path(TSAT)</a:t>
            </a:r>
          </a:p>
          <a:p>
            <a:r>
              <a:rPr sz="1300">
                <a:latin typeface="Times New Roman"/>
              </a:rPr>
              <a:t>25        ELSE</a:t>
            </a:r>
          </a:p>
          <a:p>
            <a:r>
              <a:rPr sz="1300">
                <a:latin typeface="Times New Roman"/>
              </a:rPr>
              <a:t>26          select_path(SSAT)</a:t>
            </a:r>
          </a:p>
          <a:p>
            <a:r>
              <a:rPr sz="1300">
                <a:latin typeface="Times New Roman"/>
              </a:rPr>
              <a:t>27        END IF</a:t>
            </a:r>
          </a:p>
          <a:p>
            <a:r>
              <a:rPr sz="1300">
                <a:latin typeface="Times New Roman"/>
              </a:rPr>
              <a:t>28      END WHILE</a:t>
            </a:r>
          </a:p>
          <a:p>
            <a:r>
              <a:rPr sz="1300">
                <a:latin typeface="Times New Roman"/>
              </a:rPr>
              <a:t>29      </a:t>
            </a:r>
          </a:p>
          <a:p>
            <a:r>
              <a:rPr sz="1300">
                <a:latin typeface="Times New Roman"/>
              </a:rPr>
              <a:t>30      // </a:t>
            </a:r>
            <a:r>
              <a:rPr sz="1300">
                <a:latin typeface="標楷體"/>
              </a:rPr>
              <a:t>路徑切換</a:t>
            </a:r>
          </a:p>
          <a:p>
            <a:r>
              <a:rPr sz="1300">
                <a:latin typeface="Times New Roman"/>
              </a:rPr>
              <a:t>31      execute_path_switch(TSAT_as_MN)</a:t>
            </a:r>
          </a:p>
          <a:p>
            <a:r>
              <a:rPr sz="1300">
                <a:latin typeface="Times New Roman"/>
              </a:rPr>
              <a:t>32      release_connection(SSAT)</a:t>
            </a:r>
          </a:p>
          <a:p>
            <a:r>
              <a:rPr sz="1300">
                <a:latin typeface="Times New Roman"/>
              </a:rPr>
              <a:t>33   END IF</a:t>
            </a:r>
          </a:p>
          <a:p>
            <a:r>
              <a:rPr sz="1300">
                <a:latin typeface="Times New Roman"/>
              </a:rPr>
              <a:t>34 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數學模型與公式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距離計算</a:t>
            </a:r>
            <a:r>
              <a:rPr sz="1300">
                <a:latin typeface="Times New Roman"/>
              </a:rPr>
              <a:t> (</a:t>
            </a:r>
            <a:r>
              <a:rPr sz="1300">
                <a:latin typeface="標楷體"/>
              </a:rPr>
              <a:t>論文公式</a:t>
            </a:r>
            <a:r>
              <a:rPr sz="1300">
                <a:latin typeface="Times New Roman"/>
              </a:rPr>
              <a:t> 4)</a:t>
            </a:r>
          </a:p>
          <a:p>
            <a:r>
              <a:rPr sz="1300">
                <a:latin typeface="Times New Roman"/>
              </a:rPr>
              <a:t>  d = </a:t>
            </a:r>
            <a:r>
              <a:rPr sz="1300">
                <a:latin typeface="標楷體"/>
              </a:rPr>
              <a:t>√</a:t>
            </a:r>
            <a:r>
              <a:rPr sz="1300">
                <a:latin typeface="Times New Roman"/>
              </a:rPr>
              <a:t>(R_E</a:t>
            </a:r>
            <a:r>
              <a:rPr sz="1300">
                <a:latin typeface="標楷體"/>
              </a:rPr>
              <a:t>²</a:t>
            </a:r>
            <a:r>
              <a:rPr sz="1300">
                <a:latin typeface="Times New Roman"/>
              </a:rPr>
              <a:t> sin</a:t>
            </a:r>
            <a:r>
              <a:rPr sz="1300">
                <a:latin typeface="標楷體"/>
              </a:rPr>
              <a:t>²</a:t>
            </a:r>
            <a:r>
              <a:rPr sz="1300">
                <a:latin typeface="Times New Roman"/>
              </a:rPr>
              <a:t>(</a:t>
            </a:r>
            <a:r>
              <a:rPr sz="1300">
                <a:latin typeface="標楷體"/>
              </a:rPr>
              <a:t>α</a:t>
            </a:r>
            <a:r>
              <a:rPr sz="1300">
                <a:latin typeface="Times New Roman"/>
              </a:rPr>
              <a:t>) + h</a:t>
            </a:r>
            <a:r>
              <a:rPr sz="1300">
                <a:latin typeface="標楷體"/>
              </a:rPr>
              <a:t>₀²</a:t>
            </a:r>
            <a:r>
              <a:rPr sz="1300">
                <a:latin typeface="Times New Roman"/>
              </a:rPr>
              <a:t> + 2h</a:t>
            </a:r>
            <a:r>
              <a:rPr sz="1300">
                <a:latin typeface="標楷體"/>
              </a:rPr>
              <a:t>₀·</a:t>
            </a:r>
            <a:r>
              <a:rPr sz="1300">
                <a:latin typeface="Times New Roman"/>
              </a:rPr>
              <a:t>R_E) - R_E sin(</a:t>
            </a:r>
            <a:r>
              <a:rPr sz="1300">
                <a:latin typeface="標楷體"/>
              </a:rPr>
              <a:t>α</a:t>
            </a:r>
            <a:r>
              <a:rPr sz="1300">
                <a:latin typeface="Times New Roman"/>
              </a:rPr>
              <a:t>)</a:t>
            </a:r>
          </a:p>
          <a:p>
            <a:r>
              <a:rPr sz="1300">
                <a:latin typeface="Times New Roman"/>
              </a:rPr>
              <a:t>  R_E = 6371 km, h</a:t>
            </a:r>
            <a:r>
              <a:rPr sz="1300">
                <a:latin typeface="標楷體"/>
              </a:rPr>
              <a:t>₀</a:t>
            </a:r>
            <a:r>
              <a:rPr sz="1300">
                <a:latin typeface="Times New Roman"/>
              </a:rPr>
              <a:t> = 600 km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接收功率</a:t>
            </a:r>
            <a:r>
              <a:rPr sz="1300">
                <a:latin typeface="Times New Roman"/>
              </a:rPr>
              <a:t> (</a:t>
            </a:r>
            <a:r>
              <a:rPr sz="1300">
                <a:latin typeface="標楷體"/>
              </a:rPr>
              <a:t>論文公式</a:t>
            </a:r>
            <a:r>
              <a:rPr sz="1300">
                <a:latin typeface="Times New Roman"/>
              </a:rPr>
              <a:t> 1)</a:t>
            </a:r>
          </a:p>
          <a:p>
            <a:r>
              <a:rPr sz="1300">
                <a:latin typeface="Times New Roman"/>
              </a:rPr>
              <a:t>  R_UE = EIRP - PL_total (dBm)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路徑損耗</a:t>
            </a:r>
            <a:r>
              <a:rPr sz="1300">
                <a:latin typeface="Times New Roman"/>
              </a:rPr>
              <a:t> (</a:t>
            </a:r>
            <a:r>
              <a:rPr sz="1300">
                <a:latin typeface="標楷體"/>
              </a:rPr>
              <a:t>論文公式</a:t>
            </a:r>
            <a:r>
              <a:rPr sz="1300">
                <a:latin typeface="Times New Roman"/>
              </a:rPr>
              <a:t> 2-3)</a:t>
            </a:r>
          </a:p>
          <a:p>
            <a:r>
              <a:rPr sz="1300">
                <a:latin typeface="Times New Roman"/>
              </a:rPr>
              <a:t>  PL_total = Pr_LOS </a:t>
            </a:r>
            <a:r>
              <a:rPr sz="1300">
                <a:latin typeface="標楷體"/>
              </a:rPr>
              <a:t>×</a:t>
            </a:r>
            <a:r>
              <a:rPr sz="1300">
                <a:latin typeface="Times New Roman"/>
              </a:rPr>
              <a:t> PL_LOS + (1-Pr_LOS) </a:t>
            </a:r>
            <a:r>
              <a:rPr sz="1300">
                <a:latin typeface="標楷體"/>
              </a:rPr>
              <a:t>×</a:t>
            </a:r>
            <a:r>
              <a:rPr sz="1300">
                <a:latin typeface="Times New Roman"/>
              </a:rPr>
              <a:t> PL_NLOS</a:t>
            </a:r>
          </a:p>
          <a:p>
            <a:r>
              <a:rPr sz="1300">
                <a:latin typeface="Times New Roman"/>
              </a:rPr>
              <a:t>  PL_LOS = 32.45 + 20log</a:t>
            </a:r>
            <a:r>
              <a:rPr sz="1300">
                <a:latin typeface="標楷體"/>
              </a:rPr>
              <a:t>₁₀</a:t>
            </a:r>
            <a:r>
              <a:rPr sz="1300">
                <a:latin typeface="Times New Roman"/>
              </a:rPr>
              <a:t>(f_c) + 20log</a:t>
            </a:r>
            <a:r>
              <a:rPr sz="1300">
                <a:latin typeface="標楷體"/>
              </a:rPr>
              <a:t>₁₀</a:t>
            </a:r>
            <a:r>
              <a:rPr sz="1300">
                <a:latin typeface="Times New Roman"/>
              </a:rPr>
              <a:t>(d) + SF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觸發條件</a:t>
            </a:r>
          </a:p>
          <a:p>
            <a:r>
              <a:rPr sz="1300">
                <a:latin typeface="Times New Roman"/>
              </a:rPr>
              <a:t>  SC-HO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d_TSAT </a:t>
            </a:r>
            <a:r>
              <a:rPr sz="1300">
                <a:latin typeface="標楷體"/>
              </a:rPr>
              <a:t>≤</a:t>
            </a:r>
            <a:r>
              <a:rPr sz="1300">
                <a:latin typeface="Times New Roman"/>
              </a:rPr>
              <a:t> d_SSAT - d_offset</a:t>
            </a:r>
          </a:p>
          <a:p>
            <a:r>
              <a:rPr sz="1300">
                <a:latin typeface="Times New Roman"/>
              </a:rPr>
              <a:t>  MC-HO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d_TSAT </a:t>
            </a:r>
            <a:r>
              <a:rPr sz="1300">
                <a:latin typeface="標楷體"/>
              </a:rPr>
              <a:t>≤</a:t>
            </a:r>
            <a:r>
              <a:rPr sz="1300">
                <a:latin typeface="Times New Roman"/>
              </a:rPr>
              <a:t> R_b - d_offset AND</a:t>
            </a:r>
          </a:p>
          <a:p>
            <a:r>
              <a:rPr sz="1300">
                <a:latin typeface="Times New Roman"/>
              </a:rPr>
              <a:t>         d_SSAT </a:t>
            </a:r>
            <a:r>
              <a:rPr sz="1300">
                <a:latin typeface="標楷體"/>
              </a:rPr>
              <a:t>≤</a:t>
            </a:r>
            <a:r>
              <a:rPr sz="1300">
                <a:latin typeface="Times New Roman"/>
              </a:rPr>
              <a:t> R_b - d_offset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實驗結果：換手次數比較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換手性能</a:t>
            </a:r>
            <a:r>
              <a:rPr sz="1400">
                <a:latin typeface="Times New Roman"/>
              </a:rPr>
              <a:t> vs </a:t>
            </a:r>
            <a:r>
              <a:rPr sz="1400">
                <a:latin typeface="標楷體"/>
              </a:rPr>
              <a:t>波束重疊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論文</a:t>
            </a:r>
            <a:r>
              <a:rPr sz="1400">
                <a:latin typeface="Times New Roman"/>
              </a:rPr>
              <a:t> Fig. 3)</a:t>
            </a:r>
          </a:p>
          <a:p>
            <a:r>
              <a:rPr sz="1400">
                <a:latin typeface="標楷體"/>
              </a:rPr>
              <a:t>┌─────┬─────┬─────┬─────┐</a:t>
            </a:r>
          </a:p>
          <a:p>
            <a:r>
              <a:rPr sz="1400">
                <a:latin typeface="標楷體"/>
              </a:rPr>
              <a:t>│重疊</a:t>
            </a:r>
            <a:r>
              <a:rPr sz="1400">
                <a:latin typeface="Times New Roman"/>
              </a:rPr>
              <a:t>%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SC-HO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MC-HO</a:t>
            </a:r>
            <a:r>
              <a:rPr sz="1400">
                <a:latin typeface="標楷體"/>
              </a:rPr>
              <a:t>│改善</a:t>
            </a:r>
            <a:r>
              <a:rPr sz="1400">
                <a:latin typeface="Times New Roman"/>
              </a:rPr>
              <a:t>%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├─────┼─────┼─────┼─────┤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 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148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148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 0 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165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162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1.8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185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145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21.6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30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212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129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39.2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40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247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130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47.4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└─────┴─────┴─────┴─────┘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關鍵發現</a:t>
            </a:r>
          </a:p>
          <a:p>
            <a:r>
              <a:rPr sz="1400">
                <a:latin typeface="Times New Roman"/>
              </a:rPr>
              <a:t>  - 40% </a:t>
            </a:r>
            <a:r>
              <a:rPr sz="1400">
                <a:latin typeface="標楷體"/>
              </a:rPr>
              <a:t>重疊時效果最佳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換手次數減少近一半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避免</a:t>
            </a:r>
            <a:r>
              <a:rPr sz="1400">
                <a:latin typeface="Times New Roman"/>
              </a:rPr>
              <a:t> ping-pong </a:t>
            </a:r>
            <a:r>
              <a:rPr sz="1400">
                <a:latin typeface="標楷體"/>
              </a:rPr>
              <a:t>效應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原理：</a:t>
            </a:r>
            <a:r>
              <a:rPr sz="1400">
                <a:latin typeface="Times New Roman"/>
              </a:rPr>
              <a:t>MC-HO </a:t>
            </a:r>
            <a:r>
              <a:rPr sz="1400">
                <a:latin typeface="標楷體"/>
              </a:rPr>
              <a:t>在多覆蓋區域維持雙重連線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實驗結果：連結失效分析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RLF </a:t>
            </a:r>
            <a:r>
              <a:rPr sz="1400">
                <a:latin typeface="標楷體"/>
              </a:rPr>
              <a:t>性能比較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論文</a:t>
            </a:r>
            <a:r>
              <a:rPr sz="1400">
                <a:latin typeface="Times New Roman"/>
              </a:rPr>
              <a:t> Fig. 4)</a:t>
            </a:r>
          </a:p>
          <a:p>
            <a:r>
              <a:rPr sz="1400">
                <a:latin typeface="標楷體"/>
              </a:rPr>
              <a:t>┌─────┬─────┬─────┬─────┐</a:t>
            </a:r>
          </a:p>
          <a:p>
            <a:r>
              <a:rPr sz="1400">
                <a:latin typeface="標楷體"/>
              </a:rPr>
              <a:t>│重疊</a:t>
            </a:r>
            <a:r>
              <a:rPr sz="1400">
                <a:latin typeface="Times New Roman"/>
              </a:rPr>
              <a:t>%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SC-HO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MC-HO</a:t>
            </a:r>
            <a:r>
              <a:rPr sz="1400">
                <a:latin typeface="標楷體"/>
              </a:rPr>
              <a:t>│減少</a:t>
            </a:r>
            <a:r>
              <a:rPr sz="1400">
                <a:latin typeface="Times New Roman"/>
              </a:rPr>
              <a:t>%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├─────┼─────┼─────┼─────┤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 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168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168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 0 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221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211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4.5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296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265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10.5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30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403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338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16.1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40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532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410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22.9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└─────┴─────┴─────┴─────┘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RLF </a:t>
            </a:r>
            <a:r>
              <a:rPr sz="1400">
                <a:latin typeface="標楷體"/>
              </a:rPr>
              <a:t>減少機制</a:t>
            </a:r>
          </a:p>
          <a:p>
            <a:r>
              <a:rPr sz="1400">
                <a:latin typeface="Times New Roman"/>
              </a:rPr>
              <a:t>  1. </a:t>
            </a:r>
            <a:r>
              <a:rPr sz="1400">
                <a:latin typeface="標楷體"/>
              </a:rPr>
              <a:t>傳輸分集：雙路徑冗餘</a:t>
            </a:r>
          </a:p>
          <a:p>
            <a:r>
              <a:rPr sz="1400">
                <a:latin typeface="Times New Roman"/>
              </a:rPr>
              <a:t>  2. </a:t>
            </a:r>
            <a:r>
              <a:rPr sz="1400">
                <a:latin typeface="標楷體"/>
              </a:rPr>
              <a:t>路徑選擇：最佳</a:t>
            </a:r>
            <a:r>
              <a:rPr sz="1400">
                <a:latin typeface="Times New Roman"/>
              </a:rPr>
              <a:t> SINR</a:t>
            </a:r>
          </a:p>
          <a:p>
            <a:r>
              <a:rPr sz="1400">
                <a:latin typeface="Times New Roman"/>
              </a:rPr>
              <a:t>  3. </a:t>
            </a:r>
            <a:r>
              <a:rPr sz="1400">
                <a:latin typeface="標楷體"/>
              </a:rPr>
              <a:t>邊緣保護：避免信號衰弱</a:t>
            </a:r>
          </a:p>
          <a:p>
            <a:r>
              <a:rPr sz="1400">
                <a:latin typeface="Times New Roman"/>
              </a:rPr>
              <a:t>  4. </a:t>
            </a:r>
            <a:r>
              <a:rPr sz="1400">
                <a:latin typeface="標楷體"/>
              </a:rPr>
              <a:t>干擾緩解：選擇合併效果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系統容量分析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平均容量比較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論文</a:t>
            </a:r>
            <a:r>
              <a:rPr sz="1400">
                <a:latin typeface="Times New Roman"/>
              </a:rPr>
              <a:t> Fig. 6, Mb/s/Hz)</a:t>
            </a:r>
          </a:p>
          <a:p>
            <a:r>
              <a:rPr sz="1400">
                <a:latin typeface="標楷體"/>
              </a:rPr>
              <a:t>┌─────┬─────┬─────┬─────┐</a:t>
            </a:r>
          </a:p>
          <a:p>
            <a:r>
              <a:rPr sz="1400">
                <a:latin typeface="標楷體"/>
              </a:rPr>
              <a:t>│重疊</a:t>
            </a:r>
            <a:r>
              <a:rPr sz="1400">
                <a:latin typeface="Times New Roman"/>
              </a:rPr>
              <a:t>%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SC-HO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MC-HO</a:t>
            </a:r>
            <a:r>
              <a:rPr sz="1400">
                <a:latin typeface="標楷體"/>
              </a:rPr>
              <a:t>│提升</a:t>
            </a:r>
            <a:r>
              <a:rPr sz="1400">
                <a:latin typeface="Times New Roman"/>
              </a:rPr>
              <a:t>%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├─────┼─────┼─────┼─────┤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 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2.1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2.1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 0 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2.0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2.05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2.5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1.9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2.0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5.3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30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1.8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1.95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8.3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40 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1.7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 1.9 </a:t>
            </a:r>
            <a:r>
              <a:rPr sz="1400">
                <a:latin typeface="標楷體"/>
              </a:rPr>
              <a:t>│</a:t>
            </a:r>
            <a:r>
              <a:rPr sz="1400">
                <a:latin typeface="Times New Roman"/>
              </a:rPr>
              <a:t>11.8 </a:t>
            </a:r>
            <a:r>
              <a:rPr sz="1400">
                <a:latin typeface="標楷體"/>
              </a:rPr>
              <a:t>│</a:t>
            </a:r>
          </a:p>
          <a:p>
            <a:r>
              <a:rPr sz="1400">
                <a:latin typeface="標楷體"/>
              </a:rPr>
              <a:t>└─────┴─────┴─────┴─────┘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容量提升原理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傳輸分集增益提升</a:t>
            </a:r>
            <a:r>
              <a:rPr sz="1400">
                <a:latin typeface="Times New Roman"/>
              </a:rPr>
              <a:t> SINR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選擇合併減少干擾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負載分散避免過載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複雜度與成本分析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計算複雜度比較</a:t>
            </a:r>
          </a:p>
          <a:p>
            <a:r>
              <a:rPr sz="1300">
                <a:latin typeface="標楷體"/>
              </a:rPr>
              <a:t>┌──────────┬─────┬─────┬─────┐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項目</a:t>
            </a:r>
            <a:r>
              <a:rPr sz="1300">
                <a:latin typeface="Times New Roman"/>
              </a:rPr>
              <a:t>  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SC-HO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MC-HO</a:t>
            </a:r>
            <a:r>
              <a:rPr sz="1300">
                <a:latin typeface="標楷體"/>
              </a:rPr>
              <a:t>│倍數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├──────────┼─────┼─────┼─────┤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距離計算</a:t>
            </a:r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O(1)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O(2)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2x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連線管理</a:t>
            </a:r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O(1)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O(2)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2x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信令處理</a:t>
            </a:r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│基準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+25%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1.25x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封包處理</a:t>
            </a:r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│基準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+50%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1.5x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└──────────┴─────┴─────┴─────┘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資源消耗</a:t>
            </a:r>
          </a:p>
          <a:p>
            <a:r>
              <a:rPr sz="1300">
                <a:latin typeface="Times New Roman"/>
              </a:rPr>
              <a:t>  UE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記憶體</a:t>
            </a:r>
            <a:r>
              <a:rPr sz="1300">
                <a:latin typeface="Times New Roman"/>
              </a:rPr>
              <a:t> +30%, </a:t>
            </a:r>
            <a:r>
              <a:rPr sz="1300">
                <a:latin typeface="標楷體"/>
              </a:rPr>
              <a:t>功耗</a:t>
            </a:r>
            <a:r>
              <a:rPr sz="1300">
                <a:latin typeface="Times New Roman"/>
              </a:rPr>
              <a:t> +15%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衛星: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處理負載</a:t>
            </a:r>
            <a:r>
              <a:rPr sz="1300">
                <a:latin typeface="Times New Roman"/>
              </a:rPr>
              <a:t> +25%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地面網路:</a:t>
            </a:r>
            <a:r>
              <a:rPr sz="1300">
                <a:latin typeface="Times New Roman"/>
              </a:rPr>
              <a:t> AMF/UPF +15-20%</a:t>
            </a:r>
          </a:p>
          <a:p/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效益成本比：</a:t>
            </a:r>
            <a:r>
              <a:rPr sz="1300">
                <a:latin typeface="Times New Roman"/>
              </a:rPr>
              <a:t>ROI 1.5-2 </a:t>
            </a:r>
            <a:r>
              <a:rPr sz="1300">
                <a:latin typeface="標楷體"/>
              </a:rPr>
              <a:t>年回收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實施挑戰與解決方案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主要技術挑戰</a:t>
            </a:r>
          </a:p>
          <a:p>
            <a:r>
              <a:rPr sz="1400">
                <a:latin typeface="Times New Roman"/>
              </a:rPr>
              <a:t>  1. </a:t>
            </a:r>
            <a:r>
              <a:rPr sz="1400">
                <a:latin typeface="標楷體"/>
              </a:rPr>
              <a:t>時間同步：±</a:t>
            </a:r>
            <a:r>
              <a:rPr sz="1400">
                <a:latin typeface="Times New Roman"/>
              </a:rPr>
              <a:t>1</a:t>
            </a:r>
            <a:r>
              <a:rPr sz="1400">
                <a:latin typeface="標楷體"/>
              </a:rPr>
              <a:t>μ</a:t>
            </a:r>
            <a:r>
              <a:rPr sz="1400">
                <a:latin typeface="Times New Roman"/>
              </a:rPr>
              <a:t>s </a:t>
            </a:r>
            <a:r>
              <a:rPr sz="1400">
                <a:latin typeface="標楷體"/>
              </a:rPr>
              <a:t>精度要求</a:t>
            </a:r>
          </a:p>
          <a:p>
            <a:r>
              <a:rPr sz="1400">
                <a:latin typeface="Times New Roman"/>
              </a:rPr>
              <a:t>     </a:t>
            </a:r>
            <a:r>
              <a:rPr sz="1400">
                <a:latin typeface="標楷體"/>
              </a:rPr>
              <a:t>解決：</a:t>
            </a:r>
            <a:r>
              <a:rPr sz="1400">
                <a:latin typeface="Times New Roman"/>
              </a:rPr>
              <a:t>GPS </a:t>
            </a:r>
            <a:r>
              <a:rPr sz="1400">
                <a:latin typeface="標楷體"/>
              </a:rPr>
              <a:t>統一時基</a:t>
            </a:r>
            <a:r>
              <a:rPr sz="1400">
                <a:latin typeface="Times New Roman"/>
              </a:rPr>
              <a:t> + ISL </a:t>
            </a:r>
            <a:r>
              <a:rPr sz="1400">
                <a:latin typeface="標楷體"/>
              </a:rPr>
              <a:t>輔助</a:t>
            </a:r>
          </a:p>
          <a:p/>
          <a:p>
            <a:r>
              <a:rPr sz="1400">
                <a:latin typeface="Times New Roman"/>
              </a:rPr>
              <a:t>  2. </a:t>
            </a:r>
            <a:r>
              <a:rPr sz="1400">
                <a:latin typeface="標楷體"/>
              </a:rPr>
              <a:t>干擾管理：同頻干擾增加</a:t>
            </a:r>
            <a:r>
              <a:rPr sz="1400">
                <a:latin typeface="Times New Roman"/>
              </a:rPr>
              <a:t> 3-5dB</a:t>
            </a:r>
          </a:p>
          <a:p>
            <a:r>
              <a:rPr sz="1400">
                <a:latin typeface="Times New Roman"/>
              </a:rPr>
              <a:t>     </a:t>
            </a:r>
            <a:r>
              <a:rPr sz="1400">
                <a:latin typeface="標楷體"/>
              </a:rPr>
              <a:t>解決：功率控制</a:t>
            </a:r>
            <a:r>
              <a:rPr sz="1400">
                <a:latin typeface="Times New Roman"/>
              </a:rPr>
              <a:t> + </a:t>
            </a:r>
            <a:r>
              <a:rPr sz="1400">
                <a:latin typeface="標楷體"/>
              </a:rPr>
              <a:t>波束成型</a:t>
            </a:r>
          </a:p>
          <a:p/>
          <a:p>
            <a:r>
              <a:rPr sz="1400">
                <a:latin typeface="Times New Roman"/>
              </a:rPr>
              <a:t>  3. </a:t>
            </a:r>
            <a:r>
              <a:rPr sz="1400">
                <a:latin typeface="標楷體"/>
              </a:rPr>
              <a:t>負載平衡：雙連線負載不均</a:t>
            </a:r>
          </a:p>
          <a:p>
            <a:r>
              <a:rPr sz="1400">
                <a:latin typeface="Times New Roman"/>
              </a:rPr>
              <a:t>     </a:t>
            </a:r>
            <a:r>
              <a:rPr sz="1400">
                <a:latin typeface="標楷體"/>
              </a:rPr>
              <a:t>解決：智慧調度</a:t>
            </a:r>
            <a:r>
              <a:rPr sz="1400">
                <a:latin typeface="Times New Roman"/>
              </a:rPr>
              <a:t> + </a:t>
            </a:r>
            <a:r>
              <a:rPr sz="1400">
                <a:latin typeface="標楷體"/>
              </a:rPr>
              <a:t>動態分配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標準化進展</a:t>
            </a:r>
          </a:p>
          <a:p>
            <a:r>
              <a:rPr sz="1400">
                <a:latin typeface="Times New Roman"/>
              </a:rPr>
              <a:t>  3GPP R17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NTN </a:t>
            </a:r>
            <a:r>
              <a:rPr sz="1400">
                <a:latin typeface="標楷體"/>
              </a:rPr>
              <a:t>基礎</a:t>
            </a:r>
            <a:r>
              <a:rPr sz="1400">
                <a:latin typeface="Times New Roman"/>
              </a:rPr>
              <a:t> (2022)</a:t>
            </a:r>
          </a:p>
          <a:p>
            <a:r>
              <a:rPr sz="1400">
                <a:latin typeface="Times New Roman"/>
              </a:rPr>
              <a:t>  3GPP R18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研究</a:t>
            </a:r>
            <a:r>
              <a:rPr sz="1400">
                <a:latin typeface="Times New Roman"/>
              </a:rPr>
              <a:t> (2024)</a:t>
            </a:r>
          </a:p>
          <a:p>
            <a:r>
              <a:rPr sz="1400">
                <a:latin typeface="Times New Roman"/>
              </a:rPr>
              <a:t>  3GPP R19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預期標準化</a:t>
            </a:r>
            <a:r>
              <a:rPr sz="1400">
                <a:latin typeface="Times New Roman"/>
              </a:rPr>
              <a:t> (2025)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未來研究方向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演算法增強</a:t>
            </a:r>
          </a:p>
          <a:p>
            <a:r>
              <a:rPr sz="1400">
                <a:latin typeface="Times New Roman"/>
              </a:rPr>
              <a:t>  - AI/ML </a:t>
            </a:r>
            <a:r>
              <a:rPr sz="1400">
                <a:latin typeface="標楷體"/>
              </a:rPr>
              <a:t>增強決策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機器學習預測用戶移動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多準則決策引擎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系統擴展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大規模星座</a:t>
            </a:r>
            <a:r>
              <a:rPr sz="1400">
                <a:latin typeface="Times New Roman"/>
              </a:rPr>
              <a:t> (1000+ </a:t>
            </a:r>
            <a:r>
              <a:rPr sz="1400">
                <a:latin typeface="標楷體"/>
              </a:rPr>
              <a:t>衛星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分層決策架構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異質網路融合</a:t>
            </a:r>
            <a:r>
              <a:rPr sz="1400">
                <a:latin typeface="Times New Roman"/>
              </a:rPr>
              <a:t> LEO/MEO/GEO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6G </a:t>
            </a:r>
            <a:r>
              <a:rPr sz="1400">
                <a:latin typeface="標楷體"/>
              </a:rPr>
              <a:t>網路整合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網路切片專用換手策略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邊緣計算輔助決策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數位孿生網路最佳化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結論</a:t>
            </a:r>
            <a:r>
              <a:rPr sz="1800">
                <a:latin typeface="Times New Roman"/>
              </a:rPr>
              <a:t> (Conclusions)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主要研究貢獻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✓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首次提出位置基準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演算法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✓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結合條件式換手與多連線技術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✓</a:t>
            </a:r>
            <a:r>
              <a:rPr sz="1400">
                <a:latin typeface="Times New Roman"/>
              </a:rPr>
              <a:t> 4-Phase </a:t>
            </a:r>
            <a:r>
              <a:rPr sz="1400">
                <a:latin typeface="標楷體"/>
              </a:rPr>
              <a:t>架構清晰可實作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顯著性能提升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✓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換手次數減少最高</a:t>
            </a:r>
            <a:r>
              <a:rPr sz="1400">
                <a:latin typeface="Times New Roman"/>
              </a:rPr>
              <a:t> 47.4%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✓</a:t>
            </a:r>
            <a:r>
              <a:rPr sz="1400">
                <a:latin typeface="Times New Roman"/>
              </a:rPr>
              <a:t> RLF </a:t>
            </a:r>
            <a:r>
              <a:rPr sz="1400">
                <a:latin typeface="標楷體"/>
              </a:rPr>
              <a:t>減少最高</a:t>
            </a:r>
            <a:r>
              <a:rPr sz="1400">
                <a:latin typeface="Times New Roman"/>
              </a:rPr>
              <a:t> 22.9%</a:t>
            </a:r>
          </a:p>
          <a:p>
            <a:r>
              <a:rPr sz="1400">
                <a:latin typeface="Times New Roman"/>
              </a:rPr>
              <a:t>  </a:t>
            </a:r>
            <a:r>
              <a:rPr sz="1400">
                <a:latin typeface="標楷體"/>
              </a:rPr>
              <a:t>✓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系統容量提升最高</a:t>
            </a:r>
            <a:r>
              <a:rPr sz="1400">
                <a:latin typeface="Times New Roman"/>
              </a:rPr>
              <a:t> 11.8%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實用價值</a:t>
            </a:r>
          </a:p>
          <a:p>
            <a:r>
              <a:rPr sz="1400">
                <a:latin typeface="Times New Roman"/>
              </a:rPr>
              <a:t>  - LEO </a:t>
            </a:r>
            <a:r>
              <a:rPr sz="1400">
                <a:latin typeface="標楷體"/>
              </a:rPr>
              <a:t>營運商實施方案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推動</a:t>
            </a:r>
            <a:r>
              <a:rPr sz="1400">
                <a:latin typeface="Times New Roman"/>
              </a:rPr>
              <a:t> 5G/6G NTN </a:t>
            </a:r>
            <a:r>
              <a:rPr sz="1400">
                <a:latin typeface="標楷體"/>
              </a:rPr>
              <a:t>標準化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改善衛星通訊服務品質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簡報大綱</a:t>
            </a:r>
            <a:r>
              <a:rPr sz="1800">
                <a:latin typeface="Times New Roman"/>
              </a:rPr>
              <a:t> (Outline)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Times New Roman"/>
              </a:rPr>
              <a:t>1. </a:t>
            </a:r>
            <a:r>
              <a:rPr sz="1600">
                <a:latin typeface="標楷體"/>
              </a:rPr>
              <a:t>研究背景與問題</a:t>
            </a:r>
            <a:r>
              <a:rPr sz="1600">
                <a:latin typeface="Times New Roman"/>
              </a:rPr>
              <a:t> (Background &amp; Problem)</a:t>
            </a:r>
          </a:p>
          <a:p>
            <a:r>
              <a:rPr sz="1600">
                <a:latin typeface="Times New Roman"/>
              </a:rPr>
              <a:t>2. MC-HO </a:t>
            </a:r>
            <a:r>
              <a:rPr sz="1600">
                <a:latin typeface="標楷體"/>
              </a:rPr>
              <a:t>演算法核心</a:t>
            </a:r>
            <a:r>
              <a:rPr sz="1600">
                <a:latin typeface="Times New Roman"/>
              </a:rPr>
              <a:t> (Core Algorithm)</a:t>
            </a:r>
          </a:p>
          <a:p>
            <a:r>
              <a:rPr sz="1600">
                <a:latin typeface="Times New Roman"/>
              </a:rPr>
              <a:t>3. </a:t>
            </a:r>
            <a:r>
              <a:rPr sz="1600">
                <a:latin typeface="標楷體"/>
              </a:rPr>
              <a:t>演算法詳細流程</a:t>
            </a:r>
            <a:r>
              <a:rPr sz="1600">
                <a:latin typeface="Times New Roman"/>
              </a:rPr>
              <a:t> (Algorithm Flow)</a:t>
            </a:r>
          </a:p>
          <a:p>
            <a:r>
              <a:rPr sz="1600">
                <a:latin typeface="Times New Roman"/>
              </a:rPr>
              <a:t>4. </a:t>
            </a:r>
            <a:r>
              <a:rPr sz="1600">
                <a:latin typeface="標楷體"/>
              </a:rPr>
              <a:t>數學模型分析</a:t>
            </a:r>
            <a:r>
              <a:rPr sz="1600">
                <a:latin typeface="Times New Roman"/>
              </a:rPr>
              <a:t> (Mathematical Model)</a:t>
            </a:r>
          </a:p>
          <a:p>
            <a:r>
              <a:rPr sz="1600">
                <a:latin typeface="Times New Roman"/>
              </a:rPr>
              <a:t>5. </a:t>
            </a:r>
            <a:r>
              <a:rPr sz="1600">
                <a:latin typeface="標楷體"/>
              </a:rPr>
              <a:t>實驗結果比較</a:t>
            </a:r>
            <a:r>
              <a:rPr sz="1600">
                <a:latin typeface="Times New Roman"/>
              </a:rPr>
              <a:t> (Experimental Results)</a:t>
            </a:r>
          </a:p>
          <a:p>
            <a:r>
              <a:rPr sz="1600">
                <a:latin typeface="Times New Roman"/>
              </a:rPr>
              <a:t>6. </a:t>
            </a:r>
            <a:r>
              <a:rPr sz="1600">
                <a:latin typeface="標楷體"/>
              </a:rPr>
              <a:t>實施與未來展望</a:t>
            </a:r>
            <a:r>
              <a:rPr sz="1600">
                <a:latin typeface="Times New Roman"/>
              </a:rPr>
              <a:t> (Implementation &amp; Future)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Q&amp;A </a:t>
            </a:r>
            <a:r>
              <a:rPr sz="1800">
                <a:latin typeface="標楷體"/>
              </a:rPr>
              <a:t>與討論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常見技術問題</a:t>
            </a:r>
          </a:p>
          <a:p>
            <a:r>
              <a:rPr sz="1400">
                <a:latin typeface="Times New Roman"/>
              </a:rPr>
              <a:t>  Q1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UE </a:t>
            </a:r>
            <a:r>
              <a:rPr sz="1400">
                <a:latin typeface="標楷體"/>
              </a:rPr>
              <a:t>硬體需求為何？</a:t>
            </a:r>
          </a:p>
          <a:p>
            <a:r>
              <a:rPr sz="1400">
                <a:latin typeface="Times New Roman"/>
              </a:rPr>
              <a:t>  A1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雙重</a:t>
            </a:r>
            <a:r>
              <a:rPr sz="1400">
                <a:latin typeface="Times New Roman"/>
              </a:rPr>
              <a:t> RRC</a:t>
            </a:r>
            <a:r>
              <a:rPr sz="1400">
                <a:latin typeface="標楷體"/>
              </a:rPr>
              <a:t>、多天線、增強基頻處理</a:t>
            </a:r>
          </a:p>
          <a:p/>
          <a:p>
            <a:r>
              <a:rPr sz="1400">
                <a:latin typeface="Times New Roman"/>
              </a:rPr>
              <a:t>  Q2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三顆以上衛星多連線？</a:t>
            </a:r>
          </a:p>
          <a:p>
            <a:r>
              <a:rPr sz="1400">
                <a:latin typeface="Times New Roman"/>
              </a:rPr>
              <a:t>  A2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1MN + </a:t>
            </a:r>
            <a:r>
              <a:rPr sz="1400">
                <a:latin typeface="標楷體"/>
              </a:rPr>
              <a:t>多</a:t>
            </a:r>
            <a:r>
              <a:rPr sz="1400">
                <a:latin typeface="Times New Roman"/>
              </a:rPr>
              <a:t> SN </a:t>
            </a:r>
            <a:r>
              <a:rPr sz="1400">
                <a:latin typeface="標楷體"/>
              </a:rPr>
              <a:t>架構，分層決策</a:t>
            </a:r>
          </a:p>
          <a:p/>
          <a:p>
            <a:r>
              <a:rPr sz="1400">
                <a:latin typeface="Times New Roman"/>
              </a:rPr>
              <a:t>  Q3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高負載下性能表現？</a:t>
            </a:r>
          </a:p>
          <a:p>
            <a:r>
              <a:rPr sz="1400">
                <a:latin typeface="Times New Roman"/>
              </a:rPr>
              <a:t>  A3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智慧調度維持性能</a:t>
            </a:r>
          </a:p>
          <a:p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實施問題</a:t>
            </a:r>
          </a:p>
          <a:p>
            <a:r>
              <a:rPr sz="1400">
                <a:latin typeface="Times New Roman"/>
              </a:rPr>
              <a:t>  Q4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5G </a:t>
            </a:r>
            <a:r>
              <a:rPr sz="1400">
                <a:latin typeface="標楷體"/>
              </a:rPr>
              <a:t>核心網整合複雜度？</a:t>
            </a:r>
          </a:p>
          <a:p>
            <a:r>
              <a:rPr sz="1400">
                <a:latin typeface="Times New Roman"/>
              </a:rPr>
              <a:t>  A4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主要</a:t>
            </a:r>
            <a:r>
              <a:rPr sz="1400">
                <a:latin typeface="Times New Roman"/>
              </a:rPr>
              <a:t> AMF/UPF </a:t>
            </a:r>
            <a:r>
              <a:rPr sz="1400">
                <a:latin typeface="標楷體"/>
              </a:rPr>
              <a:t>軟體升級</a:t>
            </a:r>
          </a:p>
          <a:p/>
          <a:p>
            <a:r>
              <a:rPr sz="1400">
                <a:latin typeface="Times New Roman"/>
              </a:rPr>
              <a:t>  Q5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部署成本效益？</a:t>
            </a:r>
          </a:p>
          <a:p>
            <a:r>
              <a:rPr sz="1400">
                <a:latin typeface="Times New Roman"/>
              </a:rPr>
              <a:t>  A5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初期</a:t>
            </a:r>
            <a:r>
              <a:rPr sz="1400">
                <a:latin typeface="Times New Roman"/>
              </a:rPr>
              <a:t> +20-30%</a:t>
            </a:r>
            <a:r>
              <a:rPr sz="1400">
                <a:latin typeface="標楷體"/>
              </a:rPr>
              <a:t>，</a:t>
            </a:r>
            <a:r>
              <a:rPr sz="1400">
                <a:latin typeface="Times New Roman"/>
              </a:rPr>
              <a:t>1.5-2</a:t>
            </a:r>
            <a:r>
              <a:rPr sz="1400">
                <a:latin typeface="標楷體"/>
              </a:rPr>
              <a:t>年回收</a:t>
            </a:r>
          </a:p>
          <a:p/>
          <a:p>
            <a:r>
              <a:rPr sz="1400">
                <a:latin typeface="標楷體"/>
              </a:rPr>
              <a:t>謝謝聆聽！歡迎提問討論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LEO </a:t>
            </a:r>
            <a:r>
              <a:rPr sz="1800">
                <a:latin typeface="標楷體"/>
              </a:rPr>
              <a:t>衛星網路核心挑戰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系統參數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軌道高度：</a:t>
            </a:r>
            <a:r>
              <a:rPr sz="1500">
                <a:latin typeface="Times New Roman"/>
              </a:rPr>
              <a:t>600 km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移動速度：</a:t>
            </a:r>
            <a:r>
              <a:rPr sz="1500">
                <a:latin typeface="Times New Roman"/>
              </a:rPr>
              <a:t>7.56 km/s  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波束直徑：</a:t>
            </a:r>
            <a:r>
              <a:rPr sz="1500">
                <a:latin typeface="Times New Roman"/>
              </a:rPr>
              <a:t>50 km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駐留時間：約</a:t>
            </a:r>
            <a:r>
              <a:rPr sz="1500">
                <a:latin typeface="Times New Roman"/>
              </a:rPr>
              <a:t> 7 </a:t>
            </a:r>
            <a:r>
              <a:rPr sz="1500">
                <a:latin typeface="標楷體"/>
              </a:rPr>
              <a:t>秒</a:t>
            </a:r>
          </a:p>
          <a:p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傳統硬換手問題</a:t>
            </a:r>
          </a:p>
          <a:p>
            <a:r>
              <a:rPr sz="1500">
                <a:latin typeface="Times New Roman"/>
              </a:rPr>
              <a:t>  - Break-before-make </a:t>
            </a:r>
            <a:r>
              <a:rPr sz="1500">
                <a:latin typeface="標楷體"/>
              </a:rPr>
              <a:t>機制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服務中斷：</a:t>
            </a:r>
            <a:r>
              <a:rPr sz="1500">
                <a:latin typeface="Times New Roman"/>
              </a:rPr>
              <a:t>150ms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頻繁換手：</a:t>
            </a:r>
            <a:r>
              <a:rPr sz="1500">
                <a:latin typeface="Times New Roman"/>
              </a:rPr>
              <a:t>247 </a:t>
            </a:r>
            <a:r>
              <a:rPr sz="1500">
                <a:latin typeface="標楷體"/>
              </a:rPr>
              <a:t>次</a:t>
            </a:r>
            <a:r>
              <a:rPr sz="1500">
                <a:latin typeface="Times New Roman"/>
              </a:rPr>
              <a:t>/</a:t>
            </a:r>
            <a:r>
              <a:rPr sz="1500">
                <a:latin typeface="標楷體"/>
              </a:rPr>
              <a:t>秒</a:t>
            </a:r>
          </a:p>
          <a:p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技術挑戰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高速移動導致都卜勒頻移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多衛星同頻干擾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重疊區域連線不穩定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MC-HO </a:t>
            </a:r>
            <a:r>
              <a:rPr sz="1800">
                <a:latin typeface="標楷體"/>
              </a:rPr>
              <a:t>核心概念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雙重連線架構</a:t>
            </a:r>
          </a:p>
          <a:p>
            <a:r>
              <a:rPr sz="1500">
                <a:latin typeface="Times New Roman"/>
              </a:rPr>
              <a:t>  - Master Node (MN)</a:t>
            </a:r>
            <a:r>
              <a:rPr sz="1500">
                <a:latin typeface="標楷體"/>
              </a:rPr>
              <a:t>：服務衛星</a:t>
            </a:r>
            <a:r>
              <a:rPr sz="1500">
                <a:latin typeface="Times New Roman"/>
              </a:rPr>
              <a:t> SSAT</a:t>
            </a:r>
          </a:p>
          <a:p>
            <a:r>
              <a:rPr sz="1500">
                <a:latin typeface="Times New Roman"/>
              </a:rPr>
              <a:t>  - Secondary Node (SN)</a:t>
            </a:r>
            <a:r>
              <a:rPr sz="1500">
                <a:latin typeface="標楷體"/>
              </a:rPr>
              <a:t>：目標衛星</a:t>
            </a:r>
            <a:r>
              <a:rPr sz="1500">
                <a:latin typeface="Times New Roman"/>
              </a:rPr>
              <a:t> TSAT</a:t>
            </a:r>
          </a:p>
          <a:p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觸發條件比較</a:t>
            </a:r>
          </a:p>
          <a:p>
            <a:r>
              <a:rPr sz="1500">
                <a:latin typeface="Times New Roman"/>
              </a:rPr>
              <a:t>  SC-HO</a:t>
            </a:r>
            <a:r>
              <a:rPr sz="1500">
                <a:latin typeface="標楷體"/>
              </a:rPr>
              <a:t>:</a:t>
            </a:r>
            <a:r>
              <a:rPr sz="1500">
                <a:latin typeface="Times New Roman"/>
              </a:rPr>
              <a:t> d_TSAT </a:t>
            </a:r>
            <a:r>
              <a:rPr sz="1500">
                <a:latin typeface="標楷體"/>
              </a:rPr>
              <a:t>≤</a:t>
            </a:r>
            <a:r>
              <a:rPr sz="1500">
                <a:latin typeface="Times New Roman"/>
              </a:rPr>
              <a:t> d_SSAT - d_offset</a:t>
            </a:r>
          </a:p>
          <a:p>
            <a:r>
              <a:rPr sz="1500">
                <a:latin typeface="Times New Roman"/>
              </a:rPr>
              <a:t>  MC-HO</a:t>
            </a:r>
            <a:r>
              <a:rPr sz="1500">
                <a:latin typeface="標楷體"/>
              </a:rPr>
              <a:t>:</a:t>
            </a:r>
            <a:r>
              <a:rPr sz="1500">
                <a:latin typeface="Times New Roman"/>
              </a:rPr>
              <a:t> d_TSAT </a:t>
            </a:r>
            <a:r>
              <a:rPr sz="1500">
                <a:latin typeface="標楷體"/>
              </a:rPr>
              <a:t>≤</a:t>
            </a:r>
            <a:r>
              <a:rPr sz="1500">
                <a:latin typeface="Times New Roman"/>
              </a:rPr>
              <a:t> R_b - d_offset AND </a:t>
            </a:r>
          </a:p>
          <a:p>
            <a:r>
              <a:rPr sz="1500">
                <a:latin typeface="Times New Roman"/>
              </a:rPr>
              <a:t>         d_SSAT </a:t>
            </a:r>
            <a:r>
              <a:rPr sz="1500">
                <a:latin typeface="標楷體"/>
              </a:rPr>
              <a:t>≤</a:t>
            </a:r>
            <a:r>
              <a:rPr sz="1500">
                <a:latin typeface="Times New Roman"/>
              </a:rPr>
              <a:t> R_b - d_offset</a:t>
            </a:r>
          </a:p>
          <a:p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Make-before-break </a:t>
            </a:r>
            <a:r>
              <a:rPr sz="1500">
                <a:latin typeface="標楷體"/>
              </a:rPr>
              <a:t>流程</a:t>
            </a:r>
          </a:p>
          <a:p>
            <a:r>
              <a:rPr sz="1500">
                <a:latin typeface="Times New Roman"/>
              </a:rPr>
              <a:t>  1. </a:t>
            </a:r>
            <a:r>
              <a:rPr sz="1500">
                <a:latin typeface="標楷體"/>
              </a:rPr>
              <a:t>預建目標連線</a:t>
            </a:r>
          </a:p>
          <a:p>
            <a:r>
              <a:rPr sz="1500">
                <a:latin typeface="Times New Roman"/>
              </a:rPr>
              <a:t>  2. </a:t>
            </a:r>
            <a:r>
              <a:rPr sz="1500">
                <a:latin typeface="標楷體"/>
              </a:rPr>
              <a:t>確認穩定後釋放原連線</a:t>
            </a:r>
          </a:p>
          <a:p>
            <a:r>
              <a:rPr sz="1500">
                <a:latin typeface="Times New Roman"/>
              </a:rPr>
              <a:t>  3. </a:t>
            </a:r>
            <a:r>
              <a:rPr sz="1500">
                <a:latin typeface="標楷體"/>
              </a:rPr>
              <a:t>無服務中斷時間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MC-HO </a:t>
            </a:r>
            <a:r>
              <a:rPr sz="1800">
                <a:latin typeface="標楷體"/>
              </a:rPr>
              <a:t>系統架構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Times New Roman"/>
              </a:rPr>
              <a:t>      </a:t>
            </a:r>
            <a:r>
              <a:rPr sz="1300">
                <a:latin typeface="標楷體"/>
              </a:rPr>
              <a:t>┌─────────────┐</a:t>
            </a:r>
          </a:p>
          <a:p>
            <a:r>
              <a:rPr sz="1300">
                <a:latin typeface="Times New Roman"/>
              </a:rPr>
              <a:t> 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Core Network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    </a:t>
            </a:r>
            <a:r>
              <a:rPr sz="1300">
                <a:latin typeface="標楷體"/>
              </a:rPr>
              <a:t>└──────┬──────┘</a:t>
            </a:r>
          </a:p>
          <a:p>
            <a:r>
              <a:rPr sz="1300">
                <a:latin typeface="Times New Roman"/>
              </a:rPr>
              <a:t>  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    </a:t>
            </a:r>
            <a:r>
              <a:rPr sz="1300">
                <a:latin typeface="標楷體"/>
              </a:rPr>
              <a:t>┌──────▼──────┐</a:t>
            </a:r>
          </a:p>
          <a:p>
            <a:r>
              <a:rPr sz="1300">
                <a:latin typeface="Times New Roman"/>
              </a:rPr>
              <a:t> 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    AMF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    </a:t>
            </a:r>
            <a:r>
              <a:rPr sz="1300">
                <a:latin typeface="標楷體"/>
              </a:rPr>
              <a:t>└──────┬──────┘</a:t>
            </a:r>
          </a:p>
          <a:p>
            <a:r>
              <a:rPr sz="1300">
                <a:latin typeface="Times New Roman"/>
              </a:rPr>
              <a:t>  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   </a:t>
            </a:r>
            <a:r>
              <a:rPr sz="1300">
                <a:latin typeface="標楷體"/>
              </a:rPr>
              <a:t>┌───────┼───────┐</a:t>
            </a:r>
          </a:p>
          <a:p>
            <a:r>
              <a:rPr sz="1300">
                <a:latin typeface="Times New Roman"/>
              </a:rPr>
              <a:t>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 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┌──▼──┐</a:t>
            </a:r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┌───▼─┐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SSAT </a:t>
            </a:r>
            <a:r>
              <a:rPr sz="1300">
                <a:latin typeface="標楷體"/>
              </a:rPr>
              <a:t>│◄─</a:t>
            </a:r>
            <a:r>
              <a:rPr sz="1300">
                <a:latin typeface="Times New Roman"/>
              </a:rPr>
              <a:t>X2</a:t>
            </a:r>
            <a:r>
              <a:rPr sz="1300">
                <a:latin typeface="標楷體"/>
              </a:rPr>
              <a:t>──►│</a:t>
            </a:r>
            <a:r>
              <a:rPr sz="1300">
                <a:latin typeface="Times New Roman"/>
              </a:rPr>
              <a:t>TSAT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(MN)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 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(SN)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</a:t>
            </a:r>
            <a:r>
              <a:rPr sz="1300">
                <a:latin typeface="標楷體"/>
              </a:rPr>
              <a:t>└──┬──┘</a:t>
            </a:r>
            <a:r>
              <a:rPr sz="1300">
                <a:latin typeface="Times New Roman"/>
              </a:rPr>
              <a:t>       </a:t>
            </a:r>
            <a:r>
              <a:rPr sz="1300">
                <a:latin typeface="標楷體"/>
              </a:rPr>
              <a:t>└──┬──┘</a:t>
            </a:r>
          </a:p>
          <a:p>
            <a:r>
              <a:rPr sz="1300">
                <a:latin typeface="Times New Roman"/>
              </a:rPr>
              <a:t>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 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   </a:t>
            </a:r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┌─────────┐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Times New Roman"/>
              </a:rPr>
              <a:t>     </a:t>
            </a:r>
            <a:r>
              <a:rPr sz="1300">
                <a:latin typeface="標楷體"/>
              </a:rPr>
              <a:t>└►│</a:t>
            </a:r>
            <a:r>
              <a:rPr sz="1300">
                <a:latin typeface="Times New Roman"/>
              </a:rPr>
              <a:t>   UE    </a:t>
            </a:r>
            <a:r>
              <a:rPr sz="1300">
                <a:latin typeface="標楷體"/>
              </a:rPr>
              <a:t>│◄┘</a:t>
            </a:r>
          </a:p>
          <a:p>
            <a:r>
              <a:rPr sz="1300">
                <a:latin typeface="Times New Roman"/>
              </a:rPr>
              <a:t>       </a:t>
            </a:r>
            <a:r>
              <a:rPr sz="1300">
                <a:latin typeface="標楷體"/>
              </a:rPr>
              <a:t>└─────────┘</a:t>
            </a:r>
          </a:p>
          <a:p/>
          <a:p>
            <a:r>
              <a:rPr sz="1300">
                <a:latin typeface="標楷體"/>
              </a:rPr>
              <a:t>關鍵介面：</a:t>
            </a:r>
            <a:r>
              <a:rPr sz="1300">
                <a:latin typeface="Times New Roman"/>
              </a:rPr>
              <a:t>Uu (UE-</a:t>
            </a:r>
            <a:r>
              <a:rPr sz="1300">
                <a:latin typeface="標楷體"/>
              </a:rPr>
              <a:t>衛星</a:t>
            </a:r>
            <a:r>
              <a:rPr sz="1300">
                <a:latin typeface="Times New Roman"/>
              </a:rPr>
              <a:t>), X2 (</a:t>
            </a:r>
            <a:r>
              <a:rPr sz="1300">
                <a:latin typeface="標楷體"/>
              </a:rPr>
              <a:t>衛星間</a:t>
            </a:r>
            <a:r>
              <a:rPr sz="1300">
                <a:latin typeface="Times New Roman"/>
              </a:rPr>
              <a:t>), N1/N2 (</a:t>
            </a:r>
            <a:r>
              <a:rPr sz="1300">
                <a:latin typeface="標楷體"/>
              </a:rPr>
              <a:t>核心網</a:t>
            </a:r>
            <a:r>
              <a:rPr sz="1300">
                <a:latin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演算法流程</a:t>
            </a:r>
            <a:r>
              <a:rPr sz="1800">
                <a:latin typeface="Times New Roman"/>
              </a:rPr>
              <a:t> Phase 1-2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Times New Roman"/>
              </a:rPr>
              <a:t>Phase 1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初始化與監控</a:t>
            </a:r>
          </a:p>
          <a:p>
            <a:r>
              <a:rPr sz="1300">
                <a:latin typeface="標楷體"/>
              </a:rPr>
              <a:t>┌─────────────────────────────┐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UE </a:t>
            </a:r>
            <a:r>
              <a:rPr sz="1300">
                <a:latin typeface="標楷體"/>
              </a:rPr>
              <a:t>連接</a:t>
            </a:r>
            <a:r>
              <a:rPr sz="1300">
                <a:latin typeface="Times New Roman"/>
              </a:rPr>
              <a:t> SSAT 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設為</a:t>
            </a:r>
            <a:r>
              <a:rPr sz="1300">
                <a:latin typeface="Times New Roman"/>
              </a:rPr>
              <a:t> MN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監控</a:t>
            </a:r>
            <a:r>
              <a:rPr sz="1300">
                <a:latin typeface="Times New Roman"/>
              </a:rPr>
              <a:t> UE </a:t>
            </a:r>
            <a:r>
              <a:rPr sz="1300">
                <a:latin typeface="標楷體"/>
              </a:rPr>
              <a:t>位置</a:t>
            </a:r>
            <a:r>
              <a:rPr sz="1300">
                <a:latin typeface="Times New Roman"/>
              </a:rPr>
              <a:t> (GNSS)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計算與候選衛星距離</a:t>
            </a:r>
            <a:r>
              <a:rPr sz="1300">
                <a:latin typeface="Times New Roman"/>
              </a:rPr>
              <a:t>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持續評估</a:t>
            </a:r>
            <a:r>
              <a:rPr sz="1300">
                <a:latin typeface="Times New Roman"/>
              </a:rPr>
              <a:t> CHO </a:t>
            </a:r>
            <a:r>
              <a:rPr sz="1300">
                <a:latin typeface="標楷體"/>
              </a:rPr>
              <a:t>條件</a:t>
            </a:r>
            <a:r>
              <a:rPr sz="1300">
                <a:latin typeface="Times New Roman"/>
              </a:rPr>
              <a:t>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└─────────────────────────────┘</a:t>
            </a:r>
          </a:p>
          <a:p/>
          <a:p>
            <a:r>
              <a:rPr sz="1300">
                <a:latin typeface="Times New Roman"/>
              </a:rPr>
              <a:t>Phase 2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條件式換手觸發</a:t>
            </a:r>
          </a:p>
          <a:p>
            <a:r>
              <a:rPr sz="1300">
                <a:latin typeface="標楷體"/>
              </a:rPr>
              <a:t>┌─────────────────────────────┐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IF (d_TSAT </a:t>
            </a:r>
            <a:r>
              <a:rPr sz="1300">
                <a:latin typeface="標楷體"/>
              </a:rPr>
              <a:t>≤</a:t>
            </a:r>
            <a:r>
              <a:rPr sz="1300">
                <a:latin typeface="Times New Roman"/>
              </a:rPr>
              <a:t> R_b - d_offset)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AND (d_SSAT </a:t>
            </a:r>
            <a:r>
              <a:rPr sz="1300">
                <a:latin typeface="標楷體"/>
              </a:rPr>
              <a:t>≤</a:t>
            </a:r>
            <a:r>
              <a:rPr sz="1300">
                <a:latin typeface="Times New Roman"/>
              </a:rPr>
              <a:t> R_b - d_offset)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THEN CHO </a:t>
            </a:r>
            <a:r>
              <a:rPr sz="1300">
                <a:latin typeface="標楷體"/>
              </a:rPr>
              <a:t>條件滿足</a:t>
            </a:r>
            <a:r>
              <a:rPr sz="1300">
                <a:latin typeface="Times New Roman"/>
              </a:rPr>
              <a:t>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觸發</a:t>
            </a:r>
            <a:r>
              <a:rPr sz="1300">
                <a:latin typeface="Times New Roman"/>
              </a:rPr>
              <a:t> SN </a:t>
            </a:r>
            <a:r>
              <a:rPr sz="1300">
                <a:latin typeface="標楷體"/>
              </a:rPr>
              <a:t>新增程序</a:t>
            </a:r>
            <a:r>
              <a:rPr sz="1300">
                <a:latin typeface="Times New Roman"/>
              </a:rPr>
              <a:t> 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發送測量報告至</a:t>
            </a:r>
            <a:r>
              <a:rPr sz="1300">
                <a:latin typeface="Times New Roman"/>
              </a:rPr>
              <a:t> SSAT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└─────────────────────────────┘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演算法流程</a:t>
            </a:r>
            <a:r>
              <a:rPr sz="1800">
                <a:latin typeface="Times New Roman"/>
              </a:rPr>
              <a:t> Phase 3-4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Times New Roman"/>
              </a:rPr>
              <a:t>Phase 3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雙重連線建立</a:t>
            </a:r>
          </a:p>
          <a:p>
            <a:r>
              <a:rPr sz="1300">
                <a:latin typeface="標楷體"/>
              </a:rPr>
              <a:t>┌─────────────────────────────┐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SSAT </a:t>
            </a:r>
            <a:r>
              <a:rPr sz="1300">
                <a:latin typeface="標楷體"/>
              </a:rPr>
              <a:t>發送</a:t>
            </a:r>
            <a:r>
              <a:rPr sz="1300">
                <a:latin typeface="Times New Roman"/>
              </a:rPr>
              <a:t> SN Addition Request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TSAT </a:t>
            </a:r>
            <a:r>
              <a:rPr sz="1300">
                <a:latin typeface="標楷體"/>
              </a:rPr>
              <a:t>接受並回應</a:t>
            </a:r>
            <a:r>
              <a:rPr sz="1300">
                <a:latin typeface="Times New Roman"/>
              </a:rPr>
              <a:t>  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UE </a:t>
            </a:r>
            <a:r>
              <a:rPr sz="1300">
                <a:latin typeface="標楷體"/>
              </a:rPr>
              <a:t>執行</a:t>
            </a:r>
            <a:r>
              <a:rPr sz="1300">
                <a:latin typeface="Times New Roman"/>
              </a:rPr>
              <a:t> Random Access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建立</a:t>
            </a:r>
            <a:r>
              <a:rPr sz="1300">
                <a:latin typeface="Times New Roman"/>
              </a:rPr>
              <a:t> UE-TSAT </a:t>
            </a:r>
            <a:r>
              <a:rPr sz="1300">
                <a:latin typeface="標楷體"/>
              </a:rPr>
              <a:t>連線</a:t>
            </a:r>
            <a:r>
              <a:rPr sz="1300">
                <a:latin typeface="Times New Roman"/>
              </a:rPr>
              <a:t>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啟動</a:t>
            </a:r>
            <a:r>
              <a:rPr sz="1300">
                <a:latin typeface="Times New Roman"/>
              </a:rPr>
              <a:t> Packet Duplication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└─────────────────────────────┘</a:t>
            </a:r>
          </a:p>
          <a:p/>
          <a:p>
            <a:r>
              <a:rPr sz="1300">
                <a:latin typeface="Times New Roman"/>
              </a:rPr>
              <a:t>Phase 4</a:t>
            </a:r>
            <a:r>
              <a:rPr sz="1300">
                <a:latin typeface="標楷體"/>
              </a:rPr>
              <a:t>: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路徑切換與釋放</a:t>
            </a:r>
          </a:p>
          <a:p>
            <a:r>
              <a:rPr sz="1300">
                <a:latin typeface="標楷體"/>
              </a:rPr>
              <a:t>┌─────────────────────────────┐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TSAT </a:t>
            </a:r>
            <a:r>
              <a:rPr sz="1300">
                <a:latin typeface="標楷體"/>
              </a:rPr>
              <a:t>傳送首個封包</a:t>
            </a:r>
            <a:r>
              <a:rPr sz="1300">
                <a:latin typeface="Times New Roman"/>
              </a:rPr>
              <a:t>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發送</a:t>
            </a:r>
            <a:r>
              <a:rPr sz="1300">
                <a:latin typeface="Times New Roman"/>
              </a:rPr>
              <a:t> Path Switch Request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AMF </a:t>
            </a:r>
            <a:r>
              <a:rPr sz="1300">
                <a:latin typeface="標楷體"/>
              </a:rPr>
              <a:t>執行</a:t>
            </a:r>
            <a:r>
              <a:rPr sz="1300">
                <a:latin typeface="Times New Roman"/>
              </a:rPr>
              <a:t> Bearer Modification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UPF </a:t>
            </a:r>
            <a:r>
              <a:rPr sz="1300">
                <a:latin typeface="標楷體"/>
              </a:rPr>
              <a:t>重新路由流量</a:t>
            </a:r>
            <a:r>
              <a:rPr sz="1300">
                <a:latin typeface="Times New Roman"/>
              </a:rPr>
              <a:t> 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│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釋放</a:t>
            </a:r>
            <a:r>
              <a:rPr sz="1300">
                <a:latin typeface="Times New Roman"/>
              </a:rPr>
              <a:t> SSAT </a:t>
            </a:r>
            <a:r>
              <a:rPr sz="1300">
                <a:latin typeface="標楷體"/>
              </a:rPr>
              <a:t>連線</a:t>
            </a:r>
            <a:r>
              <a:rPr sz="1300">
                <a:latin typeface="Times New Roman"/>
              </a:rPr>
              <a:t>              </a:t>
            </a:r>
            <a:r>
              <a:rPr sz="1300">
                <a:latin typeface="標楷體"/>
              </a:rPr>
              <a:t>│</a:t>
            </a:r>
          </a:p>
          <a:p>
            <a:r>
              <a:rPr sz="1300">
                <a:latin typeface="標楷體"/>
              </a:rPr>
              <a:t>└─────────────────────────────┘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封包複製機制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觸發與設定</a:t>
            </a:r>
          </a:p>
          <a:p>
            <a:r>
              <a:rPr sz="1500">
                <a:latin typeface="Times New Roman"/>
              </a:rPr>
              <a:t>  CHO </a:t>
            </a:r>
            <a:r>
              <a:rPr sz="1500">
                <a:latin typeface="標楷體"/>
              </a:rPr>
              <a:t>條件滿足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→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啟動封包複製</a:t>
            </a:r>
          </a:p>
          <a:p>
            <a:r>
              <a:rPr sz="1500">
                <a:latin typeface="Times New Roman"/>
              </a:rPr>
              <a:t>  Master Cell Group + Split Bearer</a:t>
            </a:r>
          </a:p>
          <a:p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雙重資料流路徑</a:t>
            </a:r>
          </a:p>
          <a:p>
            <a:r>
              <a:rPr sz="1500">
                <a:latin typeface="Times New Roman"/>
              </a:rPr>
              <a:t>  Path 1</a:t>
            </a:r>
            <a:r>
              <a:rPr sz="1500">
                <a:latin typeface="標楷體"/>
              </a:rPr>
              <a:t>:</a:t>
            </a:r>
            <a:r>
              <a:rPr sz="1500">
                <a:latin typeface="Times New Roman"/>
              </a:rPr>
              <a:t> Core Network </a:t>
            </a:r>
            <a:r>
              <a:rPr sz="1500">
                <a:latin typeface="標楷體"/>
              </a:rPr>
              <a:t>→</a:t>
            </a:r>
            <a:r>
              <a:rPr sz="1500">
                <a:latin typeface="Times New Roman"/>
              </a:rPr>
              <a:t> SSAT </a:t>
            </a:r>
            <a:r>
              <a:rPr sz="1500">
                <a:latin typeface="標楷體"/>
              </a:rPr>
              <a:t>→</a:t>
            </a:r>
            <a:r>
              <a:rPr sz="1500">
                <a:latin typeface="Times New Roman"/>
              </a:rPr>
              <a:t> UE</a:t>
            </a:r>
          </a:p>
          <a:p>
            <a:r>
              <a:rPr sz="1500">
                <a:latin typeface="Times New Roman"/>
              </a:rPr>
              <a:t>  Path 2</a:t>
            </a:r>
            <a:r>
              <a:rPr sz="1500">
                <a:latin typeface="標楷體"/>
              </a:rPr>
              <a:t>:</a:t>
            </a:r>
            <a:r>
              <a:rPr sz="1500">
                <a:latin typeface="Times New Roman"/>
              </a:rPr>
              <a:t> Core </a:t>
            </a:r>
            <a:r>
              <a:rPr sz="1500">
                <a:latin typeface="標楷體"/>
              </a:rPr>
              <a:t>→</a:t>
            </a:r>
            <a:r>
              <a:rPr sz="1500">
                <a:latin typeface="Times New Roman"/>
              </a:rPr>
              <a:t> SSAT </a:t>
            </a:r>
            <a:r>
              <a:rPr sz="1500">
                <a:latin typeface="標楷體"/>
              </a:rPr>
              <a:t>→</a:t>
            </a:r>
            <a:r>
              <a:rPr sz="1500">
                <a:latin typeface="Times New Roman"/>
              </a:rPr>
              <a:t> TSAT </a:t>
            </a:r>
            <a:r>
              <a:rPr sz="1500">
                <a:latin typeface="標楷體"/>
              </a:rPr>
              <a:t>→</a:t>
            </a:r>
            <a:r>
              <a:rPr sz="1500">
                <a:latin typeface="Times New Roman"/>
              </a:rPr>
              <a:t> UE</a:t>
            </a:r>
          </a:p>
          <a:p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選擇合併</a:t>
            </a:r>
            <a:r>
              <a:rPr sz="1500">
                <a:latin typeface="Times New Roman"/>
              </a:rPr>
              <a:t> (Selection Combining)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即時監控兩路徑</a:t>
            </a:r>
            <a:r>
              <a:rPr sz="1500">
                <a:latin typeface="Times New Roman"/>
              </a:rPr>
              <a:t> SINR</a:t>
            </a:r>
          </a:p>
          <a:p>
            <a:r>
              <a:rPr sz="1500">
                <a:latin typeface="Times New Roman"/>
              </a:rPr>
              <a:t>  - </a:t>
            </a:r>
            <a:r>
              <a:rPr sz="1500">
                <a:latin typeface="標楷體"/>
              </a:rPr>
              <a:t>選擇最高</a:t>
            </a:r>
            <a:r>
              <a:rPr sz="1500">
                <a:latin typeface="Times New Roman"/>
              </a:rPr>
              <a:t> SINR </a:t>
            </a:r>
            <a:r>
              <a:rPr sz="1500">
                <a:latin typeface="標楷體"/>
              </a:rPr>
              <a:t>路徑</a:t>
            </a:r>
          </a:p>
          <a:p>
            <a:r>
              <a:rPr sz="1500">
                <a:latin typeface="Times New Roman"/>
              </a:rPr>
              <a:t>  - SINR = max(SINR_SSAT, SINR_TSAT)</a:t>
            </a:r>
          </a:p>
          <a:p/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分集增益：</a:t>
            </a:r>
            <a:r>
              <a:rPr sz="1500">
                <a:latin typeface="Times New Roman"/>
              </a:rPr>
              <a:t>2-5 dB </a:t>
            </a:r>
            <a:r>
              <a:rPr sz="1500">
                <a:latin typeface="標楷體"/>
              </a:rPr>
              <a:t>典型值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MC-HO </a:t>
            </a:r>
            <a:r>
              <a:rPr sz="1800">
                <a:latin typeface="標楷體"/>
              </a:rPr>
              <a:t>時序圖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100">
                <a:latin typeface="Times New Roman"/>
              </a:rPr>
              <a:t>UE    SSAT   TSAT   AMF    UPF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│◄測量►│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│報告</a:t>
            </a:r>
            <a:r>
              <a:rPr sz="1100">
                <a:latin typeface="Times New Roman"/>
              </a:rPr>
              <a:t>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│◄</a:t>
            </a:r>
            <a:r>
              <a:rPr sz="1100">
                <a:latin typeface="Times New Roman"/>
              </a:rPr>
              <a:t>SN</a:t>
            </a:r>
            <a:r>
              <a:rPr sz="1100">
                <a:latin typeface="標楷體"/>
              </a:rPr>
              <a:t>──►│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Add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│◄</a:t>
            </a:r>
            <a:r>
              <a:rPr sz="1100">
                <a:latin typeface="Times New Roman"/>
              </a:rPr>
              <a:t>RRC</a:t>
            </a:r>
            <a:r>
              <a:rPr sz="1100">
                <a:latin typeface="標楷體"/>
              </a:rPr>
              <a:t>──┤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Reconf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│◄</a:t>
            </a:r>
            <a:r>
              <a:rPr sz="1100">
                <a:latin typeface="Times New Roman"/>
              </a:rPr>
              <a:t>RA</a:t>
            </a:r>
            <a:r>
              <a:rPr sz="1100">
                <a:latin typeface="標楷體"/>
              </a:rPr>
              <a:t>───────►│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│◄══雙重資料流═►│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(Packet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Duplication)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│◄</a:t>
            </a:r>
            <a:r>
              <a:rPr sz="1100">
                <a:latin typeface="Times New Roman"/>
              </a:rPr>
              <a:t>Path</a:t>
            </a:r>
            <a:r>
              <a:rPr sz="1100">
                <a:latin typeface="標楷體"/>
              </a:rPr>
              <a:t>►│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Switch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│◄</a:t>
            </a:r>
            <a:r>
              <a:rPr sz="1100">
                <a:latin typeface="Times New Roman"/>
              </a:rPr>
              <a:t>Mod</a:t>
            </a:r>
            <a:r>
              <a:rPr sz="1100">
                <a:latin typeface="標楷體"/>
              </a:rPr>
              <a:t>─►│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Bearer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│◄</a:t>
            </a:r>
            <a:r>
              <a:rPr sz="1100">
                <a:latin typeface="Times New Roman"/>
              </a:rPr>
              <a:t>UE Context</a:t>
            </a:r>
            <a:r>
              <a:rPr sz="1100">
                <a:latin typeface="標楷體"/>
              </a:rPr>
              <a:t>──│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Release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  <a:p>
            <a:r>
              <a:rPr sz="1100">
                <a:latin typeface="標楷體"/>
              </a:rPr>
              <a:t>│◄═單一資料流═►│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  <a:r>
              <a:rPr sz="1100">
                <a:latin typeface="Times New Roman"/>
              </a:rPr>
              <a:t>      </a:t>
            </a:r>
            <a:r>
              <a:rPr sz="1100">
                <a:latin typeface="標楷體"/>
              </a:rPr>
              <a:t>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