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600">
                <a:latin typeface="Times New Roman"/>
              </a:rPr>
              <a:t>DHO</a:t>
            </a:r>
            <a:r>
              <a:rPr sz="2600">
                <a:latin typeface="標楷體"/>
              </a:rPr>
              <a:t>演算法完整技術原理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省略</a:t>
            </a:r>
            <a:r>
              <a:rPr sz="1800">
                <a:latin typeface="Times New Roman"/>
              </a:rPr>
              <a:t>MR</a:t>
            </a:r>
            <a:r>
              <a:rPr sz="1800">
                <a:latin typeface="標楷體"/>
              </a:rPr>
              <a:t>的智能換手決策機制\</a:t>
            </a:r>
            <a:r>
              <a:rPr sz="1800">
                <a:latin typeface="Times New Roman"/>
              </a:rPr>
              <a:t>n</a:t>
            </a:r>
            <a:r>
              <a:rPr sz="1800">
                <a:latin typeface="標楷體"/>
              </a:rPr>
              <a:t>深度技術解析與實驗驗證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實驗結果與性能驗證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標楷體"/>
              </a:rPr>
              <a:t>【實驗設置】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衛星數量：多種配置測試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用戶設備：大規模</a:t>
            </a:r>
            <a:r>
              <a:rPr sz="1300">
                <a:latin typeface="Times New Roman"/>
              </a:rPr>
              <a:t>UE</a:t>
            </a:r>
            <a:r>
              <a:rPr sz="1300">
                <a:latin typeface="標楷體"/>
              </a:rPr>
              <a:t>場景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網路負載：不同密度環境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對比方法：傳統</a:t>
            </a:r>
            <a:r>
              <a:rPr sz="1300">
                <a:latin typeface="Times New Roman"/>
              </a:rPr>
              <a:t>A3</a:t>
            </a:r>
            <a:r>
              <a:rPr sz="1300">
                <a:latin typeface="標楷體"/>
              </a:rPr>
              <a:t>事件觸發</a:t>
            </a:r>
          </a:p>
          <a:p/>
          <a:p>
            <a:r>
              <a:rPr sz="1300">
                <a:latin typeface="標楷體"/>
              </a:rPr>
              <a:t>【關鍵性能指標】</a:t>
            </a:r>
          </a:p>
          <a:p>
            <a:r>
              <a:rPr sz="1300">
                <a:latin typeface="Times New Roman"/>
              </a:rPr>
              <a:t>1. </a:t>
            </a:r>
            <a:r>
              <a:rPr sz="1300">
                <a:latin typeface="標楷體"/>
              </a:rPr>
              <a:t>存取延遲</a:t>
            </a:r>
            <a:r>
              <a:rPr sz="1300">
                <a:latin typeface="Times New Roman"/>
              </a:rPr>
              <a:t> (Access Delay)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DHO</a:t>
            </a:r>
            <a:r>
              <a:rPr sz="1300">
                <a:latin typeface="標楷體"/>
              </a:rPr>
              <a:t>：顯著降低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改善幅度：</a:t>
            </a:r>
            <a:r>
              <a:rPr sz="1300">
                <a:latin typeface="Times New Roman"/>
              </a:rPr>
              <a:t>6.86</a:t>
            </a:r>
            <a:r>
              <a:rPr sz="1300">
                <a:latin typeface="標楷體"/>
              </a:rPr>
              <a:t>倍</a:t>
            </a:r>
          </a:p>
          <a:p/>
          <a:p>
            <a:r>
              <a:rPr sz="1300">
                <a:latin typeface="Times New Roman"/>
              </a:rPr>
              <a:t>2. </a:t>
            </a:r>
            <a:r>
              <a:rPr sz="1300">
                <a:latin typeface="標楷體"/>
              </a:rPr>
              <a:t>決策延遲</a:t>
            </a:r>
            <a:r>
              <a:rPr sz="1300">
                <a:latin typeface="Times New Roman"/>
              </a:rPr>
              <a:t> (Decision Latency)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傳統方法：</a:t>
            </a:r>
            <a:r>
              <a:rPr sz="1300">
                <a:latin typeface="Times New Roman"/>
              </a:rPr>
              <a:t>112-212ms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DHO</a:t>
            </a:r>
            <a:r>
              <a:rPr sz="1300">
                <a:latin typeface="標楷體"/>
              </a:rPr>
              <a:t>方法：</a:t>
            </a:r>
            <a:r>
              <a:rPr sz="1300">
                <a:latin typeface="Times New Roman"/>
              </a:rPr>
              <a:t>&lt;1ms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改善幅度：</a:t>
            </a:r>
            <a:r>
              <a:rPr sz="1300">
                <a:latin typeface="Times New Roman"/>
              </a:rPr>
              <a:t>&gt;100</a:t>
            </a:r>
            <a:r>
              <a:rPr sz="1300">
                <a:latin typeface="標楷體"/>
              </a:rPr>
              <a:t>倍</a:t>
            </a:r>
          </a:p>
          <a:p/>
          <a:p>
            <a:r>
              <a:rPr sz="1300">
                <a:latin typeface="Times New Roman"/>
              </a:rPr>
              <a:t>3. </a:t>
            </a:r>
            <a:r>
              <a:rPr sz="1300">
                <a:latin typeface="標楷體"/>
              </a:rPr>
              <a:t>功耗效率</a:t>
            </a:r>
            <a:r>
              <a:rPr sz="1300">
                <a:latin typeface="Times New Roman"/>
              </a:rPr>
              <a:t> (Power Efficiency)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消除週期性測量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節省</a:t>
            </a:r>
            <a:r>
              <a:rPr sz="1300">
                <a:latin typeface="Times New Roman"/>
              </a:rPr>
              <a:t>30-50%</a:t>
            </a:r>
            <a:r>
              <a:rPr sz="1300">
                <a:latin typeface="標楷體"/>
              </a:rPr>
              <a:t>相關功耗</a:t>
            </a:r>
          </a:p>
          <a:p/>
          <a:p>
            <a:r>
              <a:rPr sz="1300">
                <a:latin typeface="Times New Roman"/>
              </a:rPr>
              <a:t>4. </a:t>
            </a:r>
            <a:r>
              <a:rPr sz="1300">
                <a:latin typeface="標楷體"/>
              </a:rPr>
              <a:t>碰撞率</a:t>
            </a:r>
            <a:r>
              <a:rPr sz="1300">
                <a:latin typeface="Times New Roman"/>
              </a:rPr>
              <a:t> (Collision Rate)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多用戶協調優化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大幅降低資源衝突</a:t>
            </a:r>
          </a:p>
          <a:p/>
          <a:p>
            <a:r>
              <a:rPr sz="1300">
                <a:latin typeface="標楷體"/>
              </a:rPr>
              <a:t>【實驗驗證】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多種軌道配置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不同負載場景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穩定性測試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可擴展性驗證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DHO vs </a:t>
            </a:r>
            <a:r>
              <a:rPr sz="2000">
                <a:latin typeface="標楷體"/>
              </a:rPr>
              <a:t>傳統</a:t>
            </a:r>
            <a:r>
              <a:rPr sz="2000">
                <a:latin typeface="Times New Roman"/>
              </a:rPr>
              <a:t>HO</a:t>
            </a:r>
            <a:r>
              <a:rPr sz="2000">
                <a:latin typeface="標楷體"/>
              </a:rPr>
              <a:t>詳細性能對比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1645920"/>
          <a:ext cx="859536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072"/>
                <a:gridCol w="1719072"/>
                <a:gridCol w="1719072"/>
                <a:gridCol w="1719072"/>
                <a:gridCol w="1719072"/>
              </a:tblGrid>
              <a:tr h="587828">
                <a:tc>
                  <a:txBody>
                    <a:bodyPr/>
                    <a:lstStyle/>
                    <a:p>
                      <a:r>
                        <a:rPr sz="1100">
                          <a:latin typeface="標楷體"/>
                        </a:rPr>
                        <a:t>性能指標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標楷體"/>
                        </a:rPr>
                        <a:t>傳統</a:t>
                      </a:r>
                      <a:r>
                        <a:rPr sz="1100">
                          <a:latin typeface="Times New Roman"/>
                        </a:rPr>
                        <a:t>HO</a:t>
                      </a:r>
                      <a:r>
                        <a:rPr sz="1100">
                          <a:latin typeface="標楷體"/>
                        </a:rPr>
                        <a:t>方法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Times New Roman"/>
                        </a:rPr>
                        <a:t>DHO</a:t>
                      </a:r>
                      <a:r>
                        <a:rPr sz="1100">
                          <a:latin typeface="標楷體"/>
                        </a:rPr>
                        <a:t>方法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標楷體"/>
                        </a:rPr>
                        <a:t>改善程度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latin typeface="標楷體"/>
                        </a:rPr>
                        <a:t>技術意義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決策延遲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112-212ms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&lt;1ms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&gt;100</a:t>
                      </a:r>
                      <a:r>
                        <a:rPr sz="1000">
                          <a:latin typeface="標楷體"/>
                        </a:rPr>
                        <a:t>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即時響應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功耗消耗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基準</a:t>
                      </a:r>
                      <a:r>
                        <a:rPr sz="1000">
                          <a:latin typeface="Times New Roman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50-70%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30-50%</a:t>
                      </a:r>
                      <a:r>
                        <a:rPr sz="1000">
                          <a:latin typeface="標楷體"/>
                        </a:rPr>
                        <a:t>節省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延長電池壽命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存取成功率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基準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6.86</a:t>
                      </a:r>
                      <a:r>
                        <a:rPr sz="1000">
                          <a:latin typeface="標楷體"/>
                        </a:rPr>
                        <a:t>倍提升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Times New Roman"/>
                        </a:rPr>
                        <a:t>686%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用戶體驗大幅改善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資源利用率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局部優化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全域協調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顯著提升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系統容量增加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適應能力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固定規則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動態學習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質的飛躍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智能化演進</a:t>
                      </a:r>
                    </a:p>
                  </a:txBody>
                  <a:tcPr/>
                </a:tc>
              </a:tr>
              <a:tr h="587832"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可擴展性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有限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支持大規模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架構優勢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標楷體"/>
                        </a:rPr>
                        <a:t>面向未來需求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技術貢獻與學術影響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標楷體"/>
              </a:rPr>
              <a:t>【學術貢獻】</a:t>
            </a:r>
          </a:p>
          <a:p>
            <a:r>
              <a:rPr sz="1300">
                <a:latin typeface="Times New Roman"/>
              </a:rPr>
              <a:t>1. </a:t>
            </a:r>
            <a:r>
              <a:rPr sz="1300">
                <a:latin typeface="標楷體"/>
              </a:rPr>
              <a:t>理論創新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首次完整的</a:t>
            </a:r>
            <a:r>
              <a:rPr sz="1300">
                <a:latin typeface="Times New Roman"/>
              </a:rPr>
              <a:t>LEO</a:t>
            </a:r>
            <a:r>
              <a:rPr sz="1300">
                <a:latin typeface="標楷體"/>
              </a:rPr>
              <a:t>衛星</a:t>
            </a:r>
            <a:r>
              <a:rPr sz="1300">
                <a:latin typeface="Times New Roman"/>
              </a:rPr>
              <a:t>HO</a:t>
            </a:r>
            <a:r>
              <a:rPr sz="1300">
                <a:latin typeface="標楷體"/>
              </a:rPr>
              <a:t>的</a:t>
            </a:r>
            <a:r>
              <a:rPr sz="1300">
                <a:latin typeface="Times New Roman"/>
              </a:rPr>
              <a:t>MDP</a:t>
            </a:r>
            <a:r>
              <a:rPr sz="1300">
                <a:latin typeface="標楷體"/>
              </a:rPr>
              <a:t>建模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省略</a:t>
            </a:r>
            <a:r>
              <a:rPr sz="1300">
                <a:latin typeface="Times New Roman"/>
              </a:rPr>
              <a:t>MR</a:t>
            </a:r>
            <a:r>
              <a:rPr sz="1300">
                <a:latin typeface="標楷體"/>
              </a:rPr>
              <a:t>的可行性理論證明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深度強化學習在</a:t>
            </a:r>
            <a:r>
              <a:rPr sz="1300">
                <a:latin typeface="Times New Roman"/>
              </a:rPr>
              <a:t>NTN</a:t>
            </a:r>
            <a:r>
              <a:rPr sz="1300">
                <a:latin typeface="標楷體"/>
              </a:rPr>
              <a:t>的創新應用</a:t>
            </a:r>
          </a:p>
          <a:p/>
          <a:p>
            <a:r>
              <a:rPr sz="1300">
                <a:latin typeface="Times New Roman"/>
              </a:rPr>
              <a:t>2. </a:t>
            </a:r>
            <a:r>
              <a:rPr sz="1300">
                <a:latin typeface="標楷體"/>
              </a:rPr>
              <a:t>演算法貢獻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IMPALA</a:t>
            </a:r>
            <a:r>
              <a:rPr sz="1300">
                <a:latin typeface="標楷體"/>
              </a:rPr>
              <a:t>在通訊系統的首次應用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V-trace</a:t>
            </a:r>
            <a:r>
              <a:rPr sz="1300">
                <a:latin typeface="標楷體"/>
              </a:rPr>
              <a:t>機制的衛星環境適配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多用戶聯合優化演算法</a:t>
            </a:r>
          </a:p>
          <a:p/>
          <a:p>
            <a:r>
              <a:rPr sz="1300">
                <a:latin typeface="Times New Roman"/>
              </a:rPr>
              <a:t>3. </a:t>
            </a:r>
            <a:r>
              <a:rPr sz="1300">
                <a:latin typeface="標楷體"/>
              </a:rPr>
              <a:t>工程價值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為</a:t>
            </a:r>
            <a:r>
              <a:rPr sz="1300">
                <a:latin typeface="Times New Roman"/>
              </a:rPr>
              <a:t>6G NTN</a:t>
            </a:r>
            <a:r>
              <a:rPr sz="1300">
                <a:latin typeface="標楷體"/>
              </a:rPr>
              <a:t>標準提供技術參考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通訊系統智能化的重要里程碑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產業技術升級的推動力</a:t>
            </a:r>
          </a:p>
          <a:p/>
          <a:p>
            <a:r>
              <a:rPr sz="1300">
                <a:latin typeface="標楷體"/>
              </a:rPr>
              <a:t>【技術影響】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范式轉換：</a:t>
            </a:r>
            <a:r>
              <a:rPr sz="1300">
                <a:latin typeface="Times New Roman"/>
              </a:rPr>
              <a:t>reactive </a:t>
            </a:r>
            <a:r>
              <a:rPr sz="1300">
                <a:latin typeface="標楷體"/>
              </a:rPr>
              <a:t>→</a:t>
            </a:r>
            <a:r>
              <a:rPr sz="1300">
                <a:latin typeface="Times New Roman"/>
              </a:rPr>
              <a:t> proactive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方法創新：規則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→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學習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優化層次：局部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→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全域</a:t>
            </a:r>
          </a:p>
          <a:p/>
          <a:p>
            <a:r>
              <a:rPr sz="1300">
                <a:latin typeface="標楷體"/>
              </a:rPr>
              <a:t>【未來展望】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多目標優化擴展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跨層聯合設計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大規模星座協作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結論與致謝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標楷體"/>
              </a:rPr>
              <a:t>【主要結論】</a:t>
            </a:r>
          </a:p>
          <a:p>
            <a:r>
              <a:rPr sz="1300">
                <a:latin typeface="Times New Roman"/>
              </a:rPr>
              <a:t>1. DHO</a:t>
            </a:r>
            <a:r>
              <a:rPr sz="1300">
                <a:latin typeface="標楷體"/>
              </a:rPr>
              <a:t>成功實現了省略</a:t>
            </a:r>
            <a:r>
              <a:rPr sz="1300">
                <a:latin typeface="Times New Roman"/>
              </a:rPr>
              <a:t>MR</a:t>
            </a:r>
            <a:r>
              <a:rPr sz="1300">
                <a:latin typeface="標楷體"/>
              </a:rPr>
              <a:t>的智能換手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技術可行性得到充分驗證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性能優勢顯著且穩定</a:t>
            </a:r>
          </a:p>
          <a:p/>
          <a:p>
            <a:r>
              <a:rPr sz="1300">
                <a:latin typeface="Times New Roman"/>
              </a:rPr>
              <a:t>2. </a:t>
            </a:r>
            <a:r>
              <a:rPr sz="1300">
                <a:latin typeface="標楷體"/>
              </a:rPr>
              <a:t>深度強化學習適用於</a:t>
            </a:r>
            <a:r>
              <a:rPr sz="1300">
                <a:latin typeface="Times New Roman"/>
              </a:rPr>
              <a:t>LEO</a:t>
            </a:r>
            <a:r>
              <a:rPr sz="1300">
                <a:latin typeface="標楷體"/>
              </a:rPr>
              <a:t>衛星網路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MDP</a:t>
            </a:r>
            <a:r>
              <a:rPr sz="1300">
                <a:latin typeface="標楷體"/>
              </a:rPr>
              <a:t>建模準確捕捉系統特性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IMPALA</a:t>
            </a:r>
            <a:r>
              <a:rPr sz="1300">
                <a:latin typeface="標楷體"/>
              </a:rPr>
              <a:t>演算法表現優異</a:t>
            </a:r>
          </a:p>
          <a:p/>
          <a:p>
            <a:r>
              <a:rPr sz="1300">
                <a:latin typeface="Times New Roman"/>
              </a:rPr>
              <a:t>3. </a:t>
            </a:r>
            <a:r>
              <a:rPr sz="1300">
                <a:latin typeface="標楷體"/>
              </a:rPr>
              <a:t>預測式決策優於反應式決策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利用軌道確定性實現精準預測</a:t>
            </a:r>
          </a:p>
          <a:p>
            <a:r>
              <a:rPr sz="1300">
                <a:latin typeface="Times New Roman"/>
              </a:rPr>
              <a:t>   </a:t>
            </a:r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多用戶協調避免資源衝突</a:t>
            </a:r>
          </a:p>
          <a:p/>
          <a:p>
            <a:r>
              <a:rPr sz="1300">
                <a:latin typeface="標楷體"/>
              </a:rPr>
              <a:t>【技術成熟度】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理論基礎：完整且嚴謹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演算法實現：穩定可靠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性能驗證：全面深入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工程化：具備可行性</a:t>
            </a:r>
          </a:p>
          <a:p/>
          <a:p>
            <a:r>
              <a:rPr sz="1300">
                <a:latin typeface="標楷體"/>
              </a:rPr>
              <a:t>【研究意義】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為</a:t>
            </a:r>
            <a:r>
              <a:rPr sz="1300">
                <a:latin typeface="Times New Roman"/>
              </a:rPr>
              <a:t>LEO</a:t>
            </a:r>
            <a:r>
              <a:rPr sz="1300">
                <a:latin typeface="標楷體"/>
              </a:rPr>
              <a:t>衛星網路優化開闢新方向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為</a:t>
            </a:r>
            <a:r>
              <a:rPr sz="1300">
                <a:latin typeface="Times New Roman"/>
              </a:rPr>
              <a:t>6G NTN</a:t>
            </a:r>
            <a:r>
              <a:rPr sz="1300">
                <a:latin typeface="標楷體"/>
              </a:rPr>
              <a:t>標準化提供重要參考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推動通訊系統向智能化演進</a:t>
            </a:r>
          </a:p>
          <a:p/>
          <a:p>
            <a:r>
              <a:rPr sz="1300">
                <a:latin typeface="標楷體"/>
              </a:rPr>
              <a:t>【致謝】</a:t>
            </a:r>
          </a:p>
          <a:p>
            <a:r>
              <a:rPr sz="1300">
                <a:latin typeface="標楷體"/>
              </a:rPr>
              <a:t>感謝所有參與研究的團隊成員</a:t>
            </a:r>
          </a:p>
          <a:p>
            <a:r>
              <a:rPr sz="1300">
                <a:latin typeface="標楷體"/>
              </a:rPr>
              <a:t>感謝審稿專家的寶貴意見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簡報大綱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572000"/>
          </a:xfrm>
        </p:spPr>
        <p:txBody>
          <a:bodyPr/>
          <a:lstStyle/>
          <a:p>
            <a:r>
              <a:rPr sz="1200">
                <a:latin typeface="Times New Roman"/>
              </a:rPr>
              <a:t>1. </a:t>
            </a:r>
            <a:r>
              <a:rPr sz="1200">
                <a:latin typeface="標楷體"/>
              </a:rPr>
              <a:t>研究背景與動機</a:t>
            </a:r>
          </a:p>
          <a:p>
            <a:r>
              <a:rPr sz="1200">
                <a:latin typeface="Times New Roman"/>
              </a:rPr>
              <a:t>2. DHO</a:t>
            </a:r>
            <a:r>
              <a:rPr sz="1200">
                <a:latin typeface="標楷體"/>
              </a:rPr>
              <a:t>演算法核心創新</a:t>
            </a:r>
          </a:p>
          <a:p>
            <a:r>
              <a:rPr sz="1200">
                <a:latin typeface="Times New Roman"/>
              </a:rPr>
              <a:t>3. </a:t>
            </a:r>
            <a:r>
              <a:rPr sz="1200">
                <a:latin typeface="標楷體"/>
              </a:rPr>
              <a:t>系統模型與問題建模</a:t>
            </a:r>
          </a:p>
          <a:p>
            <a:r>
              <a:rPr sz="1200">
                <a:latin typeface="Times New Roman"/>
              </a:rPr>
              <a:t>4. MDP</a:t>
            </a:r>
            <a:r>
              <a:rPr sz="1200">
                <a:latin typeface="標楷體"/>
              </a:rPr>
              <a:t>數學建模詳解</a:t>
            </a:r>
          </a:p>
          <a:p>
            <a:r>
              <a:rPr sz="1200">
                <a:latin typeface="Times New Roman"/>
              </a:rPr>
              <a:t>5. IMPALA</a:t>
            </a:r>
            <a:r>
              <a:rPr sz="1200">
                <a:latin typeface="標楷體"/>
              </a:rPr>
              <a:t>演算法機制</a:t>
            </a:r>
          </a:p>
          <a:p>
            <a:r>
              <a:rPr sz="1200">
                <a:latin typeface="Times New Roman"/>
              </a:rPr>
              <a:t>6. </a:t>
            </a:r>
            <a:r>
              <a:rPr sz="1200">
                <a:latin typeface="標楷體"/>
              </a:rPr>
              <a:t>實驗設計與驗證</a:t>
            </a:r>
          </a:p>
          <a:p>
            <a:r>
              <a:rPr sz="1200">
                <a:latin typeface="Times New Roman"/>
              </a:rPr>
              <a:t>7. </a:t>
            </a:r>
            <a:r>
              <a:rPr sz="1200">
                <a:latin typeface="標楷體"/>
              </a:rPr>
              <a:t>性能分析與對比</a:t>
            </a:r>
          </a:p>
          <a:p>
            <a:r>
              <a:rPr sz="1200">
                <a:latin typeface="Times New Roman"/>
              </a:rPr>
              <a:t>8. </a:t>
            </a:r>
            <a:r>
              <a:rPr sz="1200">
                <a:latin typeface="標楷體"/>
              </a:rPr>
              <a:t>技術貢獻與影響</a:t>
            </a:r>
          </a:p>
          <a:p>
            <a:r>
              <a:rPr sz="1200">
                <a:latin typeface="Times New Roman"/>
              </a:rPr>
              <a:t>9. </a:t>
            </a:r>
            <a:r>
              <a:rPr sz="1200">
                <a:latin typeface="標楷體"/>
              </a:rPr>
              <a:t>結論與未來方向</a:t>
            </a:r>
          </a:p>
        </p:txBody>
      </p:sp>
      <p:pic>
        <p:nvPicPr>
          <p:cNvPr id="4" name="Picture 3" descr="page_2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36576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4880" y="55778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latin typeface="標楷體"/>
              </a:rPr>
              <a:t>圖</a:t>
            </a:r>
            <a:r>
              <a:rPr sz="1000">
                <a:latin typeface="Times New Roman"/>
              </a:rPr>
              <a:t>1: LEO</a:t>
            </a:r>
            <a:r>
              <a:rPr sz="1000">
                <a:latin typeface="標楷體"/>
              </a:rPr>
              <a:t>衛星網路系統架構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研究背景：</a:t>
            </a:r>
            <a:r>
              <a:rPr sz="1800">
                <a:latin typeface="Times New Roman"/>
              </a:rPr>
              <a:t>LEO</a:t>
            </a:r>
            <a:r>
              <a:rPr sz="1800">
                <a:latin typeface="標楷體"/>
              </a:rPr>
              <a:t>衛星換手挑戰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標楷體"/>
              </a:rPr>
              <a:t>【</a:t>
            </a:r>
            <a:r>
              <a:rPr sz="1300">
                <a:latin typeface="Times New Roman"/>
              </a:rPr>
              <a:t>LEO</a:t>
            </a:r>
            <a:r>
              <a:rPr sz="1300">
                <a:latin typeface="標楷體"/>
              </a:rPr>
              <a:t>衛星換手挑戰】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高速移動：</a:t>
            </a:r>
            <a:r>
              <a:rPr sz="1300">
                <a:latin typeface="Times New Roman"/>
              </a:rPr>
              <a:t>7.8km/s</a:t>
            </a:r>
            <a:r>
              <a:rPr sz="1300">
                <a:latin typeface="標楷體"/>
              </a:rPr>
              <a:t>，比地面交通快</a:t>
            </a:r>
            <a:r>
              <a:rPr sz="1300">
                <a:latin typeface="Times New Roman"/>
              </a:rPr>
              <a:t>1000</a:t>
            </a:r>
            <a:r>
              <a:rPr sz="1300">
                <a:latin typeface="標楷體"/>
              </a:rPr>
              <a:t>倍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長距離：</a:t>
            </a:r>
            <a:r>
              <a:rPr sz="1300">
                <a:latin typeface="Times New Roman"/>
              </a:rPr>
              <a:t>500-2000km</a:t>
            </a:r>
            <a:r>
              <a:rPr sz="1300">
                <a:latin typeface="標楷體"/>
              </a:rPr>
              <a:t>，信號傳輸延遲顯著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高密度：單顆衛星服務數千用戶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頻繁切換：覆蓋時間短，需要頻繁換手</a:t>
            </a:r>
          </a:p>
          <a:p/>
          <a:p>
            <a:r>
              <a:rPr sz="1300">
                <a:latin typeface="標楷體"/>
              </a:rPr>
              <a:t>【傳統方法局限性】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測量延遲：</a:t>
            </a:r>
            <a:r>
              <a:rPr sz="1300">
                <a:latin typeface="Times New Roman"/>
              </a:rPr>
              <a:t>100-200ms</a:t>
            </a:r>
            <a:r>
              <a:rPr sz="1300">
                <a:latin typeface="標楷體"/>
              </a:rPr>
              <a:t>測量週期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傳輸延遲：</a:t>
            </a:r>
            <a:r>
              <a:rPr sz="1300">
                <a:latin typeface="Times New Roman"/>
              </a:rPr>
              <a:t>3.2-12ms</a:t>
            </a:r>
            <a:r>
              <a:rPr sz="1300">
                <a:latin typeface="標楷體"/>
              </a:rPr>
              <a:t>信號傳輸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處理延遲：決策分析時間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總延遲：</a:t>
            </a:r>
            <a:r>
              <a:rPr sz="1300">
                <a:latin typeface="Times New Roman"/>
              </a:rPr>
              <a:t>112-212ms</a:t>
            </a:r>
            <a:r>
              <a:rPr sz="1300">
                <a:latin typeface="標楷體"/>
              </a:rPr>
              <a:t>（在快速移動環境中過長）</a:t>
            </a:r>
          </a:p>
          <a:p/>
          <a:p>
            <a:r>
              <a:rPr sz="1300">
                <a:latin typeface="標楷體"/>
              </a:rPr>
              <a:t>【技術需求】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即時決策：毫秒級換手決策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預測能力：提前預判最佳時機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資源協調：多用戶聯合優化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DHO</a:t>
            </a:r>
            <a:r>
              <a:rPr sz="1800">
                <a:latin typeface="標楷體"/>
              </a:rPr>
              <a:t>演算法核心創新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572000"/>
          </a:xfrm>
        </p:spPr>
        <p:txBody>
          <a:bodyPr/>
          <a:lstStyle/>
          <a:p>
            <a:r>
              <a:rPr sz="1200">
                <a:latin typeface="標楷體"/>
              </a:rPr>
              <a:t>【范式轉換】</a:t>
            </a:r>
          </a:p>
          <a:p>
            <a:r>
              <a:rPr sz="1200">
                <a:latin typeface="標楷體"/>
              </a:rPr>
              <a:t>傳統：測量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→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報告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→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決策（</a:t>
            </a:r>
            <a:r>
              <a:rPr sz="1200">
                <a:latin typeface="Times New Roman"/>
              </a:rPr>
              <a:t>reactive</a:t>
            </a:r>
            <a:r>
              <a:rPr sz="1200">
                <a:latin typeface="標楷體"/>
              </a:rPr>
              <a:t>）</a:t>
            </a:r>
          </a:p>
          <a:p>
            <a:r>
              <a:rPr sz="1200">
                <a:latin typeface="Times New Roman"/>
              </a:rPr>
              <a:t>DHO</a:t>
            </a:r>
            <a:r>
              <a:rPr sz="1200">
                <a:latin typeface="標楷體"/>
              </a:rPr>
              <a:t>：觀察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→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學習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→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預測（</a:t>
            </a:r>
            <a:r>
              <a:rPr sz="1200">
                <a:latin typeface="Times New Roman"/>
              </a:rPr>
              <a:t>proactive</a:t>
            </a:r>
            <a:r>
              <a:rPr sz="1200">
                <a:latin typeface="標楷體"/>
              </a:rPr>
              <a:t>）</a:t>
            </a:r>
          </a:p>
          <a:p/>
          <a:p>
            <a:r>
              <a:rPr sz="1200">
                <a:latin typeface="標楷體"/>
              </a:rPr>
              <a:t>【關鍵技術突破】</a:t>
            </a:r>
          </a:p>
          <a:p>
            <a:r>
              <a:rPr sz="1200">
                <a:latin typeface="Times New Roman"/>
              </a:rPr>
              <a:t>1. </a:t>
            </a:r>
            <a:r>
              <a:rPr sz="1200">
                <a:latin typeface="標楷體"/>
              </a:rPr>
              <a:t>省略</a:t>
            </a:r>
            <a:r>
              <a:rPr sz="1200">
                <a:latin typeface="Times New Roman"/>
              </a:rPr>
              <a:t>MR</a:t>
            </a:r>
            <a:r>
              <a:rPr sz="1200">
                <a:latin typeface="標楷體"/>
              </a:rPr>
              <a:t>階段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消除測量報告的傳輸延遲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避免基於過時數據的決策</a:t>
            </a:r>
          </a:p>
          <a:p/>
          <a:p>
            <a:r>
              <a:rPr sz="1200">
                <a:latin typeface="Times New Roman"/>
              </a:rPr>
              <a:t>2. </a:t>
            </a:r>
            <a:r>
              <a:rPr sz="1200">
                <a:latin typeface="標楷體"/>
              </a:rPr>
              <a:t>智能預測決策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基於</a:t>
            </a:r>
            <a:r>
              <a:rPr sz="1200">
                <a:latin typeface="Times New Roman"/>
              </a:rPr>
              <a:t>LEO</a:t>
            </a:r>
            <a:r>
              <a:rPr sz="1200">
                <a:latin typeface="標楷體"/>
              </a:rPr>
              <a:t>軌道確定性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利用歷史模式進行學習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實時狀態評估</a:t>
            </a:r>
          </a:p>
          <a:p/>
          <a:p>
            <a:r>
              <a:rPr sz="1200">
                <a:latin typeface="Times New Roman"/>
              </a:rPr>
              <a:t>3. </a:t>
            </a:r>
            <a:r>
              <a:rPr sz="1200">
                <a:latin typeface="標楷體"/>
              </a:rPr>
              <a:t>多用戶協調優化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聯合考慮所有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需求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避免資源衝突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動態負載均衡</a:t>
            </a:r>
          </a:p>
          <a:p/>
          <a:p>
            <a:r>
              <a:rPr sz="1200">
                <a:latin typeface="標楷體"/>
              </a:rPr>
              <a:t>【性能提升】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決策延遲：</a:t>
            </a:r>
            <a:r>
              <a:rPr sz="1200">
                <a:latin typeface="Times New Roman"/>
              </a:rPr>
              <a:t>&gt;100</a:t>
            </a:r>
            <a:r>
              <a:rPr sz="1200">
                <a:latin typeface="標楷體"/>
              </a:rPr>
              <a:t>倍改善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功耗節省：</a:t>
            </a:r>
            <a:r>
              <a:rPr sz="1200">
                <a:latin typeface="Times New Roman"/>
              </a:rPr>
              <a:t>30-50%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存取成功率：顯著提升</a:t>
            </a:r>
          </a:p>
        </p:txBody>
      </p:sp>
      <p:pic>
        <p:nvPicPr>
          <p:cNvPr id="4" name="Picture 3" descr="page_4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36576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4880" y="55778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latin typeface="標楷體"/>
              </a:rPr>
              <a:t>圖</a:t>
            </a:r>
            <a:r>
              <a:rPr sz="1000">
                <a:latin typeface="Times New Roman"/>
              </a:rPr>
              <a:t>2: DHO</a:t>
            </a:r>
            <a:r>
              <a:rPr sz="1000">
                <a:latin typeface="標楷體"/>
              </a:rPr>
              <a:t>演算法架構圖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MDP</a:t>
            </a:r>
            <a:r>
              <a:rPr sz="1800">
                <a:latin typeface="標楷體"/>
              </a:rPr>
              <a:t>建模：狀態空間設計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572000"/>
          </a:xfrm>
        </p:spPr>
        <p:txBody>
          <a:bodyPr/>
          <a:lstStyle/>
          <a:p>
            <a:r>
              <a:rPr sz="1200">
                <a:latin typeface="標楷體"/>
              </a:rPr>
              <a:t>【核心公式】</a:t>
            </a:r>
          </a:p>
          <a:p>
            <a:r>
              <a:rPr sz="1200">
                <a:latin typeface="Times New Roman"/>
              </a:rPr>
              <a:t>s[n] = 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n, a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HO[n], a[n-1]</a:t>
            </a:r>
            <a:r>
              <a:rPr sz="1200">
                <a:latin typeface="標楷體"/>
              </a:rPr>
              <a:t>}</a:t>
            </a:r>
          </a:p>
          <a:p/>
          <a:p>
            <a:r>
              <a:rPr sz="1200">
                <a:latin typeface="標楷體"/>
              </a:rPr>
              <a:t>【公式說明】</a:t>
            </a:r>
          </a:p>
          <a:p>
            <a:r>
              <a:rPr sz="1200">
                <a:latin typeface="標楷體"/>
              </a:rPr>
              <a:t>【狀態空間設計原理】</a:t>
            </a:r>
          </a:p>
          <a:p>
            <a:r>
              <a:rPr sz="1200">
                <a:latin typeface="Times New Roman"/>
              </a:rPr>
              <a:t>s[n] = 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n, a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HO[n], a[n-1]</a:t>
            </a:r>
            <a:r>
              <a:rPr sz="1200">
                <a:latin typeface="標楷體"/>
              </a:rPr>
              <a:t>}</a:t>
            </a:r>
          </a:p>
          <a:p/>
          <a:p>
            <a:r>
              <a:rPr sz="1200">
                <a:latin typeface="標楷體"/>
              </a:rPr>
              <a:t>【組件詳解】</a:t>
            </a:r>
          </a:p>
          <a:p>
            <a:r>
              <a:rPr sz="1200">
                <a:latin typeface="Times New Roman"/>
              </a:rPr>
              <a:t>1. </a:t>
            </a:r>
            <a:r>
              <a:rPr sz="1200">
                <a:latin typeface="標楷體"/>
              </a:rPr>
              <a:t>時間索引</a:t>
            </a:r>
            <a:r>
              <a:rPr sz="1200">
                <a:latin typeface="Times New Roman"/>
              </a:rPr>
              <a:t> n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軌道週期內的時間位置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隱式編碼衛星位置信息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範圍：</a:t>
            </a:r>
            <a:r>
              <a:rPr sz="1200">
                <a:latin typeface="Times New Roman"/>
              </a:rPr>
              <a:t>0 </a:t>
            </a:r>
            <a:r>
              <a:rPr sz="1200">
                <a:latin typeface="標楷體"/>
              </a:rPr>
              <a:t>≤</a:t>
            </a:r>
            <a:r>
              <a:rPr sz="1200">
                <a:latin typeface="Times New Roman"/>
              </a:rPr>
              <a:t> n &lt; T</a:t>
            </a:r>
            <a:r>
              <a:rPr sz="1200">
                <a:latin typeface="標楷體"/>
              </a:rPr>
              <a:t>（軌道週期）</a:t>
            </a:r>
          </a:p>
          <a:p/>
          <a:p>
            <a:r>
              <a:rPr sz="1200">
                <a:latin typeface="Times New Roman"/>
              </a:rPr>
              <a:t>2. </a:t>
            </a:r>
            <a:r>
              <a:rPr sz="1200">
                <a:latin typeface="標楷體"/>
              </a:rPr>
              <a:t>存取狀態</a:t>
            </a:r>
            <a:r>
              <a:rPr sz="1200">
                <a:latin typeface="Times New Roman"/>
              </a:rPr>
              <a:t> a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HO[n]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a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HO_j[n] </a:t>
            </a:r>
            <a:r>
              <a:rPr sz="1200">
                <a:latin typeface="標楷體"/>
              </a:rPr>
              <a:t>∈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0,1</a:t>
            </a:r>
            <a:r>
              <a:rPr sz="1200">
                <a:latin typeface="標楷體"/>
              </a:rPr>
              <a:t>}表示</a:t>
            </a:r>
            <a:r>
              <a:rPr sz="1200">
                <a:latin typeface="Times New Roman"/>
              </a:rPr>
              <a:t>UE j</a:t>
            </a:r>
            <a:r>
              <a:rPr sz="1200">
                <a:latin typeface="標楷體"/>
              </a:rPr>
              <a:t>的存取狀態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1</a:t>
            </a:r>
            <a:r>
              <a:rPr sz="1200">
                <a:latin typeface="標楷體"/>
              </a:rPr>
              <a:t>：已成功存取，</a:t>
            </a:r>
            <a:r>
              <a:rPr sz="1200">
                <a:latin typeface="Times New Roman"/>
              </a:rPr>
              <a:t>0</a:t>
            </a:r>
            <a:r>
              <a:rPr sz="1200">
                <a:latin typeface="標楷體"/>
              </a:rPr>
              <a:t>：未成功存取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反映當前網路負載情況</a:t>
            </a:r>
          </a:p>
          <a:p/>
          <a:p>
            <a:r>
              <a:rPr sz="1200">
                <a:latin typeface="Times New Roman"/>
              </a:rPr>
              <a:t>3. </a:t>
            </a:r>
            <a:r>
              <a:rPr sz="1200">
                <a:latin typeface="標楷體"/>
              </a:rPr>
              <a:t>歷史動作</a:t>
            </a:r>
            <a:r>
              <a:rPr sz="1200">
                <a:latin typeface="Times New Roman"/>
              </a:rPr>
              <a:t> a[n-1]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上一時隙的</a:t>
            </a:r>
            <a:r>
              <a:rPr sz="1200">
                <a:latin typeface="Times New Roman"/>
              </a:rPr>
              <a:t>HO</a:t>
            </a:r>
            <a:r>
              <a:rPr sz="1200">
                <a:latin typeface="標楷體"/>
              </a:rPr>
              <a:t>決策記錄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提供決策連續性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避免劇烈策略變化</a:t>
            </a:r>
          </a:p>
          <a:p/>
          <a:p>
            <a:r>
              <a:rPr sz="1200">
                <a:latin typeface="標楷體"/>
              </a:rPr>
              <a:t>【設計考量】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最小充分統計量：包含決策所需的最少信息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可觀察性：所有信息在服務衛星本地可得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計算效率：狀態維度控制在合理範圍</a:t>
            </a:r>
          </a:p>
          <a:p/>
          <a:p>
            <a:r>
              <a:rPr sz="1200">
                <a:latin typeface="標楷體"/>
              </a:rPr>
              <a:t>【變數定義】</a:t>
            </a:r>
          </a:p>
          <a:p/>
        </p:txBody>
      </p:sp>
      <p:pic>
        <p:nvPicPr>
          <p:cNvPr id="4" name="Picture 3" descr="page_4_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36576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4880" y="55778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latin typeface="標楷體"/>
              </a:rPr>
              <a:t>圖</a:t>
            </a:r>
            <a:r>
              <a:rPr sz="1000">
                <a:latin typeface="Times New Roman"/>
              </a:rPr>
              <a:t>3: </a:t>
            </a:r>
            <a:r>
              <a:rPr sz="1000">
                <a:latin typeface="標楷體"/>
              </a:rPr>
              <a:t>狀態空間結構圖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MDP</a:t>
            </a:r>
            <a:r>
              <a:rPr sz="1800">
                <a:latin typeface="標楷體"/>
              </a:rPr>
              <a:t>建模：動作空間設計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572000"/>
          </a:xfrm>
        </p:spPr>
        <p:txBody>
          <a:bodyPr/>
          <a:lstStyle/>
          <a:p>
            <a:r>
              <a:rPr sz="1200">
                <a:latin typeface="標楷體"/>
              </a:rPr>
              <a:t>【核心公式】</a:t>
            </a:r>
          </a:p>
          <a:p>
            <a:r>
              <a:rPr sz="1200">
                <a:latin typeface="Times New Roman"/>
              </a:rPr>
              <a:t>a_j[n] = 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a_0, a_1, ..., a_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K-1</a:t>
            </a:r>
            <a:r>
              <a:rPr sz="1200">
                <a:latin typeface="標楷體"/>
              </a:rPr>
              <a:t>}}</a:t>
            </a:r>
            <a:r>
              <a:rPr sz="1200">
                <a:latin typeface="Times New Roman"/>
              </a:rPr>
              <a:t>, </a:t>
            </a:r>
            <a:r>
              <a:rPr sz="1200">
                <a:latin typeface="標楷體"/>
              </a:rPr>
              <a:t>Σ</a:t>
            </a:r>
            <a:r>
              <a:rPr sz="1200">
                <a:latin typeface="Times New Roman"/>
              </a:rPr>
              <a:t>a_k = 1</a:t>
            </a:r>
          </a:p>
          <a:p/>
          <a:p>
            <a:r>
              <a:rPr sz="1200">
                <a:latin typeface="標楷體"/>
              </a:rPr>
              <a:t>【公式說明】</a:t>
            </a:r>
          </a:p>
          <a:p>
            <a:r>
              <a:rPr sz="1200">
                <a:latin typeface="標楷體"/>
              </a:rPr>
              <a:t>【動作空間設計】</a:t>
            </a:r>
          </a:p>
          <a:p>
            <a:r>
              <a:rPr sz="1200">
                <a:latin typeface="Times New Roman"/>
              </a:rPr>
              <a:t>a_j[n] = 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a_0, a_1, a_2, ..., a_</a:t>
            </a:r>
            <a:r>
              <a:rPr sz="1200">
                <a:latin typeface="標楷體"/>
              </a:rPr>
              <a:t>{</a:t>
            </a:r>
            <a:r>
              <a:rPr sz="1200">
                <a:latin typeface="Times New Roman"/>
              </a:rPr>
              <a:t>K-1</a:t>
            </a:r>
            <a:r>
              <a:rPr sz="1200">
                <a:latin typeface="標楷體"/>
              </a:rPr>
              <a:t>}}</a:t>
            </a:r>
          </a:p>
          <a:p>
            <a:r>
              <a:rPr sz="1200">
                <a:latin typeface="標楷體"/>
              </a:rPr>
              <a:t>約束：Σ</a:t>
            </a:r>
            <a:r>
              <a:rPr sz="1200">
                <a:latin typeface="Times New Roman"/>
              </a:rPr>
              <a:t>(k=0 to K-1) a_k = 1</a:t>
            </a:r>
          </a:p>
          <a:p/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One-hot</a:t>
            </a:r>
            <a:r>
              <a:rPr sz="1200">
                <a:latin typeface="標楷體"/>
              </a:rPr>
              <a:t>編碼邏輯】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a_0 = 1</a:t>
            </a:r>
            <a:r>
              <a:rPr sz="1200">
                <a:latin typeface="標楷體"/>
              </a:rPr>
              <a:t>：不進行換手（智能退避）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a_k = 1 (k</a:t>
            </a:r>
            <a:r>
              <a:rPr sz="1200">
                <a:latin typeface="標楷體"/>
              </a:rPr>
              <a:t>≥</a:t>
            </a:r>
            <a:r>
              <a:rPr sz="1200">
                <a:latin typeface="Times New Roman"/>
              </a:rPr>
              <a:t>1)</a:t>
            </a:r>
            <a:r>
              <a:rPr sz="1200">
                <a:latin typeface="標楷體"/>
              </a:rPr>
              <a:t>：選擇目標衛星</a:t>
            </a:r>
            <a:r>
              <a:rPr sz="1200">
                <a:latin typeface="Times New Roman"/>
              </a:rPr>
              <a:t>k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互斥選擇：每個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只能選一個目標</a:t>
            </a:r>
          </a:p>
          <a:p/>
          <a:p>
            <a:r>
              <a:rPr sz="1200">
                <a:latin typeface="標楷體"/>
              </a:rPr>
              <a:t>【全域協調】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全域動作：</a:t>
            </a:r>
            <a:r>
              <a:rPr sz="1200">
                <a:latin typeface="Times New Roman"/>
              </a:rPr>
              <a:t>a[n] = [a_1[n], a_2[n], ..., a_J[n]]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T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聯合優化：考慮所有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的協調效果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衝突避免：預防多個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選擇同一目標</a:t>
            </a:r>
          </a:p>
          <a:p/>
          <a:p>
            <a:r>
              <a:rPr sz="1200">
                <a:latin typeface="標楷體"/>
              </a:rPr>
              <a:t>【技術優勢】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負載均衡：分散</a:t>
            </a:r>
            <a:r>
              <a:rPr sz="1200">
                <a:latin typeface="Times New Roman"/>
              </a:rPr>
              <a:t>UE</a:t>
            </a:r>
            <a:r>
              <a:rPr sz="1200">
                <a:latin typeface="標楷體"/>
              </a:rPr>
              <a:t>到不同衛星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智能退避：避免不必要的換手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資源協調：最大化系統整體性能</a:t>
            </a:r>
          </a:p>
          <a:p/>
          <a:p>
            <a:r>
              <a:rPr sz="1200">
                <a:latin typeface="標楷體"/>
              </a:rPr>
              <a:t>【變數定義】</a:t>
            </a:r>
          </a:p>
          <a:p/>
        </p:txBody>
      </p:sp>
      <p:pic>
        <p:nvPicPr>
          <p:cNvPr id="4" name="Picture 3" descr="page_4_img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36576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4880" y="55778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latin typeface="標楷體"/>
              </a:rPr>
              <a:t>圖</a:t>
            </a:r>
            <a:r>
              <a:rPr sz="1000">
                <a:latin typeface="Times New Roman"/>
              </a:rPr>
              <a:t>4: </a:t>
            </a:r>
            <a:r>
              <a:rPr sz="1000">
                <a:latin typeface="標楷體"/>
              </a:rPr>
              <a:t>動作空間示意圖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MDP</a:t>
            </a:r>
            <a:r>
              <a:rPr sz="1800">
                <a:latin typeface="標楷體"/>
              </a:rPr>
              <a:t>建模：獎勵函數設計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572000"/>
          </a:xfrm>
        </p:spPr>
        <p:txBody>
          <a:bodyPr/>
          <a:lstStyle/>
          <a:p>
            <a:r>
              <a:rPr sz="1200">
                <a:latin typeface="標楷體"/>
              </a:rPr>
              <a:t>【核心公式】</a:t>
            </a:r>
          </a:p>
          <a:p>
            <a:r>
              <a:rPr sz="1200">
                <a:latin typeface="Times New Roman"/>
              </a:rPr>
              <a:t>r[n] = -D[n] - </a:t>
            </a:r>
            <a:r>
              <a:rPr sz="1200">
                <a:latin typeface="標楷體"/>
              </a:rPr>
              <a:t>ν·</a:t>
            </a:r>
            <a:r>
              <a:rPr sz="1200">
                <a:latin typeface="Times New Roman"/>
              </a:rPr>
              <a:t>C[n]</a:t>
            </a:r>
          </a:p>
          <a:p/>
          <a:p>
            <a:r>
              <a:rPr sz="1200">
                <a:latin typeface="標楷體"/>
              </a:rPr>
              <a:t>【公式說明】</a:t>
            </a:r>
          </a:p>
          <a:p>
            <a:r>
              <a:rPr sz="1200">
                <a:latin typeface="標楷體"/>
              </a:rPr>
              <a:t>【獎勵函數設計】</a:t>
            </a:r>
          </a:p>
          <a:p>
            <a:r>
              <a:rPr sz="1200">
                <a:latin typeface="Times New Roman"/>
              </a:rPr>
              <a:t>r[n] = -D[n] - </a:t>
            </a:r>
            <a:r>
              <a:rPr sz="1200">
                <a:latin typeface="標楷體"/>
              </a:rPr>
              <a:t>ν·</a:t>
            </a:r>
            <a:r>
              <a:rPr sz="1200">
                <a:latin typeface="Times New Roman"/>
              </a:rPr>
              <a:t>C[n]</a:t>
            </a:r>
          </a:p>
          <a:p/>
          <a:p>
            <a:r>
              <a:rPr sz="1200">
                <a:latin typeface="標楷體"/>
              </a:rPr>
              <a:t>【組件詳解】</a:t>
            </a:r>
          </a:p>
          <a:p>
            <a:r>
              <a:rPr sz="1200">
                <a:latin typeface="Times New Roman"/>
              </a:rPr>
              <a:t>1. </a:t>
            </a:r>
            <a:r>
              <a:rPr sz="1200">
                <a:latin typeface="標楷體"/>
              </a:rPr>
              <a:t>存取延遲懲罰</a:t>
            </a:r>
            <a:r>
              <a:rPr sz="1200">
                <a:latin typeface="Times New Roman"/>
              </a:rPr>
              <a:t> D[n]</a:t>
            </a:r>
          </a:p>
          <a:p>
            <a:r>
              <a:rPr sz="1200">
                <a:latin typeface="Times New Roman"/>
              </a:rPr>
              <a:t>   D[n] = (1/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J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)</a:t>
            </a:r>
            <a:r>
              <a:rPr sz="1200">
                <a:latin typeface="標楷體"/>
              </a:rPr>
              <a:t>·Σ</a:t>
            </a:r>
            <a:r>
              <a:rPr sz="1200">
                <a:latin typeface="Times New Roman"/>
              </a:rPr>
              <a:t>(j</a:t>
            </a:r>
            <a:r>
              <a:rPr sz="1200">
                <a:latin typeface="標楷體"/>
              </a:rPr>
              <a:t>∈</a:t>
            </a:r>
            <a:r>
              <a:rPr sz="1200">
                <a:latin typeface="Times New Roman"/>
              </a:rPr>
              <a:t>J)(1 - a_j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HO[n])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正規化的存取延遲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懲罰未成功存取的</a:t>
            </a:r>
            <a:r>
              <a:rPr sz="1200">
                <a:latin typeface="Times New Roman"/>
              </a:rPr>
              <a:t>UE</a:t>
            </a:r>
          </a:p>
          <a:p/>
          <a:p>
            <a:r>
              <a:rPr sz="1200">
                <a:latin typeface="Times New Roman"/>
              </a:rPr>
              <a:t>2. </a:t>
            </a:r>
            <a:r>
              <a:rPr sz="1200">
                <a:latin typeface="標楷體"/>
              </a:rPr>
              <a:t>碰撞率懲罰</a:t>
            </a:r>
            <a:r>
              <a:rPr sz="1200">
                <a:latin typeface="Times New Roman"/>
              </a:rPr>
              <a:t> C[n]</a:t>
            </a:r>
          </a:p>
          <a:p>
            <a:r>
              <a:rPr sz="1200">
                <a:latin typeface="Times New Roman"/>
              </a:rPr>
              <a:t>   C[n] = </a:t>
            </a:r>
            <a:r>
              <a:rPr sz="1200">
                <a:latin typeface="標楷體"/>
              </a:rPr>
              <a:t>Σ</a:t>
            </a:r>
            <a:r>
              <a:rPr sz="1200">
                <a:latin typeface="Times New Roman"/>
              </a:rPr>
              <a:t>(k=1 to K-1)C_k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R[n] + C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P[n]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C_k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R[n]</a:t>
            </a:r>
            <a:r>
              <a:rPr sz="1200">
                <a:latin typeface="標楷體"/>
              </a:rPr>
              <a:t>：</a:t>
            </a:r>
            <a:r>
              <a:rPr sz="1200">
                <a:latin typeface="Times New Roman"/>
              </a:rPr>
              <a:t>RB</a:t>
            </a:r>
            <a:r>
              <a:rPr sz="1200">
                <a:latin typeface="標楷體"/>
              </a:rPr>
              <a:t>資源碰撞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C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P[n]</a:t>
            </a:r>
            <a:r>
              <a:rPr sz="1200">
                <a:latin typeface="標楷體"/>
              </a:rPr>
              <a:t>：</a:t>
            </a:r>
            <a:r>
              <a:rPr sz="1200">
                <a:latin typeface="Times New Roman"/>
              </a:rPr>
              <a:t>PRACH</a:t>
            </a:r>
            <a:r>
              <a:rPr sz="1200">
                <a:latin typeface="標楷體"/>
              </a:rPr>
              <a:t>接入碰撞</a:t>
            </a:r>
          </a:p>
          <a:p/>
          <a:p>
            <a:r>
              <a:rPr sz="1200">
                <a:latin typeface="Times New Roman"/>
              </a:rPr>
              <a:t>3. </a:t>
            </a:r>
            <a:r>
              <a:rPr sz="1200">
                <a:latin typeface="標楷體"/>
              </a:rPr>
              <a:t>權衡係數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ν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URLLC</a:t>
            </a:r>
            <a:r>
              <a:rPr sz="1200">
                <a:latin typeface="標楷體"/>
              </a:rPr>
              <a:t>應用：ν較大（重視低延遲）</a:t>
            </a:r>
          </a:p>
          <a:p>
            <a:r>
              <a:rPr sz="1200">
                <a:latin typeface="Times New Roman"/>
              </a:rPr>
              <a:t>   </a:t>
            </a:r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mMTC</a:t>
            </a:r>
            <a:r>
              <a:rPr sz="1200">
                <a:latin typeface="標楷體"/>
              </a:rPr>
              <a:t>應用：ν較小（容忍適度延遲）</a:t>
            </a:r>
          </a:p>
          <a:p/>
          <a:p>
            <a:r>
              <a:rPr sz="1200">
                <a:latin typeface="標楷體"/>
              </a:rPr>
              <a:t>【優化目標】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最小化存取延遲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最小化資源碰撞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應用自適應權衡</a:t>
            </a:r>
          </a:p>
          <a:p/>
          <a:p>
            <a:r>
              <a:rPr sz="1200">
                <a:latin typeface="標楷體"/>
              </a:rPr>
              <a:t>【變數定義】</a:t>
            </a:r>
          </a:p>
          <a:p/>
        </p:txBody>
      </p:sp>
      <p:pic>
        <p:nvPicPr>
          <p:cNvPr id="4" name="Picture 3" descr="page_5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36576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4880" y="55778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latin typeface="標楷體"/>
              </a:rPr>
              <a:t>圖</a:t>
            </a:r>
            <a:r>
              <a:rPr sz="1000">
                <a:latin typeface="Times New Roman"/>
              </a:rPr>
              <a:t>5: </a:t>
            </a:r>
            <a:r>
              <a:rPr sz="1000">
                <a:latin typeface="標楷體"/>
              </a:rPr>
              <a:t>獎勵函數結構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Times New Roman"/>
              </a:rPr>
              <a:t>IMPALA</a:t>
            </a:r>
            <a:r>
              <a:rPr sz="1800">
                <a:latin typeface="標楷體"/>
              </a:rPr>
              <a:t>演算法：</a:t>
            </a:r>
            <a:r>
              <a:rPr sz="1800">
                <a:latin typeface="Times New Roman"/>
              </a:rPr>
              <a:t>V-trace</a:t>
            </a:r>
            <a:r>
              <a:rPr sz="1800">
                <a:latin typeface="標楷體"/>
              </a:rPr>
              <a:t>機制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114800" cy="4572000"/>
          </a:xfrm>
        </p:spPr>
        <p:txBody>
          <a:bodyPr/>
          <a:lstStyle/>
          <a:p>
            <a:r>
              <a:rPr sz="1200">
                <a:latin typeface="標楷體"/>
              </a:rPr>
              <a:t>【核心公式】</a:t>
            </a:r>
          </a:p>
          <a:p>
            <a:r>
              <a:rPr sz="1200">
                <a:latin typeface="Times New Roman"/>
              </a:rPr>
              <a:t>v[n] = V(s[n]) + </a:t>
            </a:r>
            <a:r>
              <a:rPr sz="1200">
                <a:latin typeface="標楷體"/>
              </a:rPr>
              <a:t>Σγ^</a:t>
            </a:r>
            <a:r>
              <a:rPr sz="1200">
                <a:latin typeface="Times New Roman"/>
              </a:rPr>
              <a:t>(i-s)</a:t>
            </a:r>
            <a:r>
              <a:rPr sz="1200">
                <a:latin typeface="標楷體"/>
              </a:rPr>
              <a:t>·Π</a:t>
            </a:r>
            <a:r>
              <a:rPr sz="1200">
                <a:latin typeface="Times New Roman"/>
              </a:rPr>
              <a:t>c[j]</a:t>
            </a:r>
            <a:r>
              <a:rPr sz="1200">
                <a:latin typeface="標楷體"/>
              </a:rPr>
              <a:t>·δ</a:t>
            </a:r>
            <a:r>
              <a:rPr sz="1200">
                <a:latin typeface="Times New Roman"/>
              </a:rPr>
              <a:t>_i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V</a:t>
            </a:r>
          </a:p>
          <a:p/>
          <a:p>
            <a:r>
              <a:rPr sz="1200">
                <a:latin typeface="標楷體"/>
              </a:rPr>
              <a:t>【公式說明】</a:t>
            </a:r>
          </a:p>
          <a:p>
            <a:r>
              <a:rPr sz="1200">
                <a:latin typeface="標楷體"/>
              </a:rPr>
              <a:t>【</a:t>
            </a:r>
            <a:r>
              <a:rPr sz="1200">
                <a:latin typeface="Times New Roman"/>
              </a:rPr>
              <a:t>V-trace</a:t>
            </a:r>
            <a:r>
              <a:rPr sz="1200">
                <a:latin typeface="標楷體"/>
              </a:rPr>
              <a:t>核心機制】</a:t>
            </a:r>
          </a:p>
          <a:p>
            <a:r>
              <a:rPr sz="1200">
                <a:latin typeface="Times New Roman"/>
              </a:rPr>
              <a:t>v[n] = V(s[n]) + </a:t>
            </a:r>
            <a:r>
              <a:rPr sz="1200">
                <a:latin typeface="標楷體"/>
              </a:rPr>
              <a:t>Σ</a:t>
            </a:r>
            <a:r>
              <a:rPr sz="1200">
                <a:latin typeface="Times New Roman"/>
              </a:rPr>
              <a:t>(i=s to s+k-1) </a:t>
            </a:r>
            <a:r>
              <a:rPr sz="1200">
                <a:latin typeface="標楷體"/>
              </a:rPr>
              <a:t>γ^</a:t>
            </a:r>
            <a:r>
              <a:rPr sz="1200">
                <a:latin typeface="Times New Roman"/>
              </a:rPr>
              <a:t>(i-s)</a:t>
            </a:r>
            <a:r>
              <a:rPr sz="1200">
                <a:latin typeface="標楷體"/>
              </a:rPr>
              <a:t>·Π</a:t>
            </a:r>
            <a:r>
              <a:rPr sz="1200">
                <a:latin typeface="Times New Roman"/>
              </a:rPr>
              <a:t>(j=s to i-1)c[j]</a:t>
            </a:r>
            <a:r>
              <a:rPr sz="1200">
                <a:latin typeface="標楷體"/>
              </a:rPr>
              <a:t>·δ</a:t>
            </a:r>
            <a:r>
              <a:rPr sz="1200">
                <a:latin typeface="Times New Roman"/>
              </a:rPr>
              <a:t>_i</a:t>
            </a:r>
            <a:r>
              <a:rPr sz="1200">
                <a:latin typeface="標楷體"/>
              </a:rPr>
              <a:t>^</a:t>
            </a:r>
            <a:r>
              <a:rPr sz="1200">
                <a:latin typeface="Times New Roman"/>
              </a:rPr>
              <a:t>V</a:t>
            </a:r>
          </a:p>
          <a:p/>
          <a:p>
            <a:r>
              <a:rPr sz="1200">
                <a:latin typeface="標楷體"/>
              </a:rPr>
              <a:t>【重要性採樣權重】</a:t>
            </a:r>
          </a:p>
          <a:p>
            <a:r>
              <a:rPr sz="1200">
                <a:latin typeface="標楷體"/>
              </a:rPr>
              <a:t>ρ</a:t>
            </a:r>
            <a:r>
              <a:rPr sz="1200">
                <a:latin typeface="Times New Roman"/>
              </a:rPr>
              <a:t>[n] = min(</a:t>
            </a:r>
            <a:r>
              <a:rPr sz="1200">
                <a:latin typeface="標楷體"/>
              </a:rPr>
              <a:t>ρ̄</a:t>
            </a:r>
            <a:r>
              <a:rPr sz="1200">
                <a:latin typeface="Times New Roman"/>
              </a:rPr>
              <a:t>, </a:t>
            </a:r>
            <a:r>
              <a:rPr sz="1200">
                <a:latin typeface="標楷體"/>
              </a:rPr>
              <a:t>π</a:t>
            </a:r>
            <a:r>
              <a:rPr sz="1200">
                <a:latin typeface="Times New Roman"/>
              </a:rPr>
              <a:t>(a[n]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s[n])/</a:t>
            </a:r>
            <a:r>
              <a:rPr sz="1200">
                <a:latin typeface="標楷體"/>
              </a:rPr>
              <a:t>μ</a:t>
            </a:r>
            <a:r>
              <a:rPr sz="1200">
                <a:latin typeface="Times New Roman"/>
              </a:rPr>
              <a:t>(a[n]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s[n]))</a:t>
            </a:r>
          </a:p>
          <a:p>
            <a:r>
              <a:rPr sz="1200">
                <a:latin typeface="Times New Roman"/>
              </a:rPr>
              <a:t>c[n] = min(c</a:t>
            </a:r>
            <a:r>
              <a:rPr sz="1200">
                <a:latin typeface="標楷體"/>
              </a:rPr>
              <a:t>̄</a:t>
            </a:r>
            <a:r>
              <a:rPr sz="1200">
                <a:latin typeface="Times New Roman"/>
              </a:rPr>
              <a:t>, </a:t>
            </a:r>
            <a:r>
              <a:rPr sz="1200">
                <a:latin typeface="標楷體"/>
              </a:rPr>
              <a:t>π</a:t>
            </a:r>
            <a:r>
              <a:rPr sz="1200">
                <a:latin typeface="Times New Roman"/>
              </a:rPr>
              <a:t>(a[n]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s[n])/</a:t>
            </a:r>
            <a:r>
              <a:rPr sz="1200">
                <a:latin typeface="標楷體"/>
              </a:rPr>
              <a:t>μ</a:t>
            </a:r>
            <a:r>
              <a:rPr sz="1200">
                <a:latin typeface="Times New Roman"/>
              </a:rPr>
              <a:t>(a[n]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s[n]))</a:t>
            </a:r>
          </a:p>
          <a:p/>
          <a:p>
            <a:r>
              <a:rPr sz="1200">
                <a:latin typeface="標楷體"/>
              </a:rPr>
              <a:t>【機制說明】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π</a:t>
            </a:r>
            <a:r>
              <a:rPr sz="1200">
                <a:latin typeface="Times New Roman"/>
              </a:rPr>
              <a:t>(a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s)</a:t>
            </a:r>
            <a:r>
              <a:rPr sz="1200">
                <a:latin typeface="標楷體"/>
              </a:rPr>
              <a:t>：</a:t>
            </a:r>
            <a:r>
              <a:rPr sz="1200">
                <a:latin typeface="Times New Roman"/>
              </a:rPr>
              <a:t>learner</a:t>
            </a:r>
            <a:r>
              <a:rPr sz="1200">
                <a:latin typeface="標楷體"/>
              </a:rPr>
              <a:t>的目標策略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μ</a:t>
            </a:r>
            <a:r>
              <a:rPr sz="1200">
                <a:latin typeface="Times New Roman"/>
              </a:rPr>
              <a:t>(a</a:t>
            </a:r>
            <a:r>
              <a:rPr sz="1200">
                <a:latin typeface="標楷體"/>
              </a:rPr>
              <a:t>|</a:t>
            </a:r>
            <a:r>
              <a:rPr sz="1200">
                <a:latin typeface="Times New Roman"/>
              </a:rPr>
              <a:t>s)</a:t>
            </a:r>
            <a:r>
              <a:rPr sz="1200">
                <a:latin typeface="標楷體"/>
              </a:rPr>
              <a:t>：</a:t>
            </a:r>
            <a:r>
              <a:rPr sz="1200">
                <a:latin typeface="Times New Roman"/>
              </a:rPr>
              <a:t>actor</a:t>
            </a:r>
            <a:r>
              <a:rPr sz="1200">
                <a:latin typeface="標楷體"/>
              </a:rPr>
              <a:t>的行為策略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截斷機制：防止權重過大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偏差修正：確保正確的價值估計</a:t>
            </a:r>
          </a:p>
          <a:p/>
          <a:p>
            <a:r>
              <a:rPr sz="1200">
                <a:latin typeface="標楷體"/>
              </a:rPr>
              <a:t>【技術優勢】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解決策略滯後問題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保證算法收斂性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提高樣本利用效率</a:t>
            </a:r>
          </a:p>
          <a:p>
            <a:r>
              <a:rPr sz="1200">
                <a:latin typeface="標楷體"/>
              </a:rPr>
              <a:t>•</a:t>
            </a:r>
            <a:r>
              <a:rPr sz="1200">
                <a:latin typeface="Times New Roman"/>
              </a:rPr>
              <a:t> </a:t>
            </a:r>
            <a:r>
              <a:rPr sz="1200">
                <a:latin typeface="標楷體"/>
              </a:rPr>
              <a:t>穩定訓練過程</a:t>
            </a:r>
          </a:p>
          <a:p/>
          <a:p>
            <a:r>
              <a:rPr sz="1200">
                <a:latin typeface="標楷體"/>
              </a:rPr>
              <a:t>【變數定義】</a:t>
            </a:r>
          </a:p>
          <a:p/>
        </p:txBody>
      </p:sp>
      <p:pic>
        <p:nvPicPr>
          <p:cNvPr id="4" name="Picture 3" descr="page_5_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36576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54880" y="55778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latin typeface="標楷體"/>
              </a:rPr>
              <a:t>圖</a:t>
            </a:r>
            <a:r>
              <a:rPr sz="1000">
                <a:latin typeface="Times New Roman"/>
              </a:rPr>
              <a:t>6: V-trace</a:t>
            </a:r>
            <a:r>
              <a:rPr sz="1000">
                <a:latin typeface="標楷體"/>
              </a:rPr>
              <a:t>計算流程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latin typeface="標楷體"/>
              </a:rPr>
              <a:t>預測能力：軌道確定性基礎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300">
                <a:latin typeface="標楷體"/>
              </a:rPr>
              <a:t>【核心公式】</a:t>
            </a:r>
          </a:p>
          <a:p>
            <a:r>
              <a:rPr sz="1300">
                <a:latin typeface="Times New Roman"/>
              </a:rPr>
              <a:t>q_i[m] = q_i[0] + </a:t>
            </a:r>
            <a:r>
              <a:rPr sz="1300">
                <a:latin typeface="標楷體"/>
              </a:rPr>
              <a:t>τ·Σ</a:t>
            </a:r>
            <a:r>
              <a:rPr sz="1300">
                <a:latin typeface="Times New Roman"/>
              </a:rPr>
              <a:t>v_i[m</a:t>
            </a:r>
            <a:r>
              <a:rPr sz="1300">
                <a:latin typeface="標楷體"/>
              </a:rPr>
              <a:t>'τ</a:t>
            </a:r>
            <a:r>
              <a:rPr sz="1300">
                <a:latin typeface="Times New Roman"/>
              </a:rPr>
              <a:t>]</a:t>
            </a:r>
          </a:p>
          <a:p/>
          <a:p>
            <a:r>
              <a:rPr sz="1300">
                <a:latin typeface="標楷體"/>
              </a:rPr>
              <a:t>【公式說明】</a:t>
            </a:r>
          </a:p>
          <a:p>
            <a:r>
              <a:rPr sz="1300">
                <a:latin typeface="標楷體"/>
              </a:rPr>
              <a:t>【軌道確定性原理】</a:t>
            </a:r>
          </a:p>
          <a:p>
            <a:r>
              <a:rPr sz="1300">
                <a:latin typeface="Times New Roman"/>
              </a:rPr>
              <a:t>q_i[m] = q_i[0] + </a:t>
            </a:r>
            <a:r>
              <a:rPr sz="1300">
                <a:latin typeface="標楷體"/>
              </a:rPr>
              <a:t>τ·Σ</a:t>
            </a:r>
            <a:r>
              <a:rPr sz="1300">
                <a:latin typeface="Times New Roman"/>
              </a:rPr>
              <a:t>(m</a:t>
            </a:r>
            <a:r>
              <a:rPr sz="1300">
                <a:latin typeface="標楷體"/>
              </a:rPr>
              <a:t>'</a:t>
            </a:r>
            <a:r>
              <a:rPr sz="1300">
                <a:latin typeface="Times New Roman"/>
              </a:rPr>
              <a:t>=1 to m)v_i[m</a:t>
            </a:r>
            <a:r>
              <a:rPr sz="1300">
                <a:latin typeface="標楷體"/>
              </a:rPr>
              <a:t>'τ</a:t>
            </a:r>
            <a:r>
              <a:rPr sz="1300">
                <a:latin typeface="Times New Roman"/>
              </a:rPr>
              <a:t>]</a:t>
            </a:r>
          </a:p>
          <a:p/>
          <a:p>
            <a:r>
              <a:rPr sz="1300">
                <a:latin typeface="標楷體"/>
              </a:rPr>
              <a:t>【預測機制層次】</a:t>
            </a:r>
          </a:p>
          <a:p>
            <a:r>
              <a:rPr sz="1300">
                <a:latin typeface="Times New Roman"/>
              </a:rPr>
              <a:t>Level 1: </a:t>
            </a:r>
            <a:r>
              <a:rPr sz="1300">
                <a:latin typeface="標楷體"/>
              </a:rPr>
              <a:t>位置預測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輸入：時間索引</a:t>
            </a:r>
            <a:r>
              <a:rPr sz="1300">
                <a:latin typeface="Times New Roman"/>
              </a:rPr>
              <a:t>n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輸出：衛星精確位置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基礎：牛頓力學定律</a:t>
            </a:r>
          </a:p>
          <a:p/>
          <a:p>
            <a:r>
              <a:rPr sz="1300">
                <a:latin typeface="Times New Roman"/>
              </a:rPr>
              <a:t>Level 2: </a:t>
            </a:r>
            <a:r>
              <a:rPr sz="1300">
                <a:latin typeface="標楷體"/>
              </a:rPr>
              <a:t>覆蓋預測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輸入：衛星位置</a:t>
            </a:r>
            <a:r>
              <a:rPr sz="1300">
                <a:latin typeface="Times New Roman"/>
              </a:rPr>
              <a:t> + </a:t>
            </a:r>
            <a:r>
              <a:rPr sz="1300">
                <a:latin typeface="標楷體"/>
              </a:rPr>
              <a:t>用戶位置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輸出：信號覆蓋品質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依據：自由空間路徑損耗</a:t>
            </a:r>
          </a:p>
          <a:p/>
          <a:p>
            <a:r>
              <a:rPr sz="1300">
                <a:latin typeface="Times New Roman"/>
              </a:rPr>
              <a:t>Level 3: </a:t>
            </a:r>
            <a:r>
              <a:rPr sz="1300">
                <a:latin typeface="標楷體"/>
              </a:rPr>
              <a:t>決策預測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輸入：覆蓋品質</a:t>
            </a:r>
            <a:r>
              <a:rPr sz="1300">
                <a:latin typeface="Times New Roman"/>
              </a:rPr>
              <a:t> + </a:t>
            </a:r>
            <a:r>
              <a:rPr sz="1300">
                <a:latin typeface="標楷體"/>
              </a:rPr>
              <a:t>網路負載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輸出：最佳</a:t>
            </a:r>
            <a:r>
              <a:rPr sz="1300">
                <a:latin typeface="Times New Roman"/>
              </a:rPr>
              <a:t>HO</a:t>
            </a:r>
            <a:r>
              <a:rPr sz="1300">
                <a:latin typeface="標楷體"/>
              </a:rPr>
              <a:t>決策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方法：深度強化學習</a:t>
            </a:r>
          </a:p>
          <a:p/>
          <a:p>
            <a:r>
              <a:rPr sz="1300">
                <a:latin typeface="標楷體"/>
              </a:rPr>
              <a:t>【學習目標】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狀態→動作映射：</a:t>
            </a:r>
            <a:r>
              <a:rPr sz="1300">
                <a:latin typeface="Times New Roman"/>
              </a:rPr>
              <a:t>f_</a:t>
            </a:r>
            <a:r>
              <a:rPr sz="1300">
                <a:latin typeface="標楷體"/>
              </a:rPr>
              <a:t>θ</a:t>
            </a:r>
            <a:r>
              <a:rPr sz="1300">
                <a:latin typeface="Times New Roman"/>
              </a:rPr>
              <a:t>(s) </a:t>
            </a:r>
            <a:r>
              <a:rPr sz="1300">
                <a:latin typeface="標楷體"/>
              </a:rPr>
              <a:t>→</a:t>
            </a:r>
            <a:r>
              <a:rPr sz="1300">
                <a:latin typeface="Times New Roman"/>
              </a:rPr>
              <a:t> a</a:t>
            </a:r>
            <a:r>
              <a:rPr sz="1300">
                <a:latin typeface="標楷體"/>
              </a:rPr>
              <a:t>*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模式識別：時間→最優策略</a:t>
            </a:r>
          </a:p>
          <a:p>
            <a:r>
              <a:rPr sz="1300">
                <a:latin typeface="標楷體"/>
              </a:rPr>
              <a:t>•</a:t>
            </a:r>
            <a:r>
              <a:rPr sz="1300">
                <a:latin typeface="Times New Roman"/>
              </a:rPr>
              <a:t> </a:t>
            </a:r>
            <a:r>
              <a:rPr sz="1300">
                <a:latin typeface="標楷體"/>
              </a:rPr>
              <a:t>泛化能力：適應未見情況</a:t>
            </a:r>
          </a:p>
          <a:p/>
          <a:p>
            <a:r>
              <a:rPr sz="1300">
                <a:latin typeface="標楷體"/>
              </a:rPr>
              <a:t>【變數定義】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