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1695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7C — Event D2 Example &amp;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Numeric example:</a:t>
            </a:r>
          </a:p>
          <a:p>
            <a:pPr>
              <a:defRPr sz="2400"/>
            </a:pPr>
            <a:r>
              <a:rPr>
                <a:latin typeface="Times New Roman"/>
              </a:rPr>
              <a:t>Th1 = 100 km, Th2 = 60 km, Hys = 5 km; Ml1 = 120 km, Ml2 = 50 km</a:t>
            </a:r>
          </a:p>
          <a:p>
            <a:pPr>
              <a:defRPr sz="2400"/>
            </a:pPr>
            <a:r>
              <a:rPr>
                <a:latin typeface="Times New Roman"/>
              </a:rPr>
              <a:t>120 − 5 &gt; 100 ✓ and 50 + 5 &lt; 60 ✓ → D2 ENTERS (pre-emptive HO viable)</a:t>
            </a:r>
          </a:p>
          <a:p>
            <a:pPr>
              <a:defRPr sz="2400"/>
            </a:pPr>
            <a:r>
              <a:rPr>
                <a:latin typeface="Times New Roman"/>
              </a:rPr>
              <a:t>Notes:</a:t>
            </a:r>
          </a:p>
          <a:p>
            <a:pPr>
              <a:defRPr sz="2400"/>
            </a:pPr>
            <a:r>
              <a:rPr>
                <a:latin typeface="Times New Roman"/>
              </a:rPr>
              <a:t>Use UE position covariance to inflate Hys if GNSS error is large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14"/>
                <a:gridCol w="2420014"/>
                <a:gridCol w="2420014"/>
                <a:gridCol w="2420016"/>
              </a:tblGrid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Typical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#HOs / time 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Context-dependent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Too high → instability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Failed HOs / total 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2–5%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Includes T310 expiry, RA fail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Ping-pong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 back within 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5–10%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τ e.g., 30–60 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Time from trigger→RQ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As low as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 with CHO/CFRA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DL/UL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Maximize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Avoid HO during bursts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8A — NTN Adaptations for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Long RTT → increase TTT; conservative Hys</a:t>
            </a:r>
          </a:p>
          <a:p>
            <a:pPr>
              <a:defRPr sz="2400"/>
            </a:pPr>
            <a:r>
              <a:rPr>
                <a:latin typeface="Times New Roman"/>
              </a:rPr>
              <a:t>Moving beams → combine D2 with A4/A5; CHO usage</a:t>
            </a:r>
          </a:p>
          <a:p>
            <a:pPr>
              <a:defRPr sz="2400"/>
            </a:pPr>
            <a:r>
              <a:rPr>
                <a:latin typeface="Times New Roman"/>
              </a:rPr>
              <a:t>Technique selection:</a:t>
            </a:r>
          </a:p>
          <a:p>
            <a:pPr>
              <a:defRPr sz="2400"/>
            </a:pPr>
            <a:r>
              <a:rPr>
                <a:latin typeface="Times New Roman"/>
              </a:rPr>
              <a:t>Offsets (Ofn/Ocn) per-beam calibration</a:t>
            </a:r>
          </a:p>
          <a:p>
            <a:pPr>
              <a:defRPr sz="2400"/>
            </a:pPr>
            <a:r>
              <a:rPr>
                <a:latin typeface="Times New Roman"/>
              </a:rPr>
              <a:t>L3 filtering windows extended; GNSS/timing uncertainty considered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011"/>
                <a:gridCol w="1936011"/>
                <a:gridCol w="1936011"/>
                <a:gridCol w="1936011"/>
                <a:gridCol w="1936014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Where to use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Baseline, safety fallback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Dynamic thresholds/target select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8B — NTN Techniques &amp; Feature 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Technique selection:</a:t>
            </a:r>
          </a:p>
          <a:p>
            <a:pPr>
              <a:defRPr sz="2400"/>
            </a:pPr>
            <a:r>
              <a:rPr>
                <a:latin typeface="Times New Roman"/>
              </a:rPr>
              <a:t>Feature dictionary (examples):</a:t>
            </a:r>
          </a:p>
          <a:p>
            <a:pPr>
              <a:defRPr sz="2400"/>
            </a:pPr>
            <a:r>
              <a:rPr>
                <a:latin typeface="Times New Roman"/>
              </a:rPr>
              <a:t>Filtering tips:</a:t>
            </a:r>
          </a:p>
          <a:p>
            <a:pPr>
              <a:defRPr sz="2400"/>
            </a:pPr>
            <a:r>
              <a:rPr>
                <a:latin typeface="Times New Roman"/>
              </a:rPr>
              <a:t>Increase L3 filter window; avoid over-smoothing near beam edges</a:t>
            </a:r>
          </a:p>
          <a:p>
            <a:pPr>
              <a:defRPr sz="2400"/>
            </a:pPr>
            <a:r>
              <a:rPr>
                <a:latin typeface="Times New Roman"/>
              </a:rPr>
              <a:t>Use per-beam Ofn/Ocn to correct persistent bias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011"/>
                <a:gridCol w="1936011"/>
                <a:gridCol w="1936011"/>
                <a:gridCol w="1936011"/>
                <a:gridCol w="1936014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Where to use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Baseline, safety fallback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Dynamic thresholds/target select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9 — Topic 2 Outline: MR-based HO (Traditional)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 vs A5 HO count &amp; ping-pong (illustrative):</a:t>
            </a:r>
          </a:p>
          <a:p>
            <a:pPr>
              <a:defRPr sz="2400"/>
            </a:pPr>
            <a:r>
              <a:rPr>
                <a:latin typeface="Times New Roman"/>
              </a:rPr>
              <a:t>Note: Values illustrative; tune per network</a:t>
            </a:r>
          </a:p>
          <a:p>
            <a:pPr>
              <a:defRPr sz="2400"/>
            </a:pPr>
            <a:r>
              <a:rPr>
                <a:latin typeface="Times New Roman"/>
              </a:rPr>
              <a:t>HO pipeline: measure→report→decide→execute</a:t>
            </a:r>
          </a:p>
          <a:p>
            <a:pPr>
              <a:defRPr sz="2400"/>
            </a:pPr>
            <a:r>
              <a:rPr>
                <a:latin typeface="Times New Roman"/>
              </a:rPr>
              <a:t>Event selection: A4 vs A5</a:t>
            </a:r>
          </a:p>
          <a:p>
            <a:pPr>
              <a:defRPr sz="2400"/>
            </a:pPr>
            <a:r>
              <a:rPr>
                <a:latin typeface="Times New Roman"/>
              </a:rPr>
              <a:t>Types: inter-beam, inter-sat, inter-frequency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14"/>
                <a:gridCol w="2420014"/>
                <a:gridCol w="2420014"/>
                <a:gridCol w="2420016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HOs/UE/hour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Ping-pong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HOF %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4.1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3.2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+ D2 +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10A — MR-based HO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UE measures: RSRP/RSRQ/SINR per beam/cell</a:t>
            </a:r>
          </a:p>
          <a:p>
            <a:pPr>
              <a:defRPr sz="2400"/>
            </a:pPr>
            <a:r>
              <a:rPr>
                <a:latin typeface="Times New Roman"/>
              </a:rPr>
              <a:t>Config: A4/A5 with Hys, TTT, Ofn/Ocn</a:t>
            </a:r>
          </a:p>
          <a:p>
            <a:pPr>
              <a:defRPr sz="2400"/>
            </a:pPr>
            <a:r>
              <a:rPr>
                <a:latin typeface="Times New Roman"/>
              </a:rPr>
              <a:t>Reports: periodic/aperiodic; reportQuantity</a:t>
            </a:r>
          </a:p>
          <a:p>
            <a:pPr>
              <a:defRPr sz="2400"/>
            </a:pPr>
            <a:r>
              <a:rPr>
                <a:latin typeface="Times New Roman"/>
              </a:rPr>
              <a:t>Decision: neighbor ranking; CHO list</a:t>
            </a:r>
          </a:p>
          <a:p>
            <a:pPr>
              <a:defRPr sz="2400"/>
            </a:pPr>
            <a:r>
              <a:rPr>
                <a:latin typeface="Times New Roman"/>
              </a:rPr>
              <a:t>Execute: RRC Reconf; RA; path switch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10B — MR-based HO Reporting &amp;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Reporting fields (selected):</a:t>
            </a:r>
          </a:p>
          <a:p>
            <a:pPr>
              <a:defRPr sz="2400"/>
            </a:pPr>
            <a:r>
              <a:rPr>
                <a:latin typeface="Times New Roman"/>
              </a:rPr>
              <a:t>Execution timeline (NTN):</a:t>
            </a:r>
          </a:p>
          <a:p>
            <a:pPr>
              <a:defRPr sz="2400"/>
            </a:pPr>
            <a:r>
              <a:rPr>
                <a:latin typeface="Times New Roman"/>
              </a:rPr>
              <a:t>Reporting fields (selected):</a:t>
            </a:r>
          </a:p>
          <a:p>
            <a:pPr>
              <a:defRPr sz="2400"/>
            </a:pPr>
            <a:r>
              <a:rPr>
                <a:latin typeface="Times New Roman"/>
              </a:rPr>
              <a:t>Practical:</a:t>
            </a:r>
          </a:p>
          <a:p>
            <a:pPr>
              <a:defRPr sz="2400"/>
            </a:pPr>
            <a:r>
              <a:rPr>
                <a:latin typeface="Times New Roman"/>
              </a:rPr>
              <a:t>Maintain CHO list to avoid decision-time delays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686"/>
                <a:gridCol w="3226686"/>
                <a:gridCol w="3226686"/>
              </a:tblGrid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Purpose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rsrp, rsrq, 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What metrics to include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triggerType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event, periodic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Event-based (A4/A5/D2) vs periodic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reportAddNeighMeas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Include neighbor details in report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maxReportCells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e.g., 4–8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 payload size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80–320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Debounce spurious triggers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11 — A4 vs A5 in NTN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 pros: simple, fast; cons: ping-pong at edges</a:t>
            </a:r>
          </a:p>
          <a:p>
            <a:pPr>
              <a:defRPr sz="2400"/>
            </a:pPr>
            <a:r>
              <a:rPr>
                <a:latin typeface="Times New Roman"/>
              </a:rPr>
              <a:t>A5 pros: stable dual-condition; cons: may trigger late</a:t>
            </a:r>
          </a:p>
          <a:p>
            <a:pPr>
              <a:defRPr sz="2400"/>
            </a:pPr>
            <a:r>
              <a:rPr>
                <a:latin typeface="Times New Roman"/>
              </a:rPr>
              <a:t>Practice: A5 for inter-beam; A4 for dense co-beams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12 — Parameter Tuning (Traditional)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Hys: 2–4 dB for LEO</a:t>
            </a:r>
          </a:p>
          <a:p>
            <a:pPr>
              <a:defRPr sz="2400"/>
            </a:pPr>
            <a:r>
              <a:rPr>
                <a:latin typeface="Times New Roman"/>
              </a:rPr>
              <a:t>TTT: 80–320 ms (RTT-aware)</a:t>
            </a:r>
          </a:p>
          <a:p>
            <a:pPr>
              <a:defRPr sz="2400"/>
            </a:pPr>
            <a:r>
              <a:rPr>
                <a:latin typeface="Times New Roman"/>
              </a:rPr>
              <a:t>Ofn/Ocn: per-frequency/beam bias</a:t>
            </a:r>
          </a:p>
          <a:p>
            <a:pPr>
              <a:defRPr sz="2400"/>
            </a:pPr>
            <a:r>
              <a:rPr>
                <a:latin typeface="Times New Roman"/>
              </a:rPr>
              <a:t>L3 filtering: a=0.5–0.9; extended windows</a:t>
            </a:r>
          </a:p>
          <a:p>
            <a:pPr>
              <a:defRPr sz="2400"/>
            </a:pPr>
            <a:r>
              <a:rPr>
                <a:latin typeface="Times New Roman"/>
              </a:rPr>
              <a:t>Load-aware Th2 adjustment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13 — Execution Options in NTN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CHO: pre-configured candidates + conditions (A4/A5/D2)</a:t>
            </a:r>
          </a:p>
          <a:p>
            <a:pPr>
              <a:defRPr sz="2400"/>
            </a:pPr>
            <a:r>
              <a:rPr>
                <a:latin typeface="Times New Roman"/>
              </a:rPr>
              <a:t>DAPS/make-before-break when feasible</a:t>
            </a:r>
          </a:p>
          <a:p>
            <a:pPr>
              <a:defRPr sz="2400"/>
            </a:pPr>
            <a:r>
              <a:rPr>
                <a:latin typeface="Times New Roman"/>
              </a:rPr>
              <a:t>RA: CFRA with beam sweep; enlarged RA window</a:t>
            </a:r>
          </a:p>
          <a:p>
            <a:pPr>
              <a:defRPr sz="2400"/>
            </a:pPr>
            <a:r>
              <a:rPr>
                <a:latin typeface="Times New Roman"/>
              </a:rPr>
              <a:t>Timing: large TA + Doppler compensation; UL BWP preset</a:t>
            </a:r>
          </a:p>
          <a:p>
            <a:pPr>
              <a:defRPr sz="2400"/>
            </a:pPr>
            <a:r>
              <a:rPr>
                <a:latin typeface="Times New Roman"/>
              </a:rPr>
              <a:t>Core: efficient path switch to reduce 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14 — KPIs and Trade-offs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Supervised ML configuration example:</a:t>
            </a:r>
          </a:p>
          <a:p>
            <a:pPr>
              <a:defRPr sz="2400"/>
            </a:pPr>
            <a:r>
              <a:rPr>
                <a:latin typeface="Times New Roman"/>
              </a:rPr>
              <a:t>KPIs: HOP, HOF, Ping-pong rate, throughput, latency</a:t>
            </a:r>
          </a:p>
          <a:p>
            <a:pPr>
              <a:defRPr sz="2400"/>
            </a:pPr>
            <a:r>
              <a:rPr>
                <a:latin typeface="Times New Roman"/>
              </a:rPr>
              <a:t>Trade-offs: TTT vs ping-pong; Hys vs late HO; CHO size vs overhead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029"/>
                <a:gridCol w="4840029"/>
              </a:tblGrid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Choice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XGBoost (depth 6, 200 trees)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Best target/no-HO from oracle planner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Slide 15/16 dictionary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ΔTh1, ΔTh2, target rank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Inference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2 ms per UE per eval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Nightly with drift check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 — Title &amp; Goals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Title: Handover in LEO NTN: A4/A5/D2, Traditional vs AI-enhanced</a:t>
            </a:r>
          </a:p>
          <a:p>
            <a:pPr>
              <a:defRPr sz="2400"/>
            </a:pPr>
            <a:r>
              <a:rPr>
                <a:latin typeface="Times New Roman"/>
              </a:rPr>
              <a:t>Goals:</a:t>
            </a:r>
          </a:p>
          <a:p>
            <a:pPr>
              <a:defRPr sz="2400"/>
            </a:pPr>
            <a:r>
              <a:rPr>
                <a:latin typeface="Times New Roman"/>
              </a:rPr>
              <a:t>Summarize 3GPP A4/A5/D2 measurement events for HO triggers</a:t>
            </a:r>
          </a:p>
          <a:p>
            <a:pPr>
              <a:defRPr sz="2400"/>
            </a:pPr>
            <a:r>
              <a:rPr>
                <a:latin typeface="Times New Roman"/>
              </a:rPr>
              <a:t>Compare Measurement Report (MR)-based and Non-MR-based HO (traditional &amp; AI)</a:t>
            </a:r>
          </a:p>
          <a:p>
            <a:pPr>
              <a:defRPr sz="2400"/>
            </a:pPr>
            <a:r>
              <a:rPr>
                <a:latin typeface="Times New Roman"/>
              </a:rPr>
              <a:t>Map to LEO NTN specifics: moving beams, ephemeris, long RTT, Doppler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15 — Topic 3 Outline: MR-based HO (AI-Enhanced)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Supervised learning, RL</a:t>
            </a:r>
          </a:p>
          <a:p>
            <a:pPr>
              <a:defRPr sz="2400"/>
            </a:pPr>
            <a:r>
              <a:rPr>
                <a:latin typeface="Times New Roman"/>
              </a:rPr>
              <a:t>Feature set: MR stats, velocity, Doppler, beam IDs, history</a:t>
            </a:r>
          </a:p>
          <a:p>
            <a:pPr>
              <a:defRPr sz="2400"/>
            </a:pPr>
            <a:r>
              <a:rPr>
                <a:latin typeface="Times New Roman"/>
              </a:rPr>
              <a:t>Reward: HOF−, ping-pong−, throughput+, dwell-time+</a:t>
            </a:r>
          </a:p>
          <a:p>
            <a:pPr>
              <a:defRPr sz="2400"/>
            </a:pPr>
            <a:r>
              <a:rPr>
                <a:latin typeface="Times New Roman"/>
              </a:rPr>
              <a:t>RL configuration example (SAC):</a:t>
            </a:r>
          </a:p>
          <a:p>
            <a:pPr>
              <a:defRPr sz="2400"/>
            </a:pPr>
            <a:r>
              <a:rPr>
                <a:latin typeface="Times New Roman"/>
              </a:rPr>
              <a:t>Deployment: online/offline, safety guards, fallback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029"/>
                <a:gridCol w="4840029"/>
              </a:tblGrid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Setting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[RSRP vector, trends, speed, elevation, TimeToEdge_pred]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{HO-now, wait, target-id, ΔTTT, ΔHys}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+throughput +dwell −HOF −ping-pong −delay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Offline on digital twin logs + domain randomization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 clipping; A5/CHO fallback; max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16 — Supervised ML for MR-based 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Labels: optimal target/HO/no-HO from oracle or simulation</a:t>
            </a:r>
          </a:p>
          <a:p>
            <a:pPr>
              <a:defRPr sz="2400"/>
            </a:pPr>
            <a:r>
              <a:rPr>
                <a:latin typeface="Times New Roman"/>
              </a:rPr>
              <a:t>Models: XGBoost/LightGBM, shallow NN</a:t>
            </a:r>
          </a:p>
          <a:p>
            <a:pPr>
              <a:defRPr sz="2400"/>
            </a:pPr>
            <a:r>
              <a:rPr>
                <a:latin typeface="Times New Roman"/>
              </a:rPr>
              <a:t>Pros: data-efficient; interpretable</a:t>
            </a:r>
          </a:p>
          <a:p>
            <a:pPr>
              <a:defRPr sz="2400"/>
            </a:pPr>
            <a:r>
              <a:rPr>
                <a:latin typeface="Times New Roman"/>
              </a:rPr>
              <a:t>Cons: distribution shift; retraining cadence</a:t>
            </a:r>
          </a:p>
          <a:p>
            <a:pPr>
              <a:defRPr sz="2400"/>
            </a:pPr>
            <a:r>
              <a:rPr>
                <a:latin typeface="Times New Roman"/>
              </a:rPr>
              <a:t>With A5: learn context-aware Th1/Th2 adjustments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17 — RL for MR-based 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State: MR vectors, neighbor ranks, speed, elevation</a:t>
            </a:r>
          </a:p>
          <a:p>
            <a:pPr>
              <a:defRPr sz="2400"/>
            </a:pPr>
            <a:r>
              <a:rPr>
                <a:latin typeface="Times New Roman"/>
              </a:rPr>
              <a:t>Action: HO now / wait / target; adjust TTT/Hys</a:t>
            </a:r>
          </a:p>
          <a:p>
            <a:pPr>
              <a:defRPr sz="2400"/>
            </a:pPr>
            <a:r>
              <a:rPr>
                <a:latin typeface="Times New Roman"/>
              </a:rPr>
              <a:t>Reward: +throughput, +dwell, −HOF, −ping-pong, −delay</a:t>
            </a:r>
          </a:p>
          <a:p>
            <a:pPr>
              <a:defRPr sz="2400"/>
            </a:pPr>
            <a:r>
              <a:rPr>
                <a:latin typeface="Times New Roman"/>
              </a:rPr>
              <a:t>Algorithms: SAC, DQN, PPO; safe RL</a:t>
            </a:r>
          </a:p>
          <a:p>
            <a:pPr>
              <a:defRPr sz="2400"/>
            </a:pPr>
            <a:r>
              <a:rPr>
                <a:latin typeface="Times New Roman"/>
              </a:rPr>
              <a:t>Non-AI schedule table (example):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686"/>
                <a:gridCol w="3226686"/>
                <a:gridCol w="3226686"/>
              </a:tblGrid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Beam-edge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TimeToEdge_pred &lt; Δt_edge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Pre-emptive HO to best neighbor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Elevation_target − Elevation_serving &gt; Δelev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Candidate add to CHO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RSRP_pred_target − RSRP_pred_serving &gt; 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Lower Th2 by δ_margin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GEO fallback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Ephemeris stale &gt; 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Switch to MR-based policy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18 — AI Pipeline &amp; Safeguards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Offline training with digital twins; domain randomization</a:t>
            </a:r>
          </a:p>
          <a:p>
            <a:pPr>
              <a:defRPr sz="2400"/>
            </a:pPr>
            <a:r>
              <a:rPr>
                <a:latin typeface="Times New Roman"/>
              </a:rPr>
              <a:t>Online: shadow mode; guarded activation</a:t>
            </a:r>
          </a:p>
          <a:p>
            <a:pPr>
              <a:defRPr sz="2400"/>
            </a:pPr>
            <a:r>
              <a:rPr>
                <a:latin typeface="Times New Roman"/>
              </a:rPr>
              <a:t>Guardrails: min TTT, max HO rate, SINR floor; CHO fallback</a:t>
            </a:r>
          </a:p>
          <a:p>
            <a:pPr>
              <a:defRPr sz="2400"/>
            </a:pPr>
            <a:r>
              <a:rPr>
                <a:latin typeface="Times New Roman"/>
              </a:rPr>
              <a:t>Drift detection; rollback triggers; XAI for ops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19 — Topic 4 Outline: Non-MR-based HO (Traditional)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Location/ephemeris triggers (D2)</a:t>
            </a:r>
          </a:p>
          <a:p>
            <a:pPr>
              <a:defRPr sz="2400"/>
            </a:pPr>
            <a:r>
              <a:rPr>
                <a:latin typeface="Times New Roman"/>
              </a:rPr>
              <a:t>Scheduled HO on beam footprints</a:t>
            </a:r>
          </a:p>
          <a:p>
            <a:pPr>
              <a:defRPr sz="2400"/>
            </a:pPr>
            <a:r>
              <a:rPr>
                <a:latin typeface="Times New Roman"/>
              </a:rPr>
              <a:t>Kinematic trajectory prediction (non-AI)</a:t>
            </a:r>
          </a:p>
          <a:p>
            <a:pPr>
              <a:defRPr sz="2400"/>
            </a:pPr>
            <a:r>
              <a:rPr>
                <a:latin typeface="Times New Roman"/>
              </a:rPr>
              <a:t>RRC support: SIB19, movingReferenceLocation/referenceLocation</a:t>
            </a:r>
          </a:p>
          <a:p>
            <a:pPr>
              <a:defRPr sz="2400"/>
            </a:pPr>
            <a:r>
              <a:rPr>
                <a:latin typeface="Times New Roman"/>
              </a:rPr>
              <a:t>Fallback to MR when position uncertainty high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20 — D2-based HO in Practice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Inputs: UE GNSS, SIB19 ephemeris, beam geometry</a:t>
            </a:r>
          </a:p>
          <a:p>
            <a:pPr>
              <a:defRPr sz="2400"/>
            </a:pPr>
            <a:r>
              <a:rPr>
                <a:latin typeface="Times New Roman"/>
              </a:rPr>
              <a:t>Configure: Th1/Th2, HysLocation, TTT; CHO candidates</a:t>
            </a:r>
          </a:p>
          <a:p>
            <a:pPr>
              <a:defRPr sz="2400"/>
            </a:pPr>
            <a:r>
              <a:rPr>
                <a:latin typeface="Times New Roman"/>
              </a:rPr>
              <a:t>Execution: pre-emptive HO before beam-edge crossing</a:t>
            </a:r>
          </a:p>
          <a:p>
            <a:pPr>
              <a:defRPr sz="2400"/>
            </a:pPr>
            <a:r>
              <a:rPr>
                <a:latin typeface="Times New Roman"/>
              </a:rPr>
              <a:t>Benefit: lower HOF under rapid beam motion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21 — Scheduled/Rule-based Non-MR 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Beam schedule: HO at footprint boundaries</a:t>
            </a:r>
          </a:p>
          <a:p>
            <a:pPr>
              <a:defRPr sz="2400"/>
            </a:pPr>
            <a:r>
              <a:rPr>
                <a:latin typeface="Times New Roman"/>
              </a:rPr>
              <a:t>Elevation rule: target elevation &gt; serving elevation + Δ</a:t>
            </a:r>
          </a:p>
          <a:p>
            <a:pPr>
              <a:defRPr sz="2400"/>
            </a:pPr>
            <a:r>
              <a:rPr>
                <a:latin typeface="Times New Roman"/>
              </a:rPr>
              <a:t>Link budget rule: predicted RSRP_target − serving &gt; margin</a:t>
            </a:r>
          </a:p>
          <a:p>
            <a:pPr>
              <a:defRPr sz="2400"/>
            </a:pPr>
            <a:r>
              <a:rPr>
                <a:latin typeface="Times New Roman"/>
              </a:rPr>
              <a:t>Pros: predictable, low overhead; Cons: error sensitivity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22 — Topic 5 Outline: Non-MR-based HO (AI-Enhanced)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Mixed policy (A5 + D2 + CHO) — detailed logic:</a:t>
            </a:r>
          </a:p>
          <a:p>
            <a:pPr>
              <a:defRPr sz="2400"/>
            </a:pPr>
            <a:r>
              <a:rPr>
                <a:latin typeface="Times New Roman"/>
              </a:rPr>
              <a:t>Trajectory prediction: LSTM/Kalman/Particle filter</a:t>
            </a:r>
          </a:p>
          <a:p>
            <a:pPr>
              <a:defRPr sz="2400"/>
            </a:pPr>
            <a:r>
              <a:rPr>
                <a:latin typeface="Times New Roman"/>
              </a:rPr>
              <a:t>Graph RL / Multi-agent RL over constellation-beam graph</a:t>
            </a:r>
          </a:p>
          <a:p>
            <a:pPr>
              <a:defRPr sz="2400"/>
            </a:pPr>
            <a:r>
              <a:rPr>
                <a:latin typeface="Times New Roman"/>
              </a:rPr>
              <a:t>Contextual bandits for target selection</a:t>
            </a:r>
          </a:p>
          <a:p>
            <a:pPr>
              <a:defRPr sz="2400"/>
            </a:pPr>
            <a:r>
              <a:rPr>
                <a:latin typeface="Times New Roman"/>
              </a:rPr>
              <a:t>Uncertainty-aware decisions with covariance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686"/>
                <a:gridCol w="3226686"/>
                <a:gridCol w="3226686"/>
              </a:tblGrid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 Enter within Δt_pre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Arm CHO for target(s)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Execute HO if CHO armed else arm &amp; execute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 Leave imminent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Defer HO unless Mp below outage margin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Load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Add +β to Th2; skip if target overloaded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Enforce min dwell τ, cap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23 — AI for Non-MR 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Trajectory &amp; dwell prediction: LSTM + kinematic, particle filter</a:t>
            </a:r>
          </a:p>
          <a:p>
            <a:pPr>
              <a:defRPr sz="2400"/>
            </a:pPr>
            <a:r>
              <a:rPr>
                <a:latin typeface="Times New Roman"/>
              </a:rPr>
              <a:t>Decision: contextual bandit; multi-agent RL coordinates inter-sat HO</a:t>
            </a:r>
          </a:p>
          <a:p>
            <a:pPr>
              <a:defRPr sz="2400"/>
            </a:pPr>
            <a:r>
              <a:rPr>
                <a:latin typeface="Times New Roman"/>
              </a:rPr>
              <a:t>Safety: fallback to A5/CHO if uncertainty &gt; threshold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24 — Tables: Event-to-Use-Case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Risks &amp; mitigations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14"/>
                <a:gridCol w="2420014"/>
                <a:gridCol w="2420014"/>
                <a:gridCol w="2420016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RSRP/RSRQ/SINR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 neighbor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Fast; can ping-pong on edges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Serving↓ &amp; Neighbor↑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Stable inter-beam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Reduced false triggers vs A4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Distance to moving refs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Predictive LEO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Needs SIB19, GNSS, geometry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 — References Used (Selected)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3GPP TS 38.331 RRC (Rel-18+): Events A4, A5, D2; SIB19 movingReferenceLocation</a:t>
            </a:r>
          </a:p>
          <a:p>
            <a:pPr>
              <a:defRPr sz="2400"/>
            </a:pPr>
            <a:r>
              <a:rPr>
                <a:latin typeface="Times New Roman"/>
              </a:rPr>
              <a:t>3GPP NTN overview: https://www.3gpp.org/technologies/ntn-overview</a:t>
            </a:r>
          </a:p>
          <a:p>
            <a:pPr>
              <a:defRPr sz="2400"/>
            </a:pPr>
            <a:r>
              <a:rPr>
                <a:latin typeface="Times New Roman"/>
              </a:rPr>
              <a:t>ETSI TR 21.918 (Rel-18): NTN mobility and measurement updates</a:t>
            </a:r>
          </a:p>
          <a:p>
            <a:pPr>
              <a:defRPr sz="2400"/>
            </a:pPr>
            <a:r>
              <a:rPr>
                <a:latin typeface="Times New Roman"/>
              </a:rPr>
              <a:t>MDPI (2023): ML-Based HO in NTN — https://www.mdpi.com/2079-9292/12/8/1759</a:t>
            </a:r>
          </a:p>
          <a:p>
            <a:pPr>
              <a:defRPr sz="2400"/>
            </a:pPr>
            <a:r>
              <a:rPr>
                <a:latin typeface="Times New Roman"/>
              </a:rPr>
              <a:t>arXiv (2025): Handover Delay Minimization in NTN — https://arxiv.org/abs/2501.17331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25 — Tables: Parameter Heuristics (Start Points)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686"/>
                <a:gridCol w="3226686"/>
                <a:gridCol w="3226686"/>
              </a:tblGrid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Terrestrial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LEO NTN Suggestion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2–4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40–160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80–320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Ofn/Ocn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Per-beam/freq calibration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Tune vs position error σ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26 — Design Checklists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Pre-trial: validate SIB19 ephemeris; UE GNSS accuracy budget</a:t>
            </a:r>
          </a:p>
          <a:p>
            <a:pPr>
              <a:defRPr sz="2400"/>
            </a:pPr>
            <a:r>
              <a:rPr>
                <a:latin typeface="Times New Roman"/>
              </a:rPr>
              <a:t>Config: A5 + D2 + CHO; enable logging (MR, pos, ephemeris, HO)</a:t>
            </a:r>
          </a:p>
          <a:p>
            <a:pPr>
              <a:defRPr sz="2400"/>
            </a:pPr>
            <a:r>
              <a:rPr>
                <a:latin typeface="Times New Roman"/>
              </a:rPr>
              <a:t>Trials: sweep Hys/TTT; monitor HOF/ping-pong</a:t>
            </a:r>
          </a:p>
          <a:p>
            <a:pPr>
              <a:defRPr sz="2400"/>
            </a:pPr>
            <a:r>
              <a:rPr>
                <a:latin typeface="Times New Roman"/>
              </a:rPr>
              <a:t>Post: fit ML baselines; run shadow mode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27 — Example Mixed Policy (A5 + D2 + CHO)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If D2 Enter within Δt → pre-emptive HO via CHO</a:t>
            </a:r>
          </a:p>
          <a:p>
            <a:pPr>
              <a:defRPr sz="2400"/>
            </a:pPr>
            <a:r>
              <a:rPr>
                <a:latin typeface="Times New Roman"/>
              </a:rPr>
              <a:t>Else if A5 Enter → execute; defer if D2 Leave imminent</a:t>
            </a:r>
          </a:p>
          <a:p>
            <a:pPr>
              <a:defRPr sz="2400"/>
            </a:pPr>
            <a:r>
              <a:rPr>
                <a:latin typeface="Times New Roman"/>
              </a:rPr>
              <a:t>Guards: min dwell τ; cap HO rate/UE; load-aware +β dB to Th2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28 — Risks &amp; Mitigations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Ephemeris/position errors → HysLocation + uncertainty margins</a:t>
            </a:r>
          </a:p>
          <a:p>
            <a:pPr>
              <a:defRPr sz="2400"/>
            </a:pPr>
            <a:r>
              <a:rPr>
                <a:latin typeface="Times New Roman"/>
              </a:rPr>
              <a:t>Beam steering changes → faster CHO refresh cadence</a:t>
            </a:r>
          </a:p>
          <a:p>
            <a:pPr>
              <a:defRPr sz="2400"/>
            </a:pPr>
            <a:r>
              <a:rPr>
                <a:latin typeface="Times New Roman"/>
              </a:rPr>
              <a:t>RA/TA issues → CFRA, extended RA windows</a:t>
            </a:r>
          </a:p>
          <a:p>
            <a:pPr>
              <a:defRPr sz="2400"/>
            </a:pPr>
            <a:r>
              <a:rPr>
                <a:latin typeface="Times New Roman"/>
              </a:rPr>
              <a:t>Model drift → continuous eval and rollback plan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29 — Implementation Notes (Standards)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TS 38.331:</a:t>
            </a:r>
          </a:p>
          <a:p>
            <a:pPr>
              <a:defRPr sz="2400"/>
            </a:pPr>
            <a:r>
              <a:rPr>
                <a:latin typeface="Times New Roman"/>
              </a:rPr>
              <a:t>A4/A5: thresholds, hysteresis, TTT, offsets</a:t>
            </a:r>
          </a:p>
          <a:p>
            <a:pPr>
              <a:defRPr sz="2400"/>
            </a:pPr>
            <a:r>
              <a:rPr>
                <a:latin typeface="Times New Roman"/>
              </a:rPr>
              <a:t>D2: distance thresholds, hysteresisLocation; SIB19 hooks</a:t>
            </a:r>
          </a:p>
          <a:p>
            <a:pPr>
              <a:defRPr sz="2400"/>
            </a:pPr>
            <a:r>
              <a:rPr>
                <a:latin typeface="Times New Roman"/>
              </a:rPr>
              <a:t>CHO: conditional events &amp; candidate cells</a:t>
            </a:r>
          </a:p>
          <a:p>
            <a:pPr>
              <a:defRPr sz="2400"/>
            </a:pPr>
            <a:r>
              <a:rPr>
                <a:latin typeface="Times New Roman"/>
              </a:rPr>
              <a:t>Reporting: reportQuantity, reportAddNeighMeas, L3 filtering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30 — Key Takeaways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A5 default for inter-beam; complement with D2 for predictiveness</a:t>
            </a:r>
          </a:p>
          <a:p>
            <a:pPr>
              <a:defRPr sz="2400"/>
            </a:pPr>
            <a:r>
              <a:rPr>
                <a:latin typeface="Times New Roman"/>
              </a:rPr>
              <a:t>Tune Hys/TTT for LEO; calibrate offsets per beam</a:t>
            </a:r>
          </a:p>
          <a:p>
            <a:pPr>
              <a:defRPr sz="2400"/>
            </a:pPr>
            <a:r>
              <a:rPr>
                <a:latin typeface="Times New Roman"/>
              </a:rPr>
              <a:t>CHO reduces HOF in moving-beam scenarios</a:t>
            </a:r>
          </a:p>
          <a:p>
            <a:pPr>
              <a:defRPr sz="2400"/>
            </a:pPr>
            <a:r>
              <a:rPr>
                <a:latin typeface="Times New Roman"/>
              </a:rPr>
              <a:t>AI learns context-aware thresholds/timing with guardrails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31 — Further 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TS 38.331: https://www.etsi.org/deliver/etsi_ts/138300_138399/138331</a:t>
            </a:r>
          </a:p>
          <a:p>
            <a:pPr>
              <a:defRPr sz="2400"/>
            </a:pPr>
            <a:r>
              <a:rPr>
                <a:latin typeface="Times New Roman"/>
              </a:rPr>
              <a:t>ETSI TR 21.918 (NTN): https://www.etsi.org/deliver/etsi_TR/121900_121999/121918</a:t>
            </a:r>
          </a:p>
          <a:p>
            <a:pPr>
              <a:defRPr sz="2400"/>
            </a:pPr>
            <a:r>
              <a:rPr>
                <a:latin typeface="Times New Roman"/>
              </a:rPr>
              <a:t>3GPP NTN overview: https://www.3gpp.org/technologies/ntn-overview</a:t>
            </a:r>
          </a:p>
          <a:p>
            <a:pPr>
              <a:defRPr sz="2400"/>
            </a:pPr>
            <a:r>
              <a:rPr>
                <a:latin typeface="Times New Roman"/>
              </a:rPr>
              <a:t>MDPI 2023: https://www.mdpi.com/2079-9292/12/8/1759</a:t>
            </a:r>
          </a:p>
          <a:p>
            <a:pPr>
              <a:defRPr sz="2400"/>
            </a:pPr>
            <a:r>
              <a:rPr>
                <a:latin typeface="Times New Roman"/>
              </a:rPr>
              <a:t>MDPI 2025: https://www.mdpi.com/2079-9292/14/8/1494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32 — Appendix: Abbreviations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CHO: Conditional Handover; CFRA: Contention-Free Random Access</a:t>
            </a:r>
          </a:p>
          <a:p>
            <a:pPr>
              <a:defRPr sz="2400"/>
            </a:pPr>
            <a:r>
              <a:rPr>
                <a:latin typeface="Times New Roman"/>
              </a:rPr>
              <a:t>HOF: Handover Failure; HOD: HO Delay; HOP: HO Probability</a:t>
            </a:r>
          </a:p>
          <a:p>
            <a:pPr>
              <a:defRPr sz="2400"/>
            </a:pPr>
            <a:r>
              <a:rPr>
                <a:latin typeface="Times New Roman"/>
              </a:rPr>
              <a:t>SIB19: System Information Block with ephemeris/moving refs (NTN)</a:t>
            </a:r>
          </a:p>
          <a:p>
            <a:pPr>
              <a:defRPr sz="2400"/>
            </a:pPr>
            <a:r>
              <a:rPr>
                <a:latin typeface="Times New Roman"/>
              </a:rPr>
              <a:t>Ofn/Ocn: Offset (frequency/cell); Hys: Hysteresis; TTT: Time To Trigger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 — Outline (5 Topics)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A4: trigger &amp; params</a:t>
            </a:r>
          </a:p>
          <a:p>
            <a:pPr>
              <a:defRPr sz="2400"/>
            </a:pPr>
            <a:r>
              <a:rPr>
                <a:latin typeface="Times New Roman"/>
              </a:rPr>
              <a:t>A5: Th1/Th2 logic</a:t>
            </a:r>
          </a:p>
          <a:p>
            <a:pPr>
              <a:defRPr sz="2400"/>
            </a:pPr>
            <a:r>
              <a:rPr>
                <a:latin typeface="Times New Roman"/>
              </a:rPr>
              <a:t>D2: moving refs (SIB19)</a:t>
            </a:r>
          </a:p>
          <a:p>
            <a:pPr>
              <a:defRPr sz="2400"/>
            </a:pPr>
            <a:r>
              <a:rPr>
                <a:latin typeface="Times New Roman"/>
              </a:rPr>
              <a:t>CHO/L3 filter/offsets</a:t>
            </a:r>
          </a:p>
          <a:p>
            <a:pPr>
              <a:defRPr sz="2400"/>
            </a:pPr>
            <a:r>
              <a:rPr>
                <a:latin typeface="Times New Roman"/>
              </a:rPr>
              <a:t>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4 — Topic 1 Outline: 3GPP Measurement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A4: Neighbor better than threshold (RSRP/RSRQ/RS-SINR)</a:t>
            </a:r>
          </a:p>
          <a:p>
            <a:pPr>
              <a:defRPr sz="2400"/>
            </a:pPr>
            <a:r>
              <a:rPr>
                <a:latin typeface="Times New Roman"/>
              </a:rPr>
              <a:t>A5: Serving below Th1 &amp; neighbor above Th2</a:t>
            </a:r>
          </a:p>
          <a:p>
            <a:pPr>
              <a:defRPr sz="2400"/>
            </a:pPr>
            <a:r>
              <a:rPr>
                <a:latin typeface="Times New Roman"/>
              </a:rPr>
              <a:t>D2: Distance-based using moving references (LEO/ephemeris)</a:t>
            </a:r>
          </a:p>
          <a:p>
            <a:pPr>
              <a:defRPr sz="2400"/>
            </a:pPr>
            <a:r>
              <a:rPr>
                <a:latin typeface="Times New Roman"/>
              </a:rPr>
              <a:t>Parameters: Hys, thresholds, TTT, Ofn/Ocn</a:t>
            </a:r>
          </a:p>
          <a:p>
            <a:pPr>
              <a:defRPr sz="2400"/>
            </a:pPr>
            <a:r>
              <a:rPr>
                <a:latin typeface="Times New Roman"/>
              </a:rPr>
              <a:t>NTN hooks: SIB19 ephemeris, CHO, moving beams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011"/>
                <a:gridCol w="1936011"/>
                <a:gridCol w="1936011"/>
                <a:gridCol w="1936011"/>
                <a:gridCol w="1936014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Enter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Leave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Primary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Typical LEO use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metric above threshold (with offsets, minus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metric falls below threshold (plus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RSRP/RSRQ/SINR, Ofn, Ocn, 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Quick neighbor upgrade; intra-frequency, overlapping beams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below Th1 AND neighbor above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recovers OR neighbor falls below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Mp, Mn, Hys, Th1, Th2, Ofn, 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Stable inter-beam/inter-sat HO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far from serving moving ref AND close to candidate moving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distance falls OR candidate distance grows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Ml1, Ml2, HysLocation, Th1, Th2,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Predictive HO aligned with beam motion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5 — Event A4 (Neighbor &gt; Threshold)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Concept: Trigger when neighbor’s metric exceeds configured threshold</a:t>
            </a:r>
          </a:p>
          <a:p>
            <a:pPr>
              <a:defRPr sz="2400"/>
            </a:pPr>
            <a:r>
              <a:rPr>
                <a:latin typeface="Times New Roman"/>
              </a:rPr>
              <a:t>Variables: Mn, Ofn, Ocn, Hys, Thresh</a:t>
            </a:r>
          </a:p>
          <a:p>
            <a:pPr>
              <a:defRPr sz="2400"/>
            </a:pPr>
            <a:r>
              <a:rPr>
                <a:latin typeface="Times New Roman"/>
              </a:rPr>
              <a:t>Enter: Mn + Ofn + Ocn − Hys &gt; Thresh</a:t>
            </a:r>
          </a:p>
          <a:p>
            <a:pPr>
              <a:defRPr sz="2400"/>
            </a:pPr>
            <a:r>
              <a:rPr>
                <a:latin typeface="Times New Roman"/>
              </a:rPr>
              <a:t>Leave: Mn + Ofn + Ocn + Hys &lt; Thresh</a:t>
            </a:r>
          </a:p>
          <a:p>
            <a:pPr>
              <a:defRPr sz="2400"/>
            </a:pPr>
            <a:r>
              <a:rPr>
                <a:latin typeface="Times New Roman"/>
              </a:rPr>
              <a:t>Notes: Works for CondEvent A4; candidate PSCell/SCG in CHO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014"/>
                <a:gridCol w="2420014"/>
                <a:gridCol w="2420014"/>
                <a:gridCol w="2420016"/>
              </a:tblGrid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LEO NTN Tip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cell/beam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dBm (RSRP) / dB (RSRQ,SINR)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Use per-beam filtered RSRP with longer window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Measurement object (frequency)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Correct inter-frequency bias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Cell/beam-specific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Balance asymmetric beam footprints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 hysteresis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Increase to avoid edge ping-pong (2–4 dB)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same as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Start near edge budget − margin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6 — Event A5 (Serving &lt; Th1, Neighbor &gt; Th2)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Enter: (Mp + Hys &lt; Th1) AND (Mn + Ofn + Ocn − Hys &gt; Th2)</a:t>
            </a:r>
          </a:p>
          <a:p>
            <a:pPr>
              <a:defRPr sz="2400"/>
            </a:pPr>
            <a:r>
              <a:rPr>
                <a:latin typeface="Times New Roman"/>
              </a:rPr>
              <a:t>Leave: (Mp − Hys &gt; Th1) OR (Mn + Ofn + Ocn + Hys &lt; Th2)</a:t>
            </a:r>
          </a:p>
          <a:p>
            <a:pPr>
              <a:defRPr sz="2400"/>
            </a:pPr>
            <a:r>
              <a:rPr>
                <a:latin typeface="Times New Roman"/>
              </a:rPr>
              <a:t>Use: Inter-beam/inter-satellite HO; fewer false triggers vs A4</a:t>
            </a:r>
          </a:p>
          <a:p>
            <a:pPr>
              <a:defRPr sz="2400"/>
            </a:pPr>
            <a:r>
              <a:rPr>
                <a:latin typeface="Times New Roman"/>
              </a:rPr>
              <a:t>Tune: Hys, Th1, Th2, TTT</a:t>
            </a:r>
          </a:p>
          <a:p>
            <a:pPr>
              <a:defRPr sz="2400"/>
            </a:pPr>
            <a:r>
              <a:rPr>
                <a:latin typeface="Times New Roman"/>
              </a:rPr>
              <a:t>Engineering trade-offs: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343"/>
                <a:gridCol w="1613343"/>
                <a:gridCol w="1613343"/>
                <a:gridCol w="1613343"/>
                <a:gridCol w="1613343"/>
                <a:gridCol w="1613343"/>
              </a:tblGrid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Th1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Th2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Rationale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speed, medium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Stability vs latency balance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speed, long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Earlier trigger on serving drop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Dense beams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 ping-pong with lower Hys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7A — Event D2 (Distance-Based, NTN)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Distance to moving reference locations using SIB19 ephemeris + epoch</a:t>
            </a:r>
          </a:p>
          <a:p>
            <a:pPr>
              <a:defRPr sz="2400"/>
            </a:pPr>
            <a:r>
              <a:rPr>
                <a:latin typeface="Times New Roman"/>
              </a:rPr>
              <a:t>Enter: (Ml1 − Hys &gt; Th1) AND (Ml2 + Hys &lt; Th2)</a:t>
            </a:r>
          </a:p>
          <a:p>
            <a:pPr>
              <a:defRPr sz="2400"/>
            </a:pPr>
            <a:r>
              <a:rPr>
                <a:latin typeface="Times New Roman"/>
              </a:rPr>
              <a:t>Leave: (Ml1 + Hys &lt; Th1) OR (Ml2 − Hys &gt; Th2)</a:t>
            </a:r>
          </a:p>
          <a:p>
            <a:pPr>
              <a:defRPr sz="2400"/>
            </a:pPr>
            <a:r>
              <a:rPr>
                <a:latin typeface="Times New Roman"/>
              </a:rPr>
              <a:t>Benefits: Predictive HO aligned with beam geometry; less noisy than RSRP</a:t>
            </a:r>
          </a:p>
          <a:p>
            <a:pPr>
              <a:defRPr sz="2400"/>
            </a:pPr>
            <a:r>
              <a:rPr>
                <a:latin typeface="Times New Roman"/>
              </a:rPr>
              <a:t>Inputs &amp; mapping to TS 38.331/SIB19: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7B — Event D2 Inputs &amp; Pseudo-code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Inputs &amp; mapping to TS 38.331/SIB19:</a:t>
            </a:r>
          </a:p>
          <a:p>
            <a:pPr>
              <a:defRPr sz="2400"/>
            </a:pPr>
            <a:r>
              <a:rPr>
                <a:latin typeface="Times New Roman"/>
              </a:rPr>
              <a:t>Pseudo-code:</a:t>
            </a:r>
          </a:p>
          <a:p>
            <a:pPr>
              <a:defRPr sz="2400"/>
            </a:pPr>
            <a:r>
              <a:rPr>
                <a:latin typeface="Times New Roman"/>
              </a:rPr>
              <a:t>Parameter impacts on KPIs:</a:t>
            </a:r>
          </a:p>
          <a:p>
            <a:pPr>
              <a:defRPr sz="2400"/>
            </a:pPr>
            <a:r>
              <a:rPr>
                <a:latin typeface="Times New Roman"/>
              </a:rPr>
              <a:t>Suggested starting grid (LEO trials): Hys ∈ {2,3,4} dB; TTT ∈ {120,160,240} ms; Th1/Th2 by link budget − margins</a:t>
            </a:r>
          </a:p>
          <a:p>
            <a:pPr>
              <a:defRPr sz="2400"/>
            </a:pPr>
            <a:r>
              <a:rPr>
                <a:latin typeface="Times New Roman"/>
              </a:rPr>
              <a:t>Pseudo-code: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80117" y="4465320"/>
          <a:ext cx="968005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6686"/>
                <a:gridCol w="3226686"/>
                <a:gridCol w="3226686"/>
              </a:tblGrid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Purpose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movingReferenceLocation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SIB19 (serving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Defines serving moving reference for Ml1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Defines candidate moving reference for Ml2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epoch time &amp;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SIB19/MeasObjectNR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Propagate satellite positions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position/time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GNSS /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Compute distances to moving references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hysteresisLocation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for D2 event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distanceThreshFromReference1/2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Th1/Th2 for D2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2025-08-16T08:10:57Z</dcterms:modified>
</cp:coreProperties>
</file>