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1A1A1"/>
    <a:srgbClr val="5169CF"/>
    <a:srgbClr val="5F75D3"/>
    <a:srgbClr val="E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76848" autoAdjust="0"/>
  </p:normalViewPr>
  <p:slideViewPr>
    <p:cSldViewPr snapToGrid="0">
      <p:cViewPr varScale="1">
        <p:scale>
          <a:sx n="90" d="100"/>
          <a:sy n="90" d="100"/>
        </p:scale>
        <p:origin x="117" y="45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6E184DA3-7456-445E-B789-C4A3C11A868B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E0BAEFB6-4136-4525-B476-790D9DDC5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6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www.csie.ntpu.edu.tw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csie.ntpu.edu.tw/" TargetMode="External"/><Relationship Id="rId5" Type="http://schemas.openxmlformats.org/officeDocument/2006/relationships/image" Target="../media/image4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805DCD4E-0403-46F3-858B-5BF02EA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Line 12">
            <a:extLst>
              <a:ext uri="{FF2B5EF4-FFF2-40B4-BE49-F238E27FC236}">
                <a16:creationId xmlns:a16="http://schemas.microsoft.com/office/drawing/2014/main" id="{C41B0D54-DF44-4127-9A39-B15ADA472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84" y="231235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B2658828-45E5-4D11-9E76-B8625DD6F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2844165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2" descr="http://www.csie.ntpu.edu.tw/../images/com_logo.png">
            <a:hlinkClick r:id="rId3"/>
            <a:extLst>
              <a:ext uri="{FF2B5EF4-FFF2-40B4-BE49-F238E27FC236}">
                <a16:creationId xmlns:a16="http://schemas.microsoft.com/office/drawing/2014/main" id="{D0820140-DB07-4D07-B368-B3793CA8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4" y="473075"/>
            <a:ext cx="4707824" cy="49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32417" y="1581209"/>
            <a:ext cx="10363200" cy="1143000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117" y="2935777"/>
            <a:ext cx="8534400" cy="1438103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  <a:endParaRPr lang="de-DE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C584363-FC33-4D49-8A59-4FE845139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8">
            <a:extLst>
              <a:ext uri="{FF2B5EF4-FFF2-40B4-BE49-F238E27FC236}">
                <a16:creationId xmlns:a16="http://schemas.microsoft.com/office/drawing/2014/main" id="{8B435778-36B6-470A-939D-7E55FA140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355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425C922-DC02-4EB7-87C5-86932890B2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36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39063" y="931333"/>
            <a:ext cx="2842683" cy="517419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50334" y="931333"/>
            <a:ext cx="8329084" cy="517419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42F45190-893E-4A4D-AC70-724C5AF4D2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06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>
            <a:extLst>
              <a:ext uri="{FF2B5EF4-FFF2-40B4-BE49-F238E27FC236}">
                <a16:creationId xmlns:a16="http://schemas.microsoft.com/office/drawing/2014/main" id="{46B19FCD-9041-49CE-B2A7-94FA6360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23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A6B2D65-7BAF-43C7-B91E-A39E5D3D3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49340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684" y="2906713"/>
            <a:ext cx="103954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EDF3CA7-0D5E-4815-9A06-C63810AA43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36761D3C-A27C-42D7-BF5A-4B09483B2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9159" y="44069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214F02BF-83A2-4F84-B9F8-6E492AF23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4900307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E992FE68-6C66-4246-818C-F3747853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hlinkClick r:id="rId4"/>
            <a:extLst>
              <a:ext uri="{FF2B5EF4-FFF2-40B4-BE49-F238E27FC236}">
                <a16:creationId xmlns:a16="http://schemas.microsoft.com/office/drawing/2014/main" id="{82D95A3C-1537-438F-9A34-CDA2FCD2D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5140" y="340072"/>
            <a:ext cx="4451144" cy="4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7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5152" y="914400"/>
            <a:ext cx="5556249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1" y="914400"/>
            <a:ext cx="555836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777D388-01C3-486D-A87C-B924DC57D2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39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77801"/>
            <a:ext cx="10972800" cy="57573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B243DEEE-11C0-45AB-B44D-DA0457D580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69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0333" y="150813"/>
            <a:ext cx="11438467" cy="5715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C39D7682-F964-461A-AAAE-372642E0A3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6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F27029BD-E6AF-407F-ACA5-95E13AE34A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228601"/>
            <a:ext cx="11356623" cy="50535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948267"/>
            <a:ext cx="7199488" cy="51778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948268"/>
            <a:ext cx="4011084" cy="51778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618970D-DD05-4ECF-8733-3A668C35F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783" y="135466"/>
            <a:ext cx="11360151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939800"/>
            <a:ext cx="7315200" cy="3787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02867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45A8477-25E2-4F3E-A2CA-70F6EA99A4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096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9ABF8AB-B0B8-4681-BD44-8CF5E845AA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Rectangle 4">
            <a:extLst>
              <a:ext uri="{FF2B5EF4-FFF2-40B4-BE49-F238E27FC236}">
                <a16:creationId xmlns:a16="http://schemas.microsoft.com/office/drawing/2014/main" id="{E37310E9-2521-4BB7-B15D-959B68467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141288"/>
            <a:ext cx="114173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zh-TW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794864E5-9918-4FF7-9866-35661BF2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1" y="914400"/>
            <a:ext cx="11417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err="1"/>
              <a:t>Klicken</a:t>
            </a:r>
            <a:r>
              <a:rPr lang="en-US" altLang="zh-TW" dirty="0"/>
              <a:t> Sie, um die </a:t>
            </a:r>
            <a:r>
              <a:rPr lang="en-US" altLang="zh-TW" dirty="0" err="1"/>
              <a:t>Formate</a:t>
            </a:r>
            <a:r>
              <a:rPr lang="en-US" altLang="zh-TW" dirty="0"/>
              <a:t> des </a:t>
            </a:r>
            <a:r>
              <a:rPr lang="en-US" altLang="zh-TW" dirty="0" err="1"/>
              <a:t>Vorlagentextes</a:t>
            </a:r>
            <a:r>
              <a:rPr lang="en-US" altLang="zh-TW" dirty="0"/>
              <a:t> </a:t>
            </a:r>
            <a:r>
              <a:rPr lang="en-US" altLang="zh-TW" dirty="0" err="1"/>
              <a:t>zu</a:t>
            </a:r>
            <a:r>
              <a:rPr lang="en-US" altLang="zh-TW" dirty="0"/>
              <a:t> </a:t>
            </a:r>
            <a:r>
              <a:rPr lang="en-US" altLang="zh-TW" dirty="0" err="1"/>
              <a:t>bearbeiten</a:t>
            </a:r>
            <a:endParaRPr lang="en-US" altLang="zh-TW" dirty="0"/>
          </a:p>
          <a:p>
            <a:pPr lvl="1"/>
            <a:r>
              <a:rPr lang="en-US" altLang="zh-TW" dirty="0" err="1"/>
              <a:t>Zweite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2"/>
            <a:r>
              <a:rPr lang="en-US" altLang="zh-TW" dirty="0" err="1"/>
              <a:t>Dritte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3"/>
            <a:r>
              <a:rPr lang="en-US" altLang="zh-TW" dirty="0" err="1"/>
              <a:t>Vierte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4"/>
            <a:r>
              <a:rPr lang="en-US" altLang="zh-TW" dirty="0" err="1"/>
              <a:t>Fünfte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</p:txBody>
      </p:sp>
      <p:sp>
        <p:nvSpPr>
          <p:cNvPr id="1028" name="Line 22">
            <a:extLst>
              <a:ext uri="{FF2B5EF4-FFF2-40B4-BE49-F238E27FC236}">
                <a16:creationId xmlns:a16="http://schemas.microsoft.com/office/drawing/2014/main" id="{AB7F6124-04C7-45E8-AA65-7F9F759D6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1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29" name="Line 24">
            <a:extLst>
              <a:ext uri="{FF2B5EF4-FFF2-40B4-BE49-F238E27FC236}">
                <a16:creationId xmlns:a16="http://schemas.microsoft.com/office/drawing/2014/main" id="{C8074568-B491-4B67-9A93-41BE6E79B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784225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30" name="Line 25">
            <a:extLst>
              <a:ext uri="{FF2B5EF4-FFF2-40B4-BE49-F238E27FC236}">
                <a16:creationId xmlns:a16="http://schemas.microsoft.com/office/drawing/2014/main" id="{311CE126-5E96-48EA-A8E4-423F29F2B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6240463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48508" name="Rectangle 28">
            <a:extLst>
              <a:ext uri="{FF2B5EF4-FFF2-40B4-BE49-F238E27FC236}">
                <a16:creationId xmlns:a16="http://schemas.microsoft.com/office/drawing/2014/main" id="{87C75FDA-A8B1-4916-8A2B-A105EA9C4F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+mn-lt"/>
              </a:defRPr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66DE21F-4EA5-4E05-A2F0-D1DDC61D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32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0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200">
                <a:latin typeface="Times New Roman"/>
              </a:rPr>
              <a:t>LEO </a:t>
            </a:r>
            <a:r>
              <a:rPr sz="2200">
                <a:latin typeface="標楷體"/>
              </a:rPr>
              <a:t>衛星網路多連線換手技術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1600">
                <a:latin typeface="標楷體"/>
              </a:rPr>
              <a:t>基於多連線與條件式換手方法提升換手性能</a:t>
            </a:r>
          </a:p>
          <a:p>
            <a:r>
              <a:rPr sz="1600">
                <a:latin typeface="Times New Roman"/>
              </a:rPr>
              <a:t>Multi-Connectivity and Conditional Handover</a:t>
            </a:r>
          </a:p>
          <a:p/>
          <a:p>
            <a:r>
              <a:rPr sz="1600">
                <a:latin typeface="標楷體"/>
              </a:rPr>
              <a:t>論文：</a:t>
            </a:r>
            <a:r>
              <a:rPr sz="1600">
                <a:latin typeface="Times New Roman"/>
              </a:rPr>
              <a:t>IEEE 2024 </a:t>
            </a:r>
            <a:r>
              <a:rPr sz="1600">
                <a:latin typeface="標楷體"/>
              </a:rPr>
              <a:t>•</a:t>
            </a:r>
            <a:r>
              <a:rPr sz="1600">
                <a:latin typeface="Times New Roman"/>
              </a:rPr>
              <a:t> </a:t>
            </a:r>
            <a:r>
              <a:rPr sz="1600">
                <a:latin typeface="標楷體"/>
              </a:rPr>
              <a:t>作者：</a:t>
            </a:r>
            <a:r>
              <a:rPr sz="1600">
                <a:latin typeface="Times New Roman"/>
              </a:rPr>
              <a:t>Mohammed Al-Ansi </a:t>
            </a:r>
            <a:r>
              <a:rPr sz="1600">
                <a:latin typeface="標楷體"/>
              </a:rPr>
              <a:t>等</a:t>
            </a:r>
          </a:p>
          <a:p>
            <a:r>
              <a:rPr sz="1600">
                <a:latin typeface="標楷體"/>
              </a:rPr>
              <a:t>機構：</a:t>
            </a:r>
            <a:r>
              <a:rPr sz="1600">
                <a:latin typeface="Times New Roman"/>
              </a:rPr>
              <a:t>University of Luxembourg SnT Centre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結論與主要貢獻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技術創新</a:t>
            </a:r>
          </a:p>
          <a:p>
            <a:r>
              <a:rPr sz="1300">
                <a:latin typeface="Times New Roman"/>
              </a:rPr>
              <a:t>  </a:t>
            </a:r>
            <a:r>
              <a:rPr sz="1300">
                <a:latin typeface="標楷體"/>
              </a:rPr>
              <a:t>✓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首次提出位置基準</a:t>
            </a:r>
            <a:r>
              <a:rPr sz="1300">
                <a:latin typeface="Times New Roman"/>
              </a:rPr>
              <a:t> MC-HO </a:t>
            </a:r>
            <a:r>
              <a:rPr sz="1300">
                <a:latin typeface="標楷體"/>
              </a:rPr>
              <a:t>演算法</a:t>
            </a:r>
          </a:p>
          <a:p>
            <a:r>
              <a:rPr sz="1300">
                <a:latin typeface="Times New Roman"/>
              </a:rPr>
              <a:t>  </a:t>
            </a:r>
            <a:r>
              <a:rPr sz="1300">
                <a:latin typeface="標楷體"/>
              </a:rPr>
              <a:t>✓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整合條件式換手與多連線技術</a:t>
            </a:r>
          </a:p>
          <a:p>
            <a:r>
              <a:rPr sz="1300">
                <a:latin typeface="Times New Roman"/>
              </a:rPr>
              <a:t>  </a:t>
            </a:r>
            <a:r>
              <a:rPr sz="1300">
                <a:latin typeface="標楷體"/>
              </a:rPr>
              <a:t>✓</a:t>
            </a:r>
            <a:r>
              <a:rPr sz="1300">
                <a:latin typeface="Times New Roman"/>
              </a:rPr>
              <a:t> 4-Phase </a:t>
            </a:r>
            <a:r>
              <a:rPr sz="1300">
                <a:latin typeface="標楷體"/>
              </a:rPr>
              <a:t>架構設計清晰可實作</a:t>
            </a:r>
          </a:p>
          <a:p/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顯著性能提升</a:t>
            </a:r>
          </a:p>
          <a:p>
            <a:r>
              <a:rPr sz="1300">
                <a:latin typeface="Times New Roman"/>
              </a:rPr>
              <a:t>  </a:t>
            </a:r>
            <a:r>
              <a:rPr sz="1300">
                <a:latin typeface="標楷體"/>
              </a:rPr>
              <a:t>✓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換手次數減少：最高</a:t>
            </a:r>
            <a:r>
              <a:rPr sz="1300">
                <a:latin typeface="Times New Roman"/>
              </a:rPr>
              <a:t> 47.4% (40% </a:t>
            </a:r>
            <a:r>
              <a:rPr sz="1300">
                <a:latin typeface="標楷體"/>
              </a:rPr>
              <a:t>重疊</a:t>
            </a:r>
            <a:r>
              <a:rPr sz="1300">
                <a:latin typeface="Times New Roman"/>
              </a:rPr>
              <a:t>)</a:t>
            </a:r>
          </a:p>
          <a:p>
            <a:r>
              <a:rPr sz="1300">
                <a:latin typeface="Times New Roman"/>
              </a:rPr>
              <a:t>  </a:t>
            </a:r>
            <a:r>
              <a:rPr sz="1300">
                <a:latin typeface="標楷體"/>
              </a:rPr>
              <a:t>✓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連結失效減少：最高</a:t>
            </a:r>
            <a:r>
              <a:rPr sz="1300">
                <a:latin typeface="Times New Roman"/>
              </a:rPr>
              <a:t> 22.9%</a:t>
            </a:r>
          </a:p>
          <a:p>
            <a:r>
              <a:rPr sz="1300">
                <a:latin typeface="Times New Roman"/>
              </a:rPr>
              <a:t>  </a:t>
            </a:r>
            <a:r>
              <a:rPr sz="1300">
                <a:latin typeface="標楷體"/>
              </a:rPr>
              <a:t>✓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系統容量提升：</a:t>
            </a:r>
            <a:r>
              <a:rPr sz="1300">
                <a:latin typeface="Times New Roman"/>
              </a:rPr>
              <a:t>8-12%</a:t>
            </a:r>
          </a:p>
          <a:p/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實用價值</a:t>
            </a:r>
          </a:p>
          <a:p>
            <a:r>
              <a:rPr sz="1300">
                <a:latin typeface="Times New Roman"/>
              </a:rPr>
              <a:t>  - </a:t>
            </a:r>
            <a:r>
              <a:rPr sz="1300">
                <a:latin typeface="標楷體"/>
              </a:rPr>
              <a:t>為</a:t>
            </a:r>
            <a:r>
              <a:rPr sz="1300">
                <a:latin typeface="Times New Roman"/>
              </a:rPr>
              <a:t> LEO </a:t>
            </a:r>
            <a:r>
              <a:rPr sz="1300">
                <a:latin typeface="標楷體"/>
              </a:rPr>
              <a:t>星座營運商提供實施方案</a:t>
            </a:r>
          </a:p>
          <a:p>
            <a:r>
              <a:rPr sz="1300">
                <a:latin typeface="Times New Roman"/>
              </a:rPr>
              <a:t>  - </a:t>
            </a:r>
            <a:r>
              <a:rPr sz="1300">
                <a:latin typeface="標楷體"/>
              </a:rPr>
              <a:t>推動</a:t>
            </a:r>
            <a:r>
              <a:rPr sz="1300">
                <a:latin typeface="Times New Roman"/>
              </a:rPr>
              <a:t> 5G/6G NTN </a:t>
            </a:r>
            <a:r>
              <a:rPr sz="1300">
                <a:latin typeface="標楷體"/>
              </a:rPr>
              <a:t>標準化發展</a:t>
            </a:r>
            <a:r>
              <a:rPr sz="1300">
                <a:latin typeface="Times New Roman"/>
              </a:rPr>
              <a:t>  </a:t>
            </a:r>
          </a:p>
          <a:p>
            <a:r>
              <a:rPr sz="1300">
                <a:latin typeface="Times New Roman"/>
              </a:rPr>
              <a:t>  - </a:t>
            </a:r>
            <a:r>
              <a:rPr sz="1300">
                <a:latin typeface="標楷體"/>
              </a:rPr>
              <a:t>改善全球衛星通訊服務品質</a:t>
            </a:r>
          </a:p>
          <a:p/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未來展望</a:t>
            </a:r>
          </a:p>
          <a:p>
            <a:r>
              <a:rPr sz="1300">
                <a:latin typeface="Times New Roman"/>
              </a:rPr>
              <a:t>  - AI/ML </a:t>
            </a:r>
            <a:r>
              <a:rPr sz="1300">
                <a:latin typeface="標楷體"/>
              </a:rPr>
              <a:t>增強的智慧決策</a:t>
            </a:r>
          </a:p>
          <a:p>
            <a:r>
              <a:rPr sz="1300">
                <a:latin typeface="Times New Roman"/>
              </a:rPr>
              <a:t>  - </a:t>
            </a:r>
            <a:r>
              <a:rPr sz="1300">
                <a:latin typeface="標楷體"/>
              </a:rPr>
              <a:t>大規模星座部署最佳化</a:t>
            </a:r>
          </a:p>
          <a:p>
            <a:r>
              <a:rPr sz="1300">
                <a:latin typeface="Times New Roman"/>
              </a:rPr>
              <a:t>  - 6G </a:t>
            </a:r>
            <a:r>
              <a:rPr sz="1300">
                <a:latin typeface="標楷體"/>
              </a:rPr>
              <a:t>異質網路融合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LEO </a:t>
            </a:r>
            <a:r>
              <a:rPr sz="2000">
                <a:latin typeface="標楷體"/>
              </a:rPr>
              <a:t>衛星系統模型</a:t>
            </a:r>
            <a:r>
              <a:rPr sz="2000">
                <a:latin typeface="Times New Roman"/>
              </a:rPr>
              <a:t> (</a:t>
            </a:r>
            <a:r>
              <a:rPr sz="2000">
                <a:latin typeface="標楷體"/>
              </a:rPr>
              <a:t>論文</a:t>
            </a:r>
            <a:r>
              <a:rPr sz="2000">
                <a:latin typeface="Times New Roman"/>
              </a:rPr>
              <a:t> Figure 1)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page_2_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latin typeface="標楷體"/>
              </a:rPr>
              <a:t>圖片來源：論文</a:t>
            </a:r>
            <a:r>
              <a:rPr sz="1200">
                <a:latin typeface="Times New Roman"/>
              </a:rPr>
              <a:t> Figure 1 - LEO satellites coverage scenario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MC-HO </a:t>
            </a:r>
            <a:r>
              <a:rPr sz="1800">
                <a:latin typeface="標楷體"/>
              </a:rPr>
              <a:t>核心概念與架構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雙重連線架構</a:t>
            </a:r>
            <a:r>
              <a:rPr sz="1400">
                <a:latin typeface="Times New Roman"/>
              </a:rPr>
              <a:t> (Dual Connectivity)</a:t>
            </a:r>
          </a:p>
          <a:p>
            <a:r>
              <a:rPr sz="1400">
                <a:latin typeface="Times New Roman"/>
              </a:rPr>
              <a:t>  - Master Node (MN)</a:t>
            </a:r>
            <a:r>
              <a:rPr sz="1400">
                <a:latin typeface="標楷體"/>
              </a:rPr>
              <a:t>：服務衛星</a:t>
            </a:r>
            <a:r>
              <a:rPr sz="1400">
                <a:latin typeface="Times New Roman"/>
              </a:rPr>
              <a:t> SSAT</a:t>
            </a:r>
          </a:p>
          <a:p>
            <a:r>
              <a:rPr sz="1400">
                <a:latin typeface="Times New Roman"/>
              </a:rPr>
              <a:t>  - Secondary Node (SN)</a:t>
            </a:r>
            <a:r>
              <a:rPr sz="1400">
                <a:latin typeface="標楷體"/>
              </a:rPr>
              <a:t>：目標衛星</a:t>
            </a:r>
            <a:r>
              <a:rPr sz="1400">
                <a:latin typeface="Times New Roman"/>
              </a:rPr>
              <a:t> TSAT</a:t>
            </a:r>
          </a:p>
          <a:p/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觸發條件改進</a:t>
            </a:r>
          </a:p>
          <a:p>
            <a:r>
              <a:rPr sz="1400">
                <a:latin typeface="Times New Roman"/>
              </a:rPr>
              <a:t>  </a:t>
            </a:r>
            <a:r>
              <a:rPr sz="1400">
                <a:latin typeface="標楷體"/>
              </a:rPr>
              <a:t>傳統</a:t>
            </a:r>
            <a:r>
              <a:rPr sz="1400">
                <a:latin typeface="Times New Roman"/>
              </a:rPr>
              <a:t> SC-HO</a:t>
            </a:r>
            <a:r>
              <a:rPr sz="1400">
                <a:latin typeface="標楷體"/>
              </a:rPr>
              <a:t>:</a:t>
            </a:r>
            <a:r>
              <a:rPr sz="1400">
                <a:latin typeface="Times New Roman"/>
              </a:rPr>
              <a:t> d_TSAT </a:t>
            </a:r>
            <a:r>
              <a:rPr sz="1400">
                <a:latin typeface="標楷體"/>
              </a:rPr>
              <a:t>≤</a:t>
            </a:r>
            <a:r>
              <a:rPr sz="1400">
                <a:latin typeface="Times New Roman"/>
              </a:rPr>
              <a:t> d_SSAT - d_offset</a:t>
            </a:r>
          </a:p>
          <a:p>
            <a:r>
              <a:rPr sz="1400">
                <a:latin typeface="Times New Roman"/>
              </a:rPr>
              <a:t>  </a:t>
            </a:r>
            <a:r>
              <a:rPr sz="1400">
                <a:latin typeface="標楷體"/>
              </a:rPr>
              <a:t>提出</a:t>
            </a:r>
            <a:r>
              <a:rPr sz="1400">
                <a:latin typeface="Times New Roman"/>
              </a:rPr>
              <a:t> MC-HO</a:t>
            </a:r>
            <a:r>
              <a:rPr sz="1400">
                <a:latin typeface="標楷體"/>
              </a:rPr>
              <a:t>:</a:t>
            </a:r>
            <a:r>
              <a:rPr sz="1400">
                <a:latin typeface="Times New Roman"/>
              </a:rPr>
              <a:t> d_TSAT </a:t>
            </a:r>
            <a:r>
              <a:rPr sz="1400">
                <a:latin typeface="標楷體"/>
              </a:rPr>
              <a:t>≤</a:t>
            </a:r>
            <a:r>
              <a:rPr sz="1400">
                <a:latin typeface="Times New Roman"/>
              </a:rPr>
              <a:t> R_b - d_offset AND</a:t>
            </a:r>
          </a:p>
          <a:p>
            <a:r>
              <a:rPr sz="1400">
                <a:latin typeface="Times New Roman"/>
              </a:rPr>
              <a:t>              d_SSAT </a:t>
            </a:r>
            <a:r>
              <a:rPr sz="1400">
                <a:latin typeface="標楷體"/>
              </a:rPr>
              <a:t>≤</a:t>
            </a:r>
            <a:r>
              <a:rPr sz="1400">
                <a:latin typeface="Times New Roman"/>
              </a:rPr>
              <a:t> R_b - d_offset</a:t>
            </a:r>
          </a:p>
          <a:p/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Make-before-break </a:t>
            </a:r>
            <a:r>
              <a:rPr sz="1400">
                <a:latin typeface="標楷體"/>
              </a:rPr>
              <a:t>機制</a:t>
            </a:r>
          </a:p>
          <a:p>
            <a:r>
              <a:rPr sz="1400">
                <a:latin typeface="Times New Roman"/>
              </a:rPr>
              <a:t>  1. </a:t>
            </a:r>
            <a:r>
              <a:rPr sz="1400">
                <a:latin typeface="標楷體"/>
              </a:rPr>
              <a:t>預先建立目標連線</a:t>
            </a:r>
          </a:p>
          <a:p>
            <a:r>
              <a:rPr sz="1400">
                <a:latin typeface="Times New Roman"/>
              </a:rPr>
              <a:t>  2. </a:t>
            </a:r>
            <a:r>
              <a:rPr sz="1400">
                <a:latin typeface="標楷體"/>
              </a:rPr>
              <a:t>封包複製與選擇合併</a:t>
            </a:r>
          </a:p>
          <a:p>
            <a:r>
              <a:rPr sz="1400">
                <a:latin typeface="Times New Roman"/>
              </a:rPr>
              <a:t>  3. </a:t>
            </a:r>
            <a:r>
              <a:rPr sz="1400">
                <a:latin typeface="標楷體"/>
              </a:rPr>
              <a:t>無縫路徑切換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MC-HO </a:t>
            </a:r>
            <a:r>
              <a:rPr sz="1800">
                <a:latin typeface="標楷體"/>
              </a:rPr>
              <a:t>演算法流程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300">
                <a:latin typeface="Times New Roman"/>
              </a:rPr>
              <a:t>Phase 1</a:t>
            </a:r>
            <a:r>
              <a:rPr sz="1300">
                <a:latin typeface="標楷體"/>
              </a:rPr>
              <a:t>: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初始化與監控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UE </a:t>
            </a:r>
            <a:r>
              <a:rPr sz="1300">
                <a:latin typeface="標楷體"/>
              </a:rPr>
              <a:t>連接</a:t>
            </a:r>
            <a:r>
              <a:rPr sz="1300">
                <a:latin typeface="Times New Roman"/>
              </a:rPr>
              <a:t> SSAT (</a:t>
            </a:r>
            <a:r>
              <a:rPr sz="1300">
                <a:latin typeface="標楷體"/>
              </a:rPr>
              <a:t>設為</a:t>
            </a:r>
            <a:r>
              <a:rPr sz="1300">
                <a:latin typeface="Times New Roman"/>
              </a:rPr>
              <a:t> MN)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GNSS </a:t>
            </a:r>
            <a:r>
              <a:rPr sz="1300">
                <a:latin typeface="標楷體"/>
              </a:rPr>
              <a:t>位置監控與距離計算</a:t>
            </a:r>
          </a:p>
          <a:p/>
          <a:p>
            <a:r>
              <a:rPr sz="1300">
                <a:latin typeface="Times New Roman"/>
              </a:rPr>
              <a:t>Phase 2</a:t>
            </a:r>
            <a:r>
              <a:rPr sz="1300">
                <a:latin typeface="標楷體"/>
              </a:rPr>
              <a:t>: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條件式觸發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CHO </a:t>
            </a:r>
            <a:r>
              <a:rPr sz="1300">
                <a:latin typeface="標楷體"/>
              </a:rPr>
              <a:t>條件評估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多覆蓋區域檢測</a:t>
            </a:r>
          </a:p>
          <a:p/>
          <a:p>
            <a:r>
              <a:rPr sz="1300">
                <a:latin typeface="Times New Roman"/>
              </a:rPr>
              <a:t>Phase 3</a:t>
            </a:r>
            <a:r>
              <a:rPr sz="1300">
                <a:latin typeface="標楷體"/>
              </a:rPr>
              <a:t>: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雙重連線建立</a:t>
            </a:r>
            <a:r>
              <a:rPr sz="1300">
                <a:latin typeface="Times New Roman"/>
              </a:rPr>
              <a:t>  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SN Addition Request/Response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Random Access Procedure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Packet Duplication </a:t>
            </a:r>
            <a:r>
              <a:rPr sz="1300">
                <a:latin typeface="標楷體"/>
              </a:rPr>
              <a:t>啟動</a:t>
            </a:r>
          </a:p>
          <a:p/>
          <a:p>
            <a:r>
              <a:rPr sz="1300">
                <a:latin typeface="Times New Roman"/>
              </a:rPr>
              <a:t>Phase 4</a:t>
            </a:r>
            <a:r>
              <a:rPr sz="1300">
                <a:latin typeface="標楷體"/>
              </a:rPr>
              <a:t>: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路徑切換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Path Switch Request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Bearer Modification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連線釋放與角色轉換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標楷體"/>
              </a:rPr>
              <a:t>實驗結果：換手次數比較</a:t>
            </a:r>
            <a:r>
              <a:rPr sz="2000">
                <a:latin typeface="Times New Roman"/>
              </a:rPr>
              <a:t> (</a:t>
            </a:r>
            <a:r>
              <a:rPr sz="2000">
                <a:latin typeface="標楷體"/>
              </a:rPr>
              <a:t>論文</a:t>
            </a:r>
            <a:r>
              <a:rPr sz="2000">
                <a:latin typeface="Times New Roman"/>
              </a:rPr>
              <a:t> Figure 3)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page_4_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latin typeface="Times New Roman"/>
              </a:rPr>
              <a:t>MC-HO vs SC-HO </a:t>
            </a:r>
            <a:r>
              <a:rPr sz="1200">
                <a:latin typeface="標楷體"/>
              </a:rPr>
              <a:t>換手性能比較</a:t>
            </a:r>
            <a:r>
              <a:rPr sz="1200">
                <a:latin typeface="Times New Roman"/>
              </a:rPr>
              <a:t> - 40% </a:t>
            </a:r>
            <a:r>
              <a:rPr sz="1200">
                <a:latin typeface="標楷體"/>
              </a:rPr>
              <a:t>重疊時改善</a:t>
            </a:r>
            <a:r>
              <a:rPr sz="1200">
                <a:latin typeface="Times New Roman"/>
              </a:rPr>
              <a:t> 47.4%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標楷體"/>
              </a:rPr>
              <a:t>無線連結失效分析</a:t>
            </a:r>
            <a:r>
              <a:rPr sz="2000">
                <a:latin typeface="Times New Roman"/>
              </a:rPr>
              <a:t> (</a:t>
            </a:r>
            <a:r>
              <a:rPr sz="2000">
                <a:latin typeface="標楷體"/>
              </a:rPr>
              <a:t>論文</a:t>
            </a:r>
            <a:r>
              <a:rPr sz="2000">
                <a:latin typeface="Times New Roman"/>
              </a:rPr>
              <a:t> Figure 4)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page_4_img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latin typeface="Times New Roman"/>
              </a:rPr>
              <a:t>RLF </a:t>
            </a:r>
            <a:r>
              <a:rPr sz="1200">
                <a:latin typeface="標楷體"/>
              </a:rPr>
              <a:t>性能比較</a:t>
            </a:r>
            <a:r>
              <a:rPr sz="1200">
                <a:latin typeface="Times New Roman"/>
              </a:rPr>
              <a:t> - MC-HO </a:t>
            </a:r>
            <a:r>
              <a:rPr sz="1200">
                <a:latin typeface="標楷體"/>
              </a:rPr>
              <a:t>最高減少</a:t>
            </a:r>
            <a:r>
              <a:rPr sz="1200">
                <a:latin typeface="Times New Roman"/>
              </a:rPr>
              <a:t> 22.9% </a:t>
            </a:r>
            <a:r>
              <a:rPr sz="1200">
                <a:latin typeface="標楷體"/>
              </a:rPr>
              <a:t>連結失效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標楷體"/>
              </a:rPr>
              <a:t>系統容量分析</a:t>
            </a:r>
            <a:r>
              <a:rPr sz="2000">
                <a:latin typeface="Times New Roman"/>
              </a:rPr>
              <a:t> (</a:t>
            </a:r>
            <a:r>
              <a:rPr sz="2000">
                <a:latin typeface="標楷體"/>
              </a:rPr>
              <a:t>論文</a:t>
            </a:r>
            <a:r>
              <a:rPr sz="2000">
                <a:latin typeface="Times New Roman"/>
              </a:rPr>
              <a:t> Figure 6)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page_5_img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latin typeface="標楷體"/>
              </a:rPr>
              <a:t>平均容量</a:t>
            </a:r>
            <a:r>
              <a:rPr sz="1200">
                <a:latin typeface="Times New Roman"/>
              </a:rPr>
              <a:t> vs </a:t>
            </a:r>
            <a:r>
              <a:rPr sz="1200">
                <a:latin typeface="標楷體"/>
              </a:rPr>
              <a:t>重疊百分比</a:t>
            </a:r>
            <a:r>
              <a:rPr sz="1200">
                <a:latin typeface="Times New Roman"/>
              </a:rPr>
              <a:t> - MC-HO </a:t>
            </a:r>
            <a:r>
              <a:rPr sz="1200">
                <a:latin typeface="標楷體"/>
              </a:rPr>
              <a:t>保持較高容量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標楷體"/>
              </a:rPr>
              <a:t>時間序列分析</a:t>
            </a:r>
            <a:r>
              <a:rPr sz="2000">
                <a:latin typeface="Times New Roman"/>
              </a:rPr>
              <a:t> (</a:t>
            </a:r>
            <a:r>
              <a:rPr sz="2000">
                <a:latin typeface="標楷體"/>
              </a:rPr>
              <a:t>論文</a:t>
            </a:r>
            <a:r>
              <a:rPr sz="2000">
                <a:latin typeface="Times New Roman"/>
              </a:rPr>
              <a:t> Figure 5)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page_5_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latin typeface="Times New Roman"/>
              </a:rPr>
              <a:t>40% </a:t>
            </a:r>
            <a:r>
              <a:rPr sz="1200">
                <a:latin typeface="標楷體"/>
              </a:rPr>
              <a:t>重疊場景下的換手行為比較</a:t>
            </a:r>
            <a:r>
              <a:rPr sz="1200">
                <a:latin typeface="Times New Roman"/>
              </a:rPr>
              <a:t> - MC-HO </a:t>
            </a:r>
            <a:r>
              <a:rPr sz="1200">
                <a:latin typeface="標楷體"/>
              </a:rPr>
              <a:t>更平穩一致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數學模型與公式推導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距離計算公式</a:t>
            </a:r>
            <a:r>
              <a:rPr sz="1200">
                <a:latin typeface="Times New Roman"/>
              </a:rPr>
              <a:t> (</a:t>
            </a:r>
            <a:r>
              <a:rPr sz="1200">
                <a:latin typeface="標楷體"/>
              </a:rPr>
              <a:t>論文公式</a:t>
            </a:r>
            <a:r>
              <a:rPr sz="1200">
                <a:latin typeface="Times New Roman"/>
              </a:rPr>
              <a:t> 4)</a:t>
            </a:r>
          </a:p>
          <a:p>
            <a:r>
              <a:rPr sz="1200">
                <a:latin typeface="Times New Roman"/>
              </a:rPr>
              <a:t>  d = </a:t>
            </a:r>
            <a:r>
              <a:rPr sz="1200">
                <a:latin typeface="標楷體"/>
              </a:rPr>
              <a:t>√</a:t>
            </a:r>
            <a:r>
              <a:rPr sz="1200">
                <a:latin typeface="Times New Roman"/>
              </a:rPr>
              <a:t>(R_E</a:t>
            </a:r>
            <a:r>
              <a:rPr sz="1200">
                <a:latin typeface="標楷體"/>
              </a:rPr>
              <a:t>²</a:t>
            </a:r>
            <a:r>
              <a:rPr sz="1200">
                <a:latin typeface="Times New Roman"/>
              </a:rPr>
              <a:t> sin</a:t>
            </a:r>
            <a:r>
              <a:rPr sz="1200">
                <a:latin typeface="標楷體"/>
              </a:rPr>
              <a:t>²</a:t>
            </a:r>
            <a:r>
              <a:rPr sz="1200">
                <a:latin typeface="Times New Roman"/>
              </a:rPr>
              <a:t>(</a:t>
            </a:r>
            <a:r>
              <a:rPr sz="1200">
                <a:latin typeface="標楷體"/>
              </a:rPr>
              <a:t>α</a:t>
            </a:r>
            <a:r>
              <a:rPr sz="1200">
                <a:latin typeface="Times New Roman"/>
              </a:rPr>
              <a:t>) + h</a:t>
            </a:r>
            <a:r>
              <a:rPr sz="1200">
                <a:latin typeface="標楷體"/>
              </a:rPr>
              <a:t>₀²</a:t>
            </a:r>
            <a:r>
              <a:rPr sz="1200">
                <a:latin typeface="Times New Roman"/>
              </a:rPr>
              <a:t> + 2h</a:t>
            </a:r>
            <a:r>
              <a:rPr sz="1200">
                <a:latin typeface="標楷體"/>
              </a:rPr>
              <a:t>₀·</a:t>
            </a:r>
            <a:r>
              <a:rPr sz="1200">
                <a:latin typeface="Times New Roman"/>
              </a:rPr>
              <a:t>R_E) - R_E sin(</a:t>
            </a:r>
            <a:r>
              <a:rPr sz="1200">
                <a:latin typeface="標楷體"/>
              </a:rPr>
              <a:t>α</a:t>
            </a:r>
            <a:r>
              <a:rPr sz="1200">
                <a:latin typeface="Times New Roman"/>
              </a:rPr>
              <a:t>)</a:t>
            </a:r>
          </a:p>
          <a:p/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接收功率</a:t>
            </a:r>
            <a:r>
              <a:rPr sz="1200">
                <a:latin typeface="Times New Roman"/>
              </a:rPr>
              <a:t> (</a:t>
            </a:r>
            <a:r>
              <a:rPr sz="1200">
                <a:latin typeface="標楷體"/>
              </a:rPr>
              <a:t>論文公式</a:t>
            </a:r>
            <a:r>
              <a:rPr sz="1200">
                <a:latin typeface="Times New Roman"/>
              </a:rPr>
              <a:t> 1)</a:t>
            </a:r>
          </a:p>
          <a:p>
            <a:r>
              <a:rPr sz="1200">
                <a:latin typeface="Times New Roman"/>
              </a:rPr>
              <a:t>  R_UE = EIRP - PL_total (dBm)</a:t>
            </a:r>
          </a:p>
          <a:p/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路徑損耗</a:t>
            </a:r>
            <a:r>
              <a:rPr sz="1200">
                <a:latin typeface="Times New Roman"/>
              </a:rPr>
              <a:t> (</a:t>
            </a:r>
            <a:r>
              <a:rPr sz="1200">
                <a:latin typeface="標楷體"/>
              </a:rPr>
              <a:t>論文公式</a:t>
            </a:r>
            <a:r>
              <a:rPr sz="1200">
                <a:latin typeface="Times New Roman"/>
              </a:rPr>
              <a:t> 2-3)</a:t>
            </a:r>
          </a:p>
          <a:p>
            <a:r>
              <a:rPr sz="1200">
                <a:latin typeface="Times New Roman"/>
              </a:rPr>
              <a:t>  PL_total = Pr_LOS </a:t>
            </a:r>
            <a:r>
              <a:rPr sz="1200">
                <a:latin typeface="標楷體"/>
              </a:rPr>
              <a:t>×</a:t>
            </a:r>
            <a:r>
              <a:rPr sz="1200">
                <a:latin typeface="Times New Roman"/>
              </a:rPr>
              <a:t> PL_LOS + (1-Pr_LOS) </a:t>
            </a:r>
            <a:r>
              <a:rPr sz="1200">
                <a:latin typeface="標楷體"/>
              </a:rPr>
              <a:t>×</a:t>
            </a:r>
            <a:r>
              <a:rPr sz="1200">
                <a:latin typeface="Times New Roman"/>
              </a:rPr>
              <a:t> PL_NLOS</a:t>
            </a:r>
          </a:p>
          <a:p>
            <a:r>
              <a:rPr sz="1200">
                <a:latin typeface="Times New Roman"/>
              </a:rPr>
              <a:t>  PL_LOS = 32.45 + 20log</a:t>
            </a:r>
            <a:r>
              <a:rPr sz="1200">
                <a:latin typeface="標楷體"/>
              </a:rPr>
              <a:t>₁₀</a:t>
            </a:r>
            <a:r>
              <a:rPr sz="1200">
                <a:latin typeface="Times New Roman"/>
              </a:rPr>
              <a:t>(f_c) + 20log</a:t>
            </a:r>
            <a:r>
              <a:rPr sz="1200">
                <a:latin typeface="標楷體"/>
              </a:rPr>
              <a:t>₁₀</a:t>
            </a:r>
            <a:r>
              <a:rPr sz="1200">
                <a:latin typeface="Times New Roman"/>
              </a:rPr>
              <a:t>(d) + SF</a:t>
            </a:r>
          </a:p>
          <a:p/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MC-HO </a:t>
            </a:r>
            <a:r>
              <a:rPr sz="1200">
                <a:latin typeface="標楷體"/>
              </a:rPr>
              <a:t>觸發條件</a:t>
            </a:r>
            <a:r>
              <a:rPr sz="1200">
                <a:latin typeface="Times New Roman"/>
              </a:rPr>
              <a:t> (</a:t>
            </a:r>
            <a:r>
              <a:rPr sz="1200">
                <a:latin typeface="標楷體"/>
              </a:rPr>
              <a:t>論文公式</a:t>
            </a:r>
            <a:r>
              <a:rPr sz="1200">
                <a:latin typeface="Times New Roman"/>
              </a:rPr>
              <a:t> 7)</a:t>
            </a:r>
          </a:p>
          <a:p>
            <a:r>
              <a:rPr sz="1200">
                <a:latin typeface="Times New Roman"/>
              </a:rPr>
              <a:t>  d_TSAT(t) </a:t>
            </a:r>
            <a:r>
              <a:rPr sz="1200">
                <a:latin typeface="標楷體"/>
              </a:rPr>
              <a:t>≤</a:t>
            </a:r>
            <a:r>
              <a:rPr sz="1200">
                <a:latin typeface="Times New Roman"/>
              </a:rPr>
              <a:t> R_b - d_offset AND</a:t>
            </a:r>
          </a:p>
          <a:p>
            <a:r>
              <a:rPr sz="1200">
                <a:latin typeface="Times New Roman"/>
              </a:rPr>
              <a:t>  d_SSAT(t) </a:t>
            </a:r>
            <a:r>
              <a:rPr sz="1200">
                <a:latin typeface="標楷體"/>
              </a:rPr>
              <a:t>≤</a:t>
            </a:r>
            <a:r>
              <a:rPr sz="1200">
                <a:latin typeface="Times New Roman"/>
              </a:rPr>
              <a:t> R_b - d_offset</a:t>
            </a:r>
          </a:p>
          <a:p/>
          <a:p>
            <a:r>
              <a:rPr sz="1200">
                <a:latin typeface="標楷體"/>
              </a:rPr>
              <a:t>參數：</a:t>
            </a:r>
            <a:r>
              <a:rPr sz="1200">
                <a:latin typeface="Times New Roman"/>
              </a:rPr>
              <a:t>R_E = 6371km, h</a:t>
            </a:r>
            <a:r>
              <a:rPr sz="1200">
                <a:latin typeface="標楷體"/>
              </a:rPr>
              <a:t>₀</a:t>
            </a:r>
            <a:r>
              <a:rPr sz="1200">
                <a:latin typeface="Times New Roman"/>
              </a:rPr>
              <a:t> = 600km, R_b = 25km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自訂 1">
      <a:dk1>
        <a:srgbClr val="35377F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正式文體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hk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929F1AC0-EDE5-4E84-B296-76809860B882}" vid="{D422FDD8-D1F8-4744-A7BD-E0F19A28C55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42381</TotalTime>
  <Words>2</Words>
  <Application>Microsoft Office PowerPoint</Application>
  <PresentationFormat>寬螢幕</PresentationFormat>
  <Paragraphs>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Söhne</vt:lpstr>
      <vt:lpstr>Arial</vt:lpstr>
      <vt:lpstr>Calibri</vt:lpstr>
      <vt:lpstr>Symbol</vt:lpstr>
      <vt:lpstr>Times New Roman</vt:lpstr>
      <vt:lpstr>佈景主題1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Few-Shot Transfer Learning Approach Using Text-Label Embedding with Legal Attributes for Law Article Prediction</dc:title>
  <dc:creator>Windows 使用者</dc:creator>
  <cp:lastModifiedBy>柏宏 吳</cp:lastModifiedBy>
  <cp:revision>1328</cp:revision>
  <dcterms:created xsi:type="dcterms:W3CDTF">2019-10-21T01:22:34Z</dcterms:created>
  <dcterms:modified xsi:type="dcterms:W3CDTF">2025-09-05T15:20:26Z</dcterms:modified>
</cp:coreProperties>
</file>