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600">
                <a:latin typeface="Times New Roman"/>
              </a:rPr>
              <a:t>DHO+IMPALA</a:t>
            </a:r>
            <a:r>
              <a:rPr sz="2600">
                <a:latin typeface="標楷體"/>
              </a:rPr>
              <a:t>完整技術解析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基於</a:t>
            </a:r>
            <a:r>
              <a:rPr sz="1800">
                <a:latin typeface="Times New Roman"/>
              </a:rPr>
              <a:t>gpt.md</a:t>
            </a:r>
            <a:r>
              <a:rPr sz="1800">
                <a:latin typeface="標楷體"/>
              </a:rPr>
              <a:t>的深度技術剖析\</a:t>
            </a:r>
            <a:r>
              <a:rPr sz="1800">
                <a:latin typeface="Times New Roman"/>
              </a:rPr>
              <a:t>n</a:t>
            </a:r>
            <a:r>
              <a:rPr sz="1800">
                <a:latin typeface="標楷體"/>
              </a:rPr>
              <a:t>省略</a:t>
            </a:r>
            <a:r>
              <a:rPr sz="1800">
                <a:latin typeface="Times New Roman"/>
              </a:rPr>
              <a:t>MR</a:t>
            </a:r>
            <a:r>
              <a:rPr sz="1800">
                <a:latin typeface="標楷體"/>
              </a:rPr>
              <a:t>的</a:t>
            </a:r>
            <a:r>
              <a:rPr sz="1800">
                <a:latin typeface="Times New Roman"/>
              </a:rPr>
              <a:t>LEO</a:t>
            </a:r>
            <a:r>
              <a:rPr sz="1800">
                <a:latin typeface="標楷體"/>
              </a:rPr>
              <a:t>衛星換手創新機制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IMPALA</a:t>
            </a:r>
            <a:r>
              <a:rPr sz="1800">
                <a:latin typeface="標楷體"/>
              </a:rPr>
              <a:t>演算法機制詳解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</a:t>
            </a:r>
            <a:r>
              <a:rPr sz="1800">
                <a:latin typeface="Times New Roman"/>
              </a:rPr>
              <a:t>Sec. IV-D)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IMPALA</a:t>
            </a:r>
            <a:r>
              <a:rPr sz="1100">
                <a:latin typeface="標楷體"/>
              </a:rPr>
              <a:t>架構核心機制】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論文</a:t>
            </a:r>
            <a:r>
              <a:rPr sz="1100">
                <a:latin typeface="Times New Roman"/>
              </a:rPr>
              <a:t>Sec. IV-D)</a:t>
            </a:r>
          </a:p>
          <a:p/>
          <a:p>
            <a:r>
              <a:rPr sz="1100">
                <a:latin typeface="Times New Roman"/>
              </a:rPr>
              <a:t>Importance-weighted Actor-Learner Architecture</a:t>
            </a:r>
          </a:p>
          <a:p/>
          <a:p>
            <a:r>
              <a:rPr sz="1100">
                <a:latin typeface="標楷體"/>
              </a:rPr>
              <a:t>【分散式架構設計】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多個</a:t>
            </a:r>
            <a:r>
              <a:rPr sz="1100">
                <a:latin typeface="Times New Roman"/>
              </a:rPr>
              <a:t>Actor</a:t>
            </a:r>
            <a:r>
              <a:rPr sz="1100">
                <a:latin typeface="標楷體"/>
              </a:rPr>
              <a:t>：並行環境互動，收集經驗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單一</a:t>
            </a:r>
            <a:r>
              <a:rPr sz="1100">
                <a:latin typeface="Times New Roman"/>
              </a:rPr>
              <a:t>Learner</a:t>
            </a:r>
            <a:r>
              <a:rPr sz="1100">
                <a:latin typeface="標楷體"/>
              </a:rPr>
              <a:t>：集中參數更新，策略學習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非同步通信：</a:t>
            </a:r>
            <a:r>
              <a:rPr sz="1100">
                <a:latin typeface="Times New Roman"/>
              </a:rPr>
              <a:t>Actor</a:t>
            </a:r>
            <a:r>
              <a:rPr sz="1100">
                <a:latin typeface="標楷體"/>
              </a:rPr>
              <a:t>與</a:t>
            </a:r>
            <a:r>
              <a:rPr sz="1100">
                <a:latin typeface="Times New Roman"/>
              </a:rPr>
              <a:t>Learner</a:t>
            </a:r>
            <a:r>
              <a:rPr sz="1100">
                <a:latin typeface="標楷體"/>
              </a:rPr>
              <a:t>非同步更新</a:t>
            </a:r>
          </a:p>
          <a:p/>
          <a:p>
            <a:r>
              <a:rPr sz="1100">
                <a:latin typeface="標楷體"/>
              </a:rPr>
              <a:t>【解決的核心問題：</a:t>
            </a:r>
            <a:r>
              <a:rPr sz="1100">
                <a:latin typeface="Times New Roman"/>
              </a:rPr>
              <a:t>Policy Lag</a:t>
            </a:r>
            <a:r>
              <a:rPr sz="1100">
                <a:latin typeface="標楷體"/>
              </a:rPr>
              <a:t>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問題描述：</a:t>
            </a:r>
            <a:r>
              <a:rPr sz="1100">
                <a:latin typeface="Times New Roman"/>
              </a:rPr>
              <a:t>Actor</a:t>
            </a:r>
            <a:r>
              <a:rPr sz="1100">
                <a:latin typeface="標楷體"/>
              </a:rPr>
              <a:t>使用的策略</a:t>
            </a:r>
            <a:r>
              <a:rPr sz="1100">
                <a:latin typeface="Times New Roman"/>
              </a:rPr>
              <a:t>μ</a:t>
            </a:r>
            <a:r>
              <a:rPr sz="1100">
                <a:latin typeface="標楷體"/>
              </a:rPr>
              <a:t>滯後於</a:t>
            </a:r>
            <a:r>
              <a:rPr sz="1100">
                <a:latin typeface="Times New Roman"/>
              </a:rPr>
              <a:t>Learner</a:t>
            </a:r>
            <a:r>
              <a:rPr sz="1100">
                <a:latin typeface="標楷體"/>
              </a:rPr>
              <a:t>的策略</a:t>
            </a:r>
            <a:r>
              <a:rPr sz="1100">
                <a:latin typeface="Times New Roman"/>
              </a:rPr>
              <a:t>π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產生原因：分散式訓練中的參數同步延遲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影響：導致</a:t>
            </a:r>
            <a:r>
              <a:rPr sz="1100">
                <a:latin typeface="Times New Roman"/>
              </a:rPr>
              <a:t>off-policy</a:t>
            </a:r>
            <a:r>
              <a:rPr sz="1100">
                <a:latin typeface="標楷體"/>
              </a:rPr>
              <a:t>偏差，影響學習穩定性</a:t>
            </a:r>
          </a:p>
          <a:p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V-trace</a:t>
            </a:r>
            <a:r>
              <a:rPr sz="1100">
                <a:latin typeface="標楷體"/>
              </a:rPr>
              <a:t>校正機制】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重要性採樣：修正策略差異的偏差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截斷機制：控制權重方差，確保穩定性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收斂保證：數學上證明收斂到固定點</a:t>
            </a:r>
          </a:p>
          <a:p/>
          <a:p>
            <a:r>
              <a:rPr sz="1100">
                <a:latin typeface="標楷體"/>
              </a:rPr>
              <a:t>【相對其他</a:t>
            </a:r>
            <a:r>
              <a:rPr sz="1100">
                <a:latin typeface="Times New Roman"/>
              </a:rPr>
              <a:t>DRL</a:t>
            </a:r>
            <a:r>
              <a:rPr sz="1100">
                <a:latin typeface="標楷體"/>
              </a:rPr>
              <a:t>演算法優勢】</a:t>
            </a:r>
            <a:r>
              <a:rPr sz="1100">
                <a:latin typeface="Times New Roman"/>
              </a:rPr>
              <a:t>(gpt.md</a:t>
            </a:r>
            <a:r>
              <a:rPr sz="1100">
                <a:latin typeface="標楷體"/>
              </a:rPr>
              <a:t>附錄</a:t>
            </a:r>
            <a:r>
              <a:rPr sz="1100">
                <a:latin typeface="Times New Roman"/>
              </a:rPr>
              <a:t>B)</a:t>
            </a:r>
          </a:p>
          <a:p>
            <a:r>
              <a:rPr sz="1100">
                <a:latin typeface="Times New Roman"/>
              </a:rPr>
              <a:t>vs DQN</a:t>
            </a:r>
            <a:r>
              <a:rPr sz="1100">
                <a:latin typeface="標楷體"/>
              </a:rPr>
              <a:t>：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更好處理大動作空間</a:t>
            </a:r>
            <a:r>
              <a:rPr sz="1100">
                <a:latin typeface="Times New Roman"/>
              </a:rPr>
              <a:t> (DHO</a:t>
            </a:r>
            <a:r>
              <a:rPr sz="1100">
                <a:latin typeface="標楷體"/>
              </a:rPr>
              <a:t>的</a:t>
            </a:r>
            <a:r>
              <a:rPr sz="1100">
                <a:latin typeface="Times New Roman"/>
              </a:rPr>
              <a:t>K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J</a:t>
            </a:r>
            <a:r>
              <a:rPr sz="1100">
                <a:latin typeface="標楷體"/>
              </a:rPr>
              <a:t>維度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支持連續學習，無需</a:t>
            </a:r>
            <a:r>
              <a:rPr sz="1100">
                <a:latin typeface="Times New Roman"/>
              </a:rPr>
              <a:t>replay buffer</a:t>
            </a:r>
            <a:r>
              <a:rPr sz="1100">
                <a:latin typeface="標楷體"/>
              </a:rPr>
              <a:t>管理</a:t>
            </a:r>
          </a:p>
          <a:p/>
          <a:p>
            <a:r>
              <a:rPr sz="1100">
                <a:latin typeface="Times New Roman"/>
              </a:rPr>
              <a:t>vs A3C</a:t>
            </a:r>
            <a:r>
              <a:rPr sz="1100">
                <a:latin typeface="標楷體"/>
              </a:rPr>
              <a:t>：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更穩定的分散式訓練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V-trace</a:t>
            </a:r>
            <a:r>
              <a:rPr sz="1100">
                <a:latin typeface="標楷體"/>
              </a:rPr>
              <a:t>校正提供更好的</a:t>
            </a:r>
            <a:r>
              <a:rPr sz="1100">
                <a:latin typeface="Times New Roman"/>
              </a:rPr>
              <a:t>sample efficiency</a:t>
            </a:r>
          </a:p>
          <a:p/>
          <a:p>
            <a:r>
              <a:rPr sz="1100">
                <a:latin typeface="Times New Roman"/>
              </a:rPr>
              <a:t>vs PPO</a:t>
            </a:r>
            <a:r>
              <a:rPr sz="1100">
                <a:latin typeface="標楷體"/>
              </a:rPr>
              <a:t>：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更高的樣本利用效率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適合大規模並行採樣</a:t>
            </a:r>
          </a:p>
          <a:p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場景適用性】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大狀態空間：</a:t>
            </a:r>
            <a:r>
              <a:rPr sz="1100">
                <a:latin typeface="Times New Roman"/>
              </a:rPr>
              <a:t>J</a:t>
            </a:r>
            <a:r>
              <a:rPr sz="1100">
                <a:latin typeface="標楷體"/>
              </a:rPr>
              <a:t>×</a:t>
            </a:r>
            <a:r>
              <a:rPr sz="1100">
                <a:latin typeface="Times New Roman"/>
              </a:rPr>
              <a:t>K</a:t>
            </a:r>
            <a:r>
              <a:rPr sz="1100">
                <a:latin typeface="標楷體"/>
              </a:rPr>
              <a:t>維度的組合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即時決策：毫秒級推理需求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分散式部署：多衛星協作場景</a:t>
            </a:r>
          </a:p>
        </p:txBody>
      </p:sp>
      <p:pic>
        <p:nvPicPr>
          <p:cNvPr id="4" name="Picture 3" descr="page_5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6: IMPALA</a:t>
            </a:r>
            <a:r>
              <a:rPr sz="900">
                <a:latin typeface="標楷體"/>
              </a:rPr>
              <a:t>架構流程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V-trace</a:t>
            </a:r>
            <a:r>
              <a:rPr sz="1800">
                <a:latin typeface="標楷體"/>
              </a:rPr>
              <a:t>重要性採樣詳解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數學推導詳解】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</a:t>
            </a:r>
            <a:r>
              <a:rPr sz="1200">
                <a:latin typeface="Times New Roman"/>
              </a:rPr>
              <a:t>Sec. IV-D, 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16)</a:t>
            </a:r>
          </a:p>
          <a:p/>
          <a:p>
            <a:r>
              <a:rPr sz="1200">
                <a:latin typeface="Times New Roman"/>
              </a:rPr>
              <a:t>k-step V-trace</a:t>
            </a:r>
            <a:r>
              <a:rPr sz="1200">
                <a:latin typeface="標楷體"/>
              </a:rPr>
              <a:t>目標：</a:t>
            </a:r>
          </a:p>
          <a:p>
            <a:r>
              <a:rPr sz="1200">
                <a:latin typeface="Times New Roman"/>
              </a:rPr>
              <a:t>v[n] = V(s[n]) + ∑(t=n to n+k-1) γ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(t-n)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(∏(i=n to t-1) c[i])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δ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V_t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TD</a:t>
            </a:r>
            <a:r>
              <a:rPr sz="1200">
                <a:latin typeface="標楷體"/>
              </a:rPr>
              <a:t>誤差定義】</a:t>
            </a:r>
          </a:p>
          <a:p>
            <a:r>
              <a:rPr sz="1200">
                <a:latin typeface="Times New Roman"/>
              </a:rPr>
              <a:t>δ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V_t = ρ[t]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(r[t] + γV(s[t+1]) - V(s[t]))</a:t>
            </a:r>
          </a:p>
          <a:p/>
          <a:p>
            <a:r>
              <a:rPr sz="1200">
                <a:latin typeface="標楷體"/>
              </a:rPr>
              <a:t>【重要性權重定義】</a:t>
            </a:r>
          </a:p>
          <a:p>
            <a:r>
              <a:rPr sz="1200">
                <a:latin typeface="Times New Roman"/>
              </a:rPr>
              <a:t>ρ[t] = min(ρ̄, π(a[t]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s[t])/μ(a[t]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s[t]))</a:t>
            </a:r>
          </a:p>
          <a:p>
            <a:r>
              <a:rPr sz="1200">
                <a:latin typeface="Times New Roman"/>
              </a:rPr>
              <a:t>c[t] = min(c̄, π(a[t]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s[t])/μ(a[t]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s[t]))</a:t>
            </a:r>
          </a:p>
          <a:p/>
          <a:p>
            <a:r>
              <a:rPr sz="1200">
                <a:latin typeface="標楷體"/>
              </a:rPr>
              <a:t>【關鍵變數詳解】</a:t>
            </a:r>
          </a:p>
          <a:p>
            <a:r>
              <a:rPr sz="1200">
                <a:latin typeface="Times New Roman"/>
              </a:rPr>
              <a:t>π(a[t]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s[t]): </a:t>
            </a:r>
            <a:r>
              <a:rPr sz="1200">
                <a:latin typeface="標楷體"/>
              </a:rPr>
              <a:t>目標策略</a:t>
            </a:r>
            <a:r>
              <a:rPr sz="1200">
                <a:latin typeface="Times New Roman"/>
              </a:rPr>
              <a:t> (Target policy, Learner</a:t>
            </a:r>
            <a:r>
              <a:rPr sz="1200">
                <a:latin typeface="標楷體"/>
              </a:rPr>
              <a:t>的策略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Times New Roman"/>
              </a:rPr>
              <a:t>μ(a[t]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s[t]): </a:t>
            </a:r>
            <a:r>
              <a:rPr sz="1200">
                <a:latin typeface="標楷體"/>
              </a:rPr>
              <a:t>行為策略</a:t>
            </a:r>
            <a:r>
              <a:rPr sz="1200">
                <a:latin typeface="Times New Roman"/>
              </a:rPr>
              <a:t> (Behavior policy, Actor</a:t>
            </a:r>
            <a:r>
              <a:rPr sz="1200">
                <a:latin typeface="標楷體"/>
              </a:rPr>
              <a:t>收集數據時的策略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Times New Roman"/>
              </a:rPr>
              <a:t>ρ̄: </a:t>
            </a:r>
            <a:r>
              <a:rPr sz="1200">
                <a:latin typeface="標楷體"/>
              </a:rPr>
              <a:t>截斷閾值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通常設為</a:t>
            </a:r>
            <a:r>
              <a:rPr sz="1200">
                <a:latin typeface="Times New Roman"/>
              </a:rPr>
              <a:t>1.0)</a:t>
            </a:r>
            <a:r>
              <a:rPr sz="1200">
                <a:latin typeface="標楷體"/>
              </a:rPr>
              <a:t>，影響收斂到何種</a:t>
            </a:r>
            <a:r>
              <a:rPr sz="1200">
                <a:latin typeface="Times New Roman"/>
              </a:rPr>
              <a:t>value function</a:t>
            </a:r>
          </a:p>
          <a:p>
            <a:r>
              <a:rPr sz="1200">
                <a:latin typeface="Times New Roman"/>
              </a:rPr>
              <a:t>c̄: </a:t>
            </a:r>
            <a:r>
              <a:rPr sz="1200">
                <a:latin typeface="標楷體"/>
              </a:rPr>
              <a:t>截斷閾值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通常設為</a:t>
            </a:r>
            <a:r>
              <a:rPr sz="1200">
                <a:latin typeface="Times New Roman"/>
              </a:rPr>
              <a:t>1.0)</a:t>
            </a:r>
            <a:r>
              <a:rPr sz="1200">
                <a:latin typeface="標楷體"/>
              </a:rPr>
              <a:t>，影響收斂速度</a:t>
            </a:r>
          </a:p>
          <a:p>
            <a:r>
              <a:rPr sz="1200">
                <a:latin typeface="Times New Roman"/>
              </a:rPr>
              <a:t>γ: </a:t>
            </a:r>
            <a:r>
              <a:rPr sz="1200">
                <a:latin typeface="標楷體"/>
              </a:rPr>
              <a:t>折扣因子</a:t>
            </a:r>
            <a:r>
              <a:rPr sz="1200">
                <a:latin typeface="Times New Roman"/>
              </a:rPr>
              <a:t> (0 &lt; γ &lt; 1</a:t>
            </a:r>
            <a:r>
              <a:rPr sz="1200">
                <a:latin typeface="標楷體"/>
              </a:rPr>
              <a:t>，通常</a:t>
            </a:r>
            <a:r>
              <a:rPr sz="1200">
                <a:latin typeface="Times New Roman"/>
              </a:rPr>
              <a:t>0.99)</a:t>
            </a:r>
          </a:p>
          <a:p/>
          <a:p>
            <a:r>
              <a:rPr sz="1200">
                <a:latin typeface="標楷體"/>
              </a:rPr>
              <a:t>【數學機制原理】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重要性採樣：</a:t>
            </a:r>
            <a:r>
              <a:rPr sz="1200">
                <a:latin typeface="Times New Roman"/>
              </a:rPr>
              <a:t>π(a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s)/μ(a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  <a:r>
              <a:rPr sz="1200">
                <a:latin typeface="標楷體"/>
              </a:rPr>
              <a:t>校正策略差異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截斷機制：</a:t>
            </a:r>
            <a:r>
              <a:rPr sz="1200">
                <a:latin typeface="Times New Roman"/>
              </a:rPr>
              <a:t>min(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,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防止權重過大導致方差爆炸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乘積項：</a:t>
            </a:r>
            <a:r>
              <a:rPr sz="1200">
                <a:latin typeface="Times New Roman"/>
              </a:rPr>
              <a:t>∏c[i]</a:t>
            </a:r>
            <a:r>
              <a:rPr sz="1200">
                <a:latin typeface="標楷體"/>
              </a:rPr>
              <a:t>控制多步累積的穩定性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TD</a:t>
            </a:r>
            <a:r>
              <a:rPr sz="1200">
                <a:latin typeface="標楷體"/>
              </a:rPr>
              <a:t>校正：</a:t>
            </a:r>
            <a:r>
              <a:rPr sz="1200">
                <a:latin typeface="Times New Roman"/>
              </a:rPr>
              <a:t>δ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V_t</a:t>
            </a:r>
            <a:r>
              <a:rPr sz="1200">
                <a:latin typeface="標楷體"/>
              </a:rPr>
              <a:t>提供即時學習信號</a:t>
            </a:r>
          </a:p>
          <a:p/>
          <a:p>
            <a:r>
              <a:rPr sz="1200">
                <a:latin typeface="標楷體"/>
              </a:rPr>
              <a:t>【更新規則推導】</a:t>
            </a:r>
          </a:p>
          <a:p>
            <a:r>
              <a:rPr sz="1200">
                <a:latin typeface="Times New Roman"/>
              </a:rPr>
              <a:t>Value update: L_value = (v[n] - V_</a:t>
            </a:r>
            <a:r>
              <a:rPr sz="1200">
                <a:latin typeface="標楷體"/>
              </a:rPr>
              <a:t>φ</a:t>
            </a:r>
            <a:r>
              <a:rPr sz="1200">
                <a:latin typeface="Times New Roman"/>
              </a:rPr>
              <a:t>(s[n]))</a:t>
            </a:r>
            <a:r>
              <a:rPr sz="1200">
                <a:latin typeface="標楷體"/>
              </a:rPr>
              <a:t>²</a:t>
            </a:r>
          </a:p>
          <a:p>
            <a:r>
              <a:rPr sz="1200">
                <a:latin typeface="Times New Roman"/>
              </a:rPr>
              <a:t>Policy update: </a:t>
            </a:r>
            <a:r>
              <a:rPr sz="1200">
                <a:latin typeface="標楷體"/>
              </a:rPr>
              <a:t>Δθ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∝</a:t>
            </a:r>
            <a:r>
              <a:rPr sz="1200">
                <a:latin typeface="Times New Roman"/>
              </a:rPr>
              <a:t> ρ[n]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∇</a:t>
            </a:r>
            <a:r>
              <a:rPr sz="1200">
                <a:latin typeface="Times New Roman"/>
              </a:rPr>
              <a:t>log π_</a:t>
            </a:r>
            <a:r>
              <a:rPr sz="1200">
                <a:latin typeface="標楷體"/>
              </a:rPr>
              <a:t>θ</a:t>
            </a:r>
            <a:r>
              <a:rPr sz="1200">
                <a:latin typeface="Times New Roman"/>
              </a:rPr>
              <a:t>(a[n]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s[n])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(r[n] + γv[n+1] - V_</a:t>
            </a:r>
            <a:r>
              <a:rPr sz="1200">
                <a:latin typeface="標楷體"/>
              </a:rPr>
              <a:t>φ</a:t>
            </a:r>
            <a:r>
              <a:rPr sz="1200">
                <a:latin typeface="Times New Roman"/>
              </a:rPr>
              <a:t>(s[n]))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的理論保證】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收斂性：證明收斂到固定點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偏差控制：有效校正</a:t>
            </a:r>
            <a:r>
              <a:rPr sz="1200">
                <a:latin typeface="Times New Roman"/>
              </a:rPr>
              <a:t>off-policy</a:t>
            </a:r>
            <a:r>
              <a:rPr sz="1200">
                <a:latin typeface="標楷體"/>
              </a:rPr>
              <a:t>偏差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方差控制：截斷機制防止訓練不穩定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Algorithm 1</a:t>
            </a:r>
            <a:r>
              <a:rPr sz="1800">
                <a:latin typeface="標楷體"/>
              </a:rPr>
              <a:t>：</a:t>
            </a:r>
            <a:r>
              <a:rPr sz="1800">
                <a:latin typeface="Times New Roman"/>
              </a:rPr>
              <a:t>IMPALA</a:t>
            </a:r>
            <a:r>
              <a:rPr sz="1800">
                <a:latin typeface="標楷體"/>
              </a:rPr>
              <a:t>訓練流程詳解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Algorithm 1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IMPALA</a:t>
            </a:r>
            <a:r>
              <a:rPr sz="1200">
                <a:latin typeface="標楷體"/>
              </a:rPr>
              <a:t>訓練流程詳解】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</a:t>
            </a:r>
            <a:r>
              <a:rPr sz="1200">
                <a:latin typeface="Times New Roman"/>
              </a:rPr>
              <a:t>Algorithm 1)</a:t>
            </a:r>
          </a:p>
          <a:p/>
          <a:p>
            <a:r>
              <a:rPr sz="1200">
                <a:latin typeface="標楷體"/>
              </a:rPr>
              <a:t>【初始化階段】</a:t>
            </a:r>
            <a:r>
              <a:rPr sz="1200">
                <a:latin typeface="Times New Roman"/>
              </a:rPr>
              <a:t>(Steps 1-5)</a:t>
            </a:r>
          </a:p>
          <a:p>
            <a:r>
              <a:rPr sz="1200">
                <a:latin typeface="Times New Roman"/>
              </a:rPr>
              <a:t>1. Learner</a:t>
            </a:r>
            <a:r>
              <a:rPr sz="1200">
                <a:latin typeface="標楷體"/>
              </a:rPr>
              <a:t>初始化網路參數φ</a:t>
            </a:r>
          </a:p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對每個</a:t>
            </a:r>
            <a:r>
              <a:rPr sz="1200">
                <a:latin typeface="Times New Roman"/>
              </a:rPr>
              <a:t>Actor i</a:t>
            </a:r>
            <a:r>
              <a:rPr sz="1200">
                <a:latin typeface="標楷體"/>
              </a:rPr>
              <a:t>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初始化</a:t>
            </a:r>
            <a:r>
              <a:rPr sz="1200">
                <a:latin typeface="Times New Roman"/>
              </a:rPr>
              <a:t>replay buffer D_i = </a:t>
            </a:r>
            <a:r>
              <a:rPr sz="1200">
                <a:latin typeface="標楷體"/>
              </a:rPr>
              <a:t>∅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複製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參數：θ</a:t>
            </a:r>
            <a:r>
              <a:rPr sz="1200">
                <a:latin typeface="Times New Roman"/>
              </a:rPr>
              <a:t>_i </a:t>
            </a:r>
            <a:r>
              <a:rPr sz="1200">
                <a:latin typeface="標楷體"/>
              </a:rPr>
              <a:t>←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φ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採樣階段】</a:t>
            </a:r>
            <a:r>
              <a:rPr sz="1200">
                <a:latin typeface="Times New Roman"/>
              </a:rPr>
              <a:t>(Steps 6-11)</a:t>
            </a:r>
          </a:p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每個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執行</a:t>
            </a:r>
            <a:r>
              <a:rPr sz="1200">
                <a:latin typeface="Times New Roman"/>
              </a:rPr>
              <a:t>MaxStep</a:t>
            </a:r>
            <a:r>
              <a:rPr sz="1200">
                <a:latin typeface="標楷體"/>
              </a:rPr>
              <a:t>步：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觀察狀態</a:t>
            </a:r>
            <a:r>
              <a:rPr sz="1200">
                <a:latin typeface="Times New Roman"/>
              </a:rPr>
              <a:t>s[n]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根據策略</a:t>
            </a:r>
            <a:r>
              <a:rPr sz="1200">
                <a:latin typeface="Times New Roman"/>
              </a:rPr>
              <a:t>μ_</a:t>
            </a:r>
            <a:r>
              <a:rPr sz="1200">
                <a:latin typeface="標楷體"/>
              </a:rPr>
              <a:t>{θ</a:t>
            </a:r>
            <a:r>
              <a:rPr sz="1200">
                <a:latin typeface="Times New Roman"/>
              </a:rPr>
              <a:t>_i</a:t>
            </a:r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  <a:r>
              <a:rPr sz="1200">
                <a:latin typeface="標楷體"/>
              </a:rPr>
              <a:t>選擇動作</a:t>
            </a:r>
            <a:r>
              <a:rPr sz="1200">
                <a:latin typeface="Times New Roman"/>
              </a:rPr>
              <a:t>a[n]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執行動作，觀察獎勵</a:t>
            </a:r>
            <a:r>
              <a:rPr sz="1200">
                <a:latin typeface="Times New Roman"/>
              </a:rPr>
              <a:t>r[n]</a:t>
            </a:r>
            <a:r>
              <a:rPr sz="1200">
                <a:latin typeface="標楷體"/>
              </a:rPr>
              <a:t>和下一狀態</a:t>
            </a:r>
            <a:r>
              <a:rPr sz="1200">
                <a:latin typeface="Times New Roman"/>
              </a:rPr>
              <a:t>s[n+1]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存儲經驗：ξ</a:t>
            </a:r>
            <a:r>
              <a:rPr sz="1200">
                <a:latin typeface="Times New Roman"/>
              </a:rPr>
              <a:t>_i[n] = (s[n], a[n], r[n], s[n+1])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將經驗加入</a:t>
            </a:r>
            <a:r>
              <a:rPr sz="1200">
                <a:latin typeface="Times New Roman"/>
              </a:rPr>
              <a:t>D_i</a:t>
            </a:r>
          </a:p>
          <a:p/>
          <a:p>
            <a:r>
              <a:rPr sz="1200">
                <a:latin typeface="標楷體"/>
              </a:rPr>
              <a:t>【數據上傳階段】</a:t>
            </a:r>
            <a:r>
              <a:rPr sz="1200">
                <a:latin typeface="Times New Roman"/>
              </a:rPr>
              <a:t>(Step 12)</a:t>
            </a:r>
          </a:p>
          <a:p>
            <a:r>
              <a:rPr sz="1200">
                <a:latin typeface="Times New Roman"/>
              </a:rPr>
              <a:t>4. Actor</a:t>
            </a:r>
            <a:r>
              <a:rPr sz="1200">
                <a:latin typeface="標楷體"/>
              </a:rPr>
              <a:t>將經驗和策略上傳給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傳送</a:t>
            </a:r>
            <a:r>
              <a:rPr sz="1200">
                <a:latin typeface="Times New Roman"/>
              </a:rPr>
              <a:t>replay buffer D_i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傳送當前策略</a:t>
            </a:r>
            <a:r>
              <a:rPr sz="1200">
                <a:latin typeface="Times New Roman"/>
              </a:rPr>
              <a:t>μ_</a:t>
            </a:r>
            <a:r>
              <a:rPr sz="1200">
                <a:latin typeface="標楷體"/>
              </a:rPr>
              <a:t>{θ</a:t>
            </a:r>
            <a:r>
              <a:rPr sz="1200">
                <a:latin typeface="Times New Roman"/>
              </a:rPr>
              <a:t>_i</a:t>
            </a:r>
            <a:r>
              <a:rPr sz="1200">
                <a:latin typeface="標楷體"/>
              </a:rPr>
              <a:t>}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更新階段】</a:t>
            </a:r>
            <a:r>
              <a:rPr sz="1200">
                <a:latin typeface="Times New Roman"/>
              </a:rPr>
              <a:t>(Step 13)</a:t>
            </a:r>
          </a:p>
          <a:p>
            <a:r>
              <a:rPr sz="1200">
                <a:latin typeface="Times New Roman"/>
              </a:rPr>
              <a:t>5. Learner</a:t>
            </a:r>
            <a:r>
              <a:rPr sz="1200">
                <a:latin typeface="標楷體"/>
              </a:rPr>
              <a:t>執行參數更新：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收集來自所有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的數據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計算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目標</a:t>
            </a:r>
            <a:r>
              <a:rPr sz="1200">
                <a:latin typeface="Times New Roman"/>
              </a:rPr>
              <a:t>v[n]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更新</a:t>
            </a:r>
            <a:r>
              <a:rPr sz="1200">
                <a:latin typeface="Times New Roman"/>
              </a:rPr>
              <a:t>Value</a:t>
            </a:r>
            <a:r>
              <a:rPr sz="1200">
                <a:latin typeface="標楷體"/>
              </a:rPr>
              <a:t>網路參數φ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更新</a:t>
            </a:r>
            <a:r>
              <a:rPr sz="1200">
                <a:latin typeface="Times New Roman"/>
              </a:rPr>
              <a:t>Policy</a:t>
            </a:r>
            <a:r>
              <a:rPr sz="1200">
                <a:latin typeface="標楷體"/>
              </a:rPr>
              <a:t>網路參數θ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可選：添加</a:t>
            </a:r>
            <a:r>
              <a:rPr sz="1200">
                <a:latin typeface="Times New Roman"/>
              </a:rPr>
              <a:t>entropy bonus</a:t>
            </a:r>
            <a:r>
              <a:rPr sz="1200">
                <a:latin typeface="標楷體"/>
              </a:rPr>
              <a:t>防止過早收斂</a:t>
            </a:r>
          </a:p>
          <a:p/>
          <a:p>
            <a:r>
              <a:rPr sz="1200">
                <a:latin typeface="標楷體"/>
              </a:rPr>
              <a:t>【參數同步階段】</a:t>
            </a:r>
            <a:r>
              <a:rPr sz="1200">
                <a:latin typeface="Times New Roman"/>
              </a:rPr>
              <a:t>(Step 14)</a:t>
            </a:r>
          </a:p>
          <a:p>
            <a:r>
              <a:rPr sz="1200">
                <a:latin typeface="Times New Roman"/>
              </a:rPr>
              <a:t>6. Learner</a:t>
            </a:r>
            <a:r>
              <a:rPr sz="1200">
                <a:latin typeface="標楷體"/>
              </a:rPr>
              <a:t>將更新後參數回傳給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：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更新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的策略參數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準備下一輪採樣</a:t>
            </a:r>
          </a:p>
          <a:p/>
          <a:p>
            <a:r>
              <a:rPr sz="1200">
                <a:latin typeface="標楷體"/>
              </a:rPr>
              <a:t>【關鍵技術細節】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MaxStep</a:t>
            </a:r>
            <a:r>
              <a:rPr sz="1200">
                <a:latin typeface="標楷體"/>
              </a:rPr>
              <a:t>：每個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的採樣步數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非同步更新：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和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可不同頻率更新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Entropy bonus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-</a:t>
            </a:r>
            <a:r>
              <a:rPr sz="1200">
                <a:latin typeface="標楷體"/>
              </a:rPr>
              <a:t>β</a:t>
            </a:r>
            <a:r>
              <a:rPr sz="1200">
                <a:latin typeface="Times New Roman"/>
              </a:rPr>
              <a:t>∑_a π(a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s)log π(a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  <a:r>
              <a:rPr sz="1200">
                <a:latin typeface="標楷體"/>
              </a:rPr>
              <a:t>鼓勵探索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經驗重用：支持多次使用同一</a:t>
            </a:r>
            <a:r>
              <a:rPr sz="1200">
                <a:latin typeface="Times New Roman"/>
              </a:rPr>
              <a:t>batch</a:t>
            </a:r>
            <a:r>
              <a:rPr sz="1200">
                <a:latin typeface="標楷體"/>
              </a:rPr>
              <a:t>數據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超參數設定與訓練細節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</a:t>
            </a:r>
            <a:r>
              <a:rPr sz="1800">
                <a:latin typeface="Times New Roman"/>
              </a:rPr>
              <a:t>Table 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訓練超參數設定】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</a:t>
            </a:r>
            <a:r>
              <a:rPr sz="1200">
                <a:latin typeface="Times New Roman"/>
              </a:rPr>
              <a:t>Table III)</a:t>
            </a:r>
          </a:p>
          <a:p/>
          <a:p>
            <a:r>
              <a:rPr sz="1200">
                <a:latin typeface="標楷體"/>
              </a:rPr>
              <a:t>【核心超參數】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折扣因子</a:t>
            </a:r>
            <a:r>
              <a:rPr sz="1200">
                <a:latin typeface="Times New Roman"/>
              </a:rPr>
              <a:t>γ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0.99 (</a:t>
            </a:r>
            <a:r>
              <a:rPr sz="1200">
                <a:latin typeface="標楷體"/>
              </a:rPr>
              <a:t>標準</a:t>
            </a:r>
            <a:r>
              <a:rPr sz="1200">
                <a:latin typeface="Times New Roman"/>
              </a:rPr>
              <a:t>RL</a:t>
            </a:r>
            <a:r>
              <a:rPr sz="1200">
                <a:latin typeface="標楷體"/>
              </a:rPr>
              <a:t>設定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學習率：自適應調整</a:t>
            </a:r>
            <a:r>
              <a:rPr sz="1200">
                <a:latin typeface="Times New Roman"/>
              </a:rPr>
              <a:t> (Adam</a:t>
            </a:r>
            <a:r>
              <a:rPr sz="1200">
                <a:latin typeface="標楷體"/>
              </a:rPr>
              <a:t>優化器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批次大小：根據</a:t>
            </a:r>
            <a:r>
              <a:rPr sz="1200">
                <a:latin typeface="Times New Roman"/>
              </a:rPr>
              <a:t>GPU</a:t>
            </a:r>
            <a:r>
              <a:rPr sz="1200">
                <a:latin typeface="標楷體"/>
              </a:rPr>
              <a:t>記憶體容量設定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熵正則係數β：防止過早收斂，鼓勵探索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截斷閾值</a:t>
            </a:r>
            <a:r>
              <a:rPr sz="1200">
                <a:latin typeface="Times New Roman"/>
              </a:rPr>
              <a:t>ρ̄, c̄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1.0 (V-trace</a:t>
            </a:r>
            <a:r>
              <a:rPr sz="1200">
                <a:latin typeface="標楷體"/>
              </a:rPr>
              <a:t>標準設定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【網路架構設計】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共享特徵提取層：處理狀態輸入</a:t>
            </a:r>
            <a:r>
              <a:rPr sz="1200">
                <a:latin typeface="Times New Roman"/>
              </a:rPr>
              <a:t>s[n]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Actor</a:t>
            </a:r>
            <a:r>
              <a:rPr sz="1200">
                <a:latin typeface="標楷體"/>
              </a:rPr>
              <a:t>網路：輸出策略分佈</a:t>
            </a:r>
            <a:r>
              <a:rPr sz="1200">
                <a:latin typeface="Times New Roman"/>
              </a:rPr>
              <a:t>π_</a:t>
            </a:r>
            <a:r>
              <a:rPr sz="1200">
                <a:latin typeface="標楷體"/>
              </a:rPr>
              <a:t>θ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Critic</a:t>
            </a:r>
            <a:r>
              <a:rPr sz="1200">
                <a:latin typeface="標楷體"/>
              </a:rPr>
              <a:t>網路：輸出狀態價值</a:t>
            </a:r>
            <a:r>
              <a:rPr sz="1200">
                <a:latin typeface="Times New Roman"/>
              </a:rPr>
              <a:t>V_</a:t>
            </a:r>
            <a:r>
              <a:rPr sz="1200">
                <a:latin typeface="標楷體"/>
              </a:rPr>
              <a:t>φ</a:t>
            </a:r>
            <a:r>
              <a:rPr sz="1200">
                <a:latin typeface="Times New Roman"/>
              </a:rPr>
              <a:t>(s)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多頭輸出：每個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獨立的動作選擇</a:t>
            </a:r>
          </a:p>
          <a:p/>
          <a:p>
            <a:r>
              <a:rPr sz="1200">
                <a:latin typeface="標楷體"/>
              </a:rPr>
              <a:t>【訓練控制參數】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MaxEpoch</a:t>
            </a:r>
            <a:r>
              <a:rPr sz="1200">
                <a:latin typeface="標楷體"/>
              </a:rPr>
              <a:t>：訓練總輪數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MaxStep</a:t>
            </a:r>
            <a:r>
              <a:rPr sz="1200">
                <a:latin typeface="標楷體"/>
              </a:rPr>
              <a:t>：每個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的採樣步數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收斂判據：累積獎勵穩定性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早停機制：防止過擬合</a:t>
            </a:r>
          </a:p>
          <a:p/>
          <a:p>
            <a:r>
              <a:rPr sz="1200">
                <a:latin typeface="標楷體"/>
              </a:rPr>
              <a:t>【硬體需求與性能】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訓練環境：</a:t>
            </a:r>
            <a:r>
              <a:rPr sz="1200">
                <a:latin typeface="Times New Roman"/>
              </a:rPr>
              <a:t>GPU</a:t>
            </a:r>
            <a:r>
              <a:rPr sz="1200">
                <a:latin typeface="標楷體"/>
              </a:rPr>
              <a:t>加速的深度學習框架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推理性能：</a:t>
            </a:r>
            <a:r>
              <a:rPr sz="1200">
                <a:latin typeface="Times New Roman"/>
              </a:rPr>
              <a:t>NVIDIA GeForce RTX 3080 Ti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推理時間：數毫秒</a:t>
            </a:r>
            <a:r>
              <a:rPr sz="1200">
                <a:latin typeface="Times New Roman"/>
              </a:rPr>
              <a:t> (</a:t>
            </a:r>
            <a:r>
              <a:rPr sz="1200">
                <a:latin typeface="標楷體"/>
              </a:rPr>
              <a:t>滿足實時需求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記憶體需求：隨狀態維度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K</a:t>
            </a:r>
            <a:r>
              <a:rPr sz="1200">
                <a:latin typeface="標楷體"/>
              </a:rPr>
              <a:t>線性增長</a:t>
            </a:r>
          </a:p>
          <a:p/>
          <a:p>
            <a:r>
              <a:rPr sz="1200">
                <a:latin typeface="標楷體"/>
              </a:rPr>
              <a:t>【調校要點】</a:t>
            </a:r>
            <a:r>
              <a:rPr sz="1200">
                <a:latin typeface="Times New Roman"/>
              </a:rPr>
              <a:t>(gpt.md</a:t>
            </a:r>
            <a:r>
              <a:rPr sz="1200">
                <a:latin typeface="標楷體"/>
              </a:rPr>
              <a:t>經驗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權衡係數ν：根據應用類型調整</a:t>
            </a:r>
          </a:p>
          <a:p>
            <a:r>
              <a:rPr sz="1200">
                <a:latin typeface="Times New Roman"/>
              </a:rPr>
              <a:t>  - URLLC</a:t>
            </a:r>
            <a:r>
              <a:rPr sz="1200">
                <a:latin typeface="標楷體"/>
              </a:rPr>
              <a:t>：ν較大，重視低延遲</a:t>
            </a:r>
          </a:p>
          <a:p>
            <a:r>
              <a:rPr sz="1200">
                <a:latin typeface="Times New Roman"/>
              </a:rPr>
              <a:t>  - mMTC</a:t>
            </a:r>
            <a:r>
              <a:rPr sz="1200">
                <a:latin typeface="標楷體"/>
              </a:rPr>
              <a:t>：ν較小，容忍適度延遲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熵係數β：防止策略過快收斂到局部最優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學習率調度：可使用</a:t>
            </a:r>
            <a:r>
              <a:rPr sz="1200">
                <a:latin typeface="Times New Roman"/>
              </a:rPr>
              <a:t>warmup</a:t>
            </a:r>
            <a:r>
              <a:rPr sz="1200">
                <a:latin typeface="標楷體"/>
              </a:rPr>
              <a:t>和</a:t>
            </a:r>
            <a:r>
              <a:rPr sz="1200">
                <a:latin typeface="Times New Roman"/>
              </a:rPr>
              <a:t>decay</a:t>
            </a:r>
            <a:r>
              <a:rPr sz="1200">
                <a:latin typeface="標楷體"/>
              </a:rPr>
              <a:t>策略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批次大小：平衡訓練穩定性與計算效率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Transfer Learning</a:t>
            </a:r>
            <a:r>
              <a:rPr sz="1200">
                <a:latin typeface="標楷體"/>
              </a:rPr>
              <a:t>建議】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新場景適應：可基於預訓練模型快速適應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參數初始化：使用</a:t>
            </a:r>
            <a:r>
              <a:rPr sz="1200">
                <a:latin typeface="Times New Roman"/>
              </a:rPr>
              <a:t>Xavier</a:t>
            </a:r>
            <a:r>
              <a:rPr sz="1200">
                <a:latin typeface="標楷體"/>
              </a:rPr>
              <a:t>或</a:t>
            </a:r>
            <a:r>
              <a:rPr sz="1200">
                <a:latin typeface="Times New Roman"/>
              </a:rPr>
              <a:t>He</a:t>
            </a:r>
            <a:r>
              <a:rPr sz="1200">
                <a:latin typeface="標楷體"/>
              </a:rPr>
              <a:t>初始化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微調策略：凍結部分層，只訓練頂層參數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3GPP</a:t>
            </a:r>
            <a:r>
              <a:rPr sz="1800">
                <a:latin typeface="標楷體"/>
              </a:rPr>
              <a:t>換手事件與</a:t>
            </a:r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對應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</a:t>
            </a:r>
            <a:r>
              <a:rPr sz="1800">
                <a:latin typeface="Times New Roman"/>
              </a:rPr>
              <a:t>Table 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40080"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3GPP</a:t>
                      </a:r>
                      <a:r>
                        <a:rPr sz="1000">
                          <a:latin typeface="標楷體"/>
                        </a:rPr>
                        <a:t>事件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數學條件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觸發說明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</a:t>
                      </a:r>
                      <a:r>
                        <a:rPr sz="1000">
                          <a:latin typeface="標楷體"/>
                        </a:rPr>
                        <a:t>處理方式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論文章節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RSRP_serving &gt; 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服務信號強度超過門檻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可用於停止測量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Table I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RSRP_serving &lt; 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服務信號強度低於門檻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準備換手觸發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Table I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RSRP_target &gt; RSRP_serving +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目標優於服務</a:t>
                      </a:r>
                      <a:r>
                        <a:rPr sz="900">
                          <a:latin typeface="Times New Roman"/>
                        </a:rPr>
                        <a:t>+</a:t>
                      </a:r>
                      <a:r>
                        <a:rPr sz="900">
                          <a:latin typeface="標楷體"/>
                        </a:rPr>
                        <a:t>偏移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傳統</a:t>
                      </a:r>
                      <a:r>
                        <a:rPr sz="900">
                          <a:latin typeface="Times New Roman"/>
                        </a:rPr>
                        <a:t>HO</a:t>
                      </a:r>
                      <a:r>
                        <a:rPr sz="900">
                          <a:latin typeface="標楷體"/>
                        </a:rPr>
                        <a:t>主要事件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Table I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RSRP_target &gt; 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目標信號超過門檻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目標可用性判斷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Table I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RSRP_serving &lt; Thresh1 </a:t>
                      </a:r>
                      <a:r>
                        <a:rPr sz="900">
                          <a:latin typeface="標楷體"/>
                        </a:rPr>
                        <a:t>且</a:t>
                      </a:r>
                      <a:r>
                        <a:rPr sz="900">
                          <a:latin typeface="Times New Roman"/>
                        </a:rPr>
                        <a:t> RSRP_target &gt; Thresh2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複合條件觸發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雙門檻判斷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Table 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669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Times New Roman"/>
              </a:rPr>
              <a:t>gpt.md</a:t>
            </a:r>
            <a:r>
              <a:rPr sz="1100">
                <a:latin typeface="標楷體"/>
              </a:rPr>
              <a:t>指出：傳統</a:t>
            </a:r>
            <a:r>
              <a:rPr sz="1100">
                <a:latin typeface="Times New Roman"/>
              </a:rPr>
              <a:t>HO</a:t>
            </a:r>
            <a:r>
              <a:rPr sz="1100">
                <a:latin typeface="標楷體"/>
              </a:rPr>
              <a:t>主要使用</a:t>
            </a:r>
            <a:r>
              <a:rPr sz="1100">
                <a:latin typeface="Times New Roman"/>
              </a:rPr>
              <a:t>A3</a:t>
            </a:r>
            <a:r>
              <a:rPr sz="1100">
                <a:latin typeface="標楷體"/>
              </a:rPr>
              <a:t>事件觸發，</a:t>
            </a:r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則省略</a:t>
            </a:r>
            <a:r>
              <a:rPr sz="1100">
                <a:latin typeface="Times New Roman"/>
              </a:rPr>
              <a:t>MR</a:t>
            </a:r>
            <a:r>
              <a:rPr sz="1100">
                <a:latin typeface="標楷體"/>
              </a:rPr>
              <a:t>階段直接進行預測式決策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實驗結果與性能分析</a:t>
            </a:r>
            <a:r>
              <a:rPr sz="1800">
                <a:latin typeface="Times New Roman"/>
              </a:rPr>
              <a:t> (gpt.md</a:t>
            </a:r>
            <a:r>
              <a:rPr sz="1800">
                <a:latin typeface="標楷體"/>
              </a:rPr>
              <a:t>數據</a:t>
            </a:r>
            <a:r>
              <a:rPr sz="1800">
                <a:latin typeface="Times New Roman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性能指標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傳統</a:t>
                      </a:r>
                      <a:r>
                        <a:rPr sz="1000">
                          <a:latin typeface="Times New Roman"/>
                        </a:rPr>
                        <a:t>HO</a:t>
                      </a:r>
                      <a:r>
                        <a:rPr sz="1000">
                          <a:latin typeface="標楷體"/>
                        </a:rPr>
                        <a:t>協議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DHO (gpt.md</a:t>
                      </a:r>
                      <a:r>
                        <a:rPr sz="1000">
                          <a:latin typeface="標楷體"/>
                        </a:rPr>
                        <a:t>結果</a:t>
                      </a:r>
                      <a:r>
                        <a:rPr sz="1000">
                          <a:latin typeface="Times New Roman"/>
                        </a:rPr>
                        <a:t>)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改善倍數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技術原因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決策延遲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112-212ms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&lt;1ms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&gt;100</a:t>
                      </a:r>
                      <a:r>
                        <a:rPr sz="9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省略</a:t>
                      </a:r>
                      <a:r>
                        <a:rPr sz="900">
                          <a:latin typeface="Times New Roman"/>
                        </a:rPr>
                        <a:t>MR</a:t>
                      </a:r>
                      <a:r>
                        <a:rPr sz="900">
                          <a:latin typeface="標楷體"/>
                        </a:rPr>
                        <a:t>傳輸步驟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存取延遲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基準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快</a:t>
                      </a:r>
                      <a:r>
                        <a:rPr sz="900">
                          <a:latin typeface="Times New Roman"/>
                        </a:rPr>
                        <a:t>6.86</a:t>
                      </a:r>
                      <a:r>
                        <a:rPr sz="9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686%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預測式即時決策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功耗節省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100% (</a:t>
                      </a:r>
                      <a:r>
                        <a:rPr sz="900">
                          <a:latin typeface="標楷體"/>
                        </a:rPr>
                        <a:t>基準</a:t>
                      </a:r>
                      <a:r>
                        <a:rPr sz="900">
                          <a:latin typeface="Times New Roman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50-70%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30-50%</a:t>
                      </a:r>
                      <a:r>
                        <a:rPr sz="900">
                          <a:latin typeface="標楷體"/>
                        </a:rPr>
                        <a:t>節省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無需週期性測量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資源充足場景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基準延遲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6.8</a:t>
                      </a:r>
                      <a:r>
                        <a:rPr sz="900">
                          <a:latin typeface="標楷體"/>
                        </a:rPr>
                        <a:t>倍更快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680%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智能協調優化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資源稀缺場景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基準延遲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5</a:t>
                      </a:r>
                      <a:r>
                        <a:rPr sz="900">
                          <a:latin typeface="標楷體"/>
                        </a:rPr>
                        <a:t>倍更快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500%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智能退避策略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前導碼變化測試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基準延遲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標楷體"/>
                        </a:rPr>
                        <a:t>最大</a:t>
                      </a:r>
                      <a:r>
                        <a:rPr sz="900">
                          <a:latin typeface="Times New Roman"/>
                        </a:rPr>
                        <a:t>4.83</a:t>
                      </a:r>
                      <a:r>
                        <a:rPr sz="9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483%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latin typeface="Times New Roman"/>
                        </a:rPr>
                        <a:t>PRACH</a:t>
                      </a:r>
                      <a:r>
                        <a:rPr sz="900">
                          <a:latin typeface="標楷體"/>
                        </a:rPr>
                        <a:t>碰撞優化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669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標楷體"/>
              </a:rPr>
              <a:t>基於</a:t>
            </a:r>
            <a:r>
              <a:rPr sz="1100">
                <a:latin typeface="Times New Roman"/>
              </a:rPr>
              <a:t>gpt.md</a:t>
            </a:r>
            <a:r>
              <a:rPr sz="1100">
                <a:latin typeface="標楷體"/>
              </a:rPr>
              <a:t>的實驗結果：</a:t>
            </a:r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在各種網路條件下均優於傳統</a:t>
            </a:r>
            <a:r>
              <a:rPr sz="1100">
                <a:latin typeface="Times New Roman"/>
              </a:rPr>
              <a:t>HO</a:t>
            </a:r>
            <a:r>
              <a:rPr sz="1100">
                <a:latin typeface="標楷體"/>
              </a:rPr>
              <a:t>和隨機策略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四步驟執行流程詳解</a:t>
            </a:r>
            <a:r>
              <a:rPr sz="1800">
                <a:latin typeface="Times New Roman"/>
              </a:rPr>
              <a:t> (gpt.md Sec. IV-C)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執行序列詳解】</a:t>
            </a:r>
            <a:r>
              <a:rPr sz="1200">
                <a:latin typeface="Times New Roman"/>
              </a:rPr>
              <a:t>(gpt.md Sec. IV-C, Fig.4)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Step 1: HO Decision (</a:t>
            </a:r>
            <a:r>
              <a:rPr sz="1200">
                <a:latin typeface="標楷體"/>
              </a:rPr>
              <a:t>換手決策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執行者：</a:t>
            </a:r>
            <a:r>
              <a:rPr sz="1200">
                <a:latin typeface="Times New Roman"/>
              </a:rPr>
              <a:t>Serving-SAT Agent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輸入：狀態</a:t>
            </a:r>
            <a:r>
              <a:rPr sz="1200">
                <a:latin typeface="Times New Roman"/>
              </a:rPr>
              <a:t>s[n]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n,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HO[n], a[n-1]</a:t>
            </a:r>
            <a:r>
              <a:rPr sz="1200">
                <a:latin typeface="標楷體"/>
              </a:rPr>
              <a:t>}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處理：</a:t>
            </a:r>
            <a:r>
              <a:rPr sz="1200">
                <a:latin typeface="Times New Roman"/>
              </a:rPr>
              <a:t>IMPALA</a:t>
            </a:r>
            <a:r>
              <a:rPr sz="1200">
                <a:latin typeface="標楷體"/>
              </a:rPr>
              <a:t>策略網路推理</a:t>
            </a:r>
            <a:r>
              <a:rPr sz="1200">
                <a:latin typeface="Times New Roman"/>
              </a:rPr>
              <a:t>π_</a:t>
            </a:r>
            <a:r>
              <a:rPr sz="1200">
                <a:latin typeface="標楷體"/>
              </a:rPr>
              <a:t>θ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輸出：動作向量</a:t>
            </a:r>
            <a:r>
              <a:rPr sz="1200">
                <a:latin typeface="Times New Roman"/>
              </a:rPr>
              <a:t>a[n] (</a:t>
            </a:r>
            <a:r>
              <a:rPr sz="1200">
                <a:latin typeface="標楷體"/>
              </a:rPr>
              <a:t>每個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特色：跳過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Serving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Step 2: HO Admission (</a:t>
            </a:r>
            <a:r>
              <a:rPr sz="1200">
                <a:latin typeface="標楷體"/>
              </a:rPr>
              <a:t>入網承認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執行者：</a:t>
            </a:r>
            <a:r>
              <a:rPr sz="1200">
                <a:latin typeface="Times New Roman"/>
              </a:rPr>
              <a:t>Target-SAT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檢查：可用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資源</a:t>
            </a:r>
            <a:r>
              <a:rPr sz="1200">
                <a:latin typeface="Times New Roman"/>
              </a:rPr>
              <a:t>R_k[n]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決策：若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充足→</a:t>
            </a:r>
            <a:r>
              <a:rPr sz="1200">
                <a:latin typeface="Times New Roman"/>
              </a:rPr>
              <a:t>ACK</a:t>
            </a:r>
            <a:r>
              <a:rPr sz="1200">
                <a:latin typeface="標楷體"/>
              </a:rPr>
              <a:t>，若不足→</a:t>
            </a:r>
            <a:r>
              <a:rPr sz="1200">
                <a:latin typeface="Times New Roman"/>
              </a:rPr>
              <a:t>NACK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結果：</a:t>
            </a:r>
            <a:r>
              <a:rPr sz="1200">
                <a:latin typeface="Times New Roman"/>
              </a:rPr>
              <a:t>Serving-SAT</a:t>
            </a:r>
            <a:r>
              <a:rPr sz="1200">
                <a:latin typeface="標楷體"/>
              </a:rPr>
              <a:t>向被允許的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發</a:t>
            </a:r>
            <a:r>
              <a:rPr sz="1200">
                <a:latin typeface="Times New Roman"/>
              </a:rPr>
              <a:t>HO Command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碰撞：資源不足時產生</a:t>
            </a:r>
            <a:r>
              <a:rPr sz="1200">
                <a:latin typeface="Times New Roman"/>
              </a:rPr>
              <a:t>RB collision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Step 3: Random Access (</a:t>
            </a:r>
            <a:r>
              <a:rPr sz="1200">
                <a:latin typeface="標楷體"/>
              </a:rPr>
              <a:t>隨機接入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執行者：</a:t>
            </a:r>
            <a:r>
              <a:rPr sz="1200">
                <a:latin typeface="Times New Roman"/>
              </a:rPr>
              <a:t>UE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觸發：收到</a:t>
            </a:r>
            <a:r>
              <a:rPr sz="1200">
                <a:latin typeface="Times New Roman"/>
              </a:rPr>
              <a:t>HO Command</a:t>
            </a:r>
            <a:r>
              <a:rPr sz="1200">
                <a:latin typeface="標楷體"/>
              </a:rPr>
              <a:t>後執行</a:t>
            </a:r>
            <a:r>
              <a:rPr sz="1200">
                <a:latin typeface="Times New Roman"/>
              </a:rPr>
              <a:t>RACH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選擇：隨機選擇前導碼</a:t>
            </a:r>
            <a:r>
              <a:rPr sz="1200">
                <a:latin typeface="Times New Roman"/>
              </a:rPr>
              <a:t>p_j[n] (uniform random)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風險：多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選同一前導碼→</a:t>
            </a:r>
            <a:r>
              <a:rPr sz="1200">
                <a:latin typeface="Times New Roman"/>
              </a:rPr>
              <a:t>PRACH collision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前導碼總數：</a:t>
            </a:r>
            <a:r>
              <a:rPr sz="1200">
                <a:latin typeface="Times New Roman"/>
              </a:rPr>
              <a:t>P (</a:t>
            </a:r>
            <a:r>
              <a:rPr sz="1200">
                <a:latin typeface="標楷體"/>
              </a:rPr>
              <a:t>影響碰撞概率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Step 4: HO Completion (</a:t>
            </a:r>
            <a:r>
              <a:rPr sz="1200">
                <a:latin typeface="標楷體"/>
              </a:rPr>
              <a:t>換手完成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成功路徑：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成功接入→設定</a:t>
            </a:r>
            <a:r>
              <a:rPr sz="1200">
                <a:latin typeface="Times New Roman"/>
              </a:rPr>
              <a:t>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 = 1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失敗路徑：接入失敗→保留在原</a:t>
            </a:r>
            <a:r>
              <a:rPr sz="1200">
                <a:latin typeface="Times New Roman"/>
              </a:rPr>
              <a:t>Serving</a:t>
            </a:r>
            <a:r>
              <a:rPr sz="1200">
                <a:latin typeface="標楷體"/>
              </a:rPr>
              <a:t>或重試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狀態更新：為下一輪決策準備新狀態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反饋：成功</a:t>
            </a:r>
            <a:r>
              <a:rPr sz="1200">
                <a:latin typeface="Times New Roman"/>
              </a:rPr>
              <a:t>/</a:t>
            </a:r>
            <a:r>
              <a:rPr sz="1200">
                <a:latin typeface="標楷體"/>
              </a:rPr>
              <a:t>失敗信息用於獎勵計算</a:t>
            </a:r>
          </a:p>
          <a:p/>
          <a:p>
            <a:r>
              <a:rPr sz="1200">
                <a:latin typeface="標楷體"/>
              </a:rPr>
              <a:t>【關鍵技術創新對比】</a:t>
            </a:r>
          </a:p>
          <a:p>
            <a:r>
              <a:rPr sz="1200">
                <a:latin typeface="標楷體"/>
              </a:rPr>
              <a:t>傳統：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測量→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生成→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傳輸→</a:t>
            </a:r>
            <a:r>
              <a:rPr sz="1200">
                <a:latin typeface="Times New Roman"/>
              </a:rPr>
              <a:t>gNB</a:t>
            </a:r>
            <a:r>
              <a:rPr sz="1200">
                <a:latin typeface="標楷體"/>
              </a:rPr>
              <a:t>分析→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</a:t>
            </a:r>
          </a:p>
          <a:p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：直接觀察→預測分析→立即決策→執行換手</a:t>
            </a:r>
          </a:p>
          <a:p/>
          <a:p>
            <a:r>
              <a:rPr sz="1200">
                <a:latin typeface="標楷體"/>
              </a:rPr>
              <a:t>【時間複雜度分析】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決策階段：</a:t>
            </a:r>
            <a:r>
              <a:rPr sz="1200">
                <a:latin typeface="Times New Roman"/>
              </a:rPr>
              <a:t>O(J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K) - </a:t>
            </a:r>
            <a:r>
              <a:rPr sz="1200">
                <a:latin typeface="標楷體"/>
              </a:rPr>
              <a:t>神經網路推理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入網階段：</a:t>
            </a:r>
            <a:r>
              <a:rPr sz="1200">
                <a:latin typeface="Times New Roman"/>
              </a:rPr>
              <a:t>O(K) - </a:t>
            </a:r>
            <a:r>
              <a:rPr sz="1200">
                <a:latin typeface="標楷體"/>
              </a:rPr>
              <a:t>資源檢查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總體：遠小於傳統方法的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傳輸時間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技術貢獻與創新總結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基於</a:t>
            </a:r>
            <a:r>
              <a:rPr sz="1800">
                <a:latin typeface="Times New Roman"/>
              </a:rPr>
              <a:t>gpt.md)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技術貢獻總結】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基於</a:t>
            </a:r>
            <a:r>
              <a:rPr sz="1200">
                <a:latin typeface="Times New Roman"/>
              </a:rPr>
              <a:t>gpt.md</a:t>
            </a:r>
            <a:r>
              <a:rPr sz="1200">
                <a:latin typeface="標楷體"/>
              </a:rPr>
              <a:t>完整分析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【理論創新貢獻】</a:t>
            </a:r>
          </a:p>
          <a:p>
            <a:r>
              <a:rPr sz="1200">
                <a:latin typeface="Times New Roman"/>
              </a:rPr>
              <a:t>1. MDP</a:t>
            </a:r>
            <a:r>
              <a:rPr sz="1200">
                <a:latin typeface="標楷體"/>
              </a:rPr>
              <a:t>建模突破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首次完整的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MDP</a:t>
            </a:r>
            <a:r>
              <a:rPr sz="1200">
                <a:latin typeface="標楷體"/>
              </a:rPr>
              <a:t>數學建模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創新的狀態空間設計：局部可觀測原則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省略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的可行性理論證明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演算法創新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IMPALA</a:t>
            </a:r>
            <a:r>
              <a:rPr sz="1200">
                <a:latin typeface="標楷體"/>
              </a:rPr>
              <a:t>在通訊系統的首次成功應用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V-trace</a:t>
            </a:r>
            <a:r>
              <a:rPr sz="1200">
                <a:latin typeface="標楷體"/>
              </a:rPr>
              <a:t>機制在衛星環境的有效適配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聯合優化的分散式實現</a:t>
            </a:r>
          </a:p>
          <a:p/>
          <a:p>
            <a:r>
              <a:rPr sz="1200">
                <a:latin typeface="標楷體"/>
              </a:rPr>
              <a:t>【工程技術價值】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決策延遲：</a:t>
            </a:r>
            <a:r>
              <a:rPr sz="1200">
                <a:latin typeface="Times New Roman"/>
              </a:rPr>
              <a:t>&gt;100</a:t>
            </a:r>
            <a:r>
              <a:rPr sz="1200">
                <a:latin typeface="標楷體"/>
              </a:rPr>
              <a:t>倍改善</a:t>
            </a:r>
            <a:r>
              <a:rPr sz="1200">
                <a:latin typeface="Times New Roman"/>
              </a:rPr>
              <a:t> (112-212ms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&lt;1ms)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功耗效率：</a:t>
            </a:r>
            <a:r>
              <a:rPr sz="1200">
                <a:latin typeface="Times New Roman"/>
              </a:rPr>
              <a:t>30-50%</a:t>
            </a:r>
            <a:r>
              <a:rPr sz="1200">
                <a:latin typeface="標楷體"/>
              </a:rPr>
              <a:t>換手相關功耗節省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存取性能：</a:t>
            </a:r>
            <a:r>
              <a:rPr sz="1200">
                <a:latin typeface="Times New Roman"/>
              </a:rPr>
              <a:t>6.86</a:t>
            </a:r>
            <a:r>
              <a:rPr sz="1200">
                <a:latin typeface="標楷體"/>
              </a:rPr>
              <a:t>倍存取延遲改善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系統容量：支持大規模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智能協作</a:t>
            </a:r>
          </a:p>
          <a:p/>
          <a:p>
            <a:r>
              <a:rPr sz="1200">
                <a:latin typeface="標楷體"/>
              </a:rPr>
              <a:t>【學術影響與意義】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范式轉換：</a:t>
            </a:r>
            <a:r>
              <a:rPr sz="1200">
                <a:latin typeface="Times New Roman"/>
              </a:rPr>
              <a:t>reactive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proactive</a:t>
            </a:r>
            <a:r>
              <a:rPr sz="1200">
                <a:latin typeface="標楷體"/>
              </a:rPr>
              <a:t>決策機制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跨領域：深度強化學習×通訊系統成功結合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方法論：為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衛星網路優化開闢新技術路徑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標準化：為</a:t>
            </a:r>
            <a:r>
              <a:rPr sz="1200">
                <a:latin typeface="Times New Roman"/>
              </a:rPr>
              <a:t>6G NTN</a:t>
            </a:r>
            <a:r>
              <a:rPr sz="1200">
                <a:latin typeface="標楷體"/>
              </a:rPr>
              <a:t>標準提供重要技術參考</a:t>
            </a:r>
          </a:p>
          <a:p/>
          <a:p>
            <a:r>
              <a:rPr sz="1200">
                <a:latin typeface="標楷體"/>
              </a:rPr>
              <a:t>【未來研究方向】</a:t>
            </a:r>
            <a:r>
              <a:rPr sz="1200">
                <a:latin typeface="Times New Roman"/>
              </a:rPr>
              <a:t>(gpt.md</a:t>
            </a:r>
            <a:r>
              <a:rPr sz="1200">
                <a:latin typeface="標楷體"/>
              </a:rPr>
              <a:t>提及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多目標優化擴展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整合能源效率、</a:t>
            </a:r>
            <a:r>
              <a:rPr sz="1200">
                <a:latin typeface="Times New Roman"/>
              </a:rPr>
              <a:t>QoS</a:t>
            </a:r>
            <a:r>
              <a:rPr sz="1200">
                <a:latin typeface="標楷體"/>
              </a:rPr>
              <a:t>保證、負載均衡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動態權重調整機制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跨層聯合優化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物理層、</a:t>
            </a:r>
            <a:r>
              <a:rPr sz="1200">
                <a:latin typeface="Times New Roman"/>
              </a:rPr>
              <a:t>MAC</a:t>
            </a:r>
            <a:r>
              <a:rPr sz="1200">
                <a:latin typeface="標楷體"/>
              </a:rPr>
              <a:t>層、網路層協同設計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端到端性能優化</a:t>
            </a:r>
          </a:p>
          <a:p/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大規模星座協作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多衛星分散式協作機制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全域最優化策略</a:t>
            </a:r>
          </a:p>
          <a:p/>
          <a:p>
            <a:r>
              <a:rPr sz="1200">
                <a:latin typeface="Times New Roman"/>
              </a:rPr>
              <a:t>4. Transfer Learning</a:t>
            </a:r>
            <a:r>
              <a:rPr sz="1200">
                <a:latin typeface="標楷體"/>
              </a:rPr>
              <a:t>應用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新場景快速適應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模型參數高效遷移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結論與技術展望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基於</a:t>
            </a:r>
            <a:r>
              <a:rPr sz="1800">
                <a:latin typeface="Times New Roman"/>
              </a:rPr>
              <a:t>gpt.md</a:t>
            </a:r>
            <a:r>
              <a:rPr sz="1800">
                <a:latin typeface="標楷體"/>
              </a:rPr>
              <a:t>總結</a:t>
            </a:r>
            <a:r>
              <a:rPr sz="1800">
                <a:latin typeface="Times New Roman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【結論：</a:t>
            </a:r>
            <a:r>
              <a:rPr sz="1200">
                <a:latin typeface="Times New Roman"/>
              </a:rPr>
              <a:t>DHO+IMPALA</a:t>
            </a:r>
            <a:r>
              <a:rPr sz="1200">
                <a:latin typeface="標楷體"/>
              </a:rPr>
              <a:t>的技術成就】</a:t>
            </a:r>
            <a:r>
              <a:rPr sz="1200">
                <a:latin typeface="Times New Roman"/>
              </a:rPr>
              <a:t>(gpt.md</a:t>
            </a:r>
            <a:r>
              <a:rPr sz="1200">
                <a:latin typeface="標楷體"/>
              </a:rPr>
              <a:t>總結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【主要技術成就】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成功實現省略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衛星智能換手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建立完整的</a:t>
            </a:r>
            <a:r>
              <a:rPr sz="1200">
                <a:latin typeface="Times New Roman"/>
              </a:rPr>
              <a:t>MDP</a:t>
            </a:r>
            <a:r>
              <a:rPr sz="1200">
                <a:latin typeface="標楷體"/>
              </a:rPr>
              <a:t>數學建模框架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證明</a:t>
            </a:r>
            <a:r>
              <a:rPr sz="1200">
                <a:latin typeface="Times New Roman"/>
              </a:rPr>
              <a:t>IMPALA</a:t>
            </a:r>
            <a:r>
              <a:rPr sz="1200">
                <a:latin typeface="標楷體"/>
              </a:rPr>
              <a:t>在通訊系統的有效性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實現</a:t>
            </a:r>
            <a:r>
              <a:rPr sz="1200">
                <a:latin typeface="Times New Roman"/>
              </a:rPr>
              <a:t>&gt;100</a:t>
            </a:r>
            <a:r>
              <a:rPr sz="1200">
                <a:latin typeface="標楷體"/>
              </a:rPr>
              <a:t>倍決策延遲改善的突破性性能</a:t>
            </a:r>
          </a:p>
          <a:p/>
          <a:p>
            <a:r>
              <a:rPr sz="1200">
                <a:latin typeface="標楷體"/>
              </a:rPr>
              <a:t>【技術成熟度評估】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理論基礎：數學建模完整且嚴謹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演算法實現：</a:t>
            </a:r>
            <a:r>
              <a:rPr sz="1200">
                <a:latin typeface="Times New Roman"/>
              </a:rPr>
              <a:t>IMPALA</a:t>
            </a:r>
            <a:r>
              <a:rPr sz="1200">
                <a:latin typeface="標楷體"/>
              </a:rPr>
              <a:t>收斂穩定可靠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性能驗證：多場景實驗全面深入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工程可行：毫秒級推理滿足實時需求</a:t>
            </a:r>
          </a:p>
          <a:p/>
          <a:p>
            <a:r>
              <a:rPr sz="1200">
                <a:latin typeface="標楷體"/>
              </a:rPr>
              <a:t>【產業影響預期】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6G NTN</a:t>
            </a:r>
            <a:r>
              <a:rPr sz="1200">
                <a:latin typeface="標楷體"/>
              </a:rPr>
              <a:t>標準：提供核心技術參考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衛星通訊：推動智能化技術演進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AI</a:t>
            </a:r>
            <a:r>
              <a:rPr sz="1200">
                <a:latin typeface="標楷體"/>
              </a:rPr>
              <a:t>×通訊：開創跨領域應用新範式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系統優化：從局部到全域的方法論突破</a:t>
            </a:r>
          </a:p>
          <a:p/>
          <a:p>
            <a:r>
              <a:rPr sz="1200">
                <a:latin typeface="標楷體"/>
              </a:rPr>
              <a:t>【關鍵技術洞察】</a:t>
            </a:r>
            <a:r>
              <a:rPr sz="1200">
                <a:latin typeface="Times New Roman"/>
              </a:rPr>
              <a:t>(gpt.md</a:t>
            </a:r>
            <a:r>
              <a:rPr sz="1200">
                <a:latin typeface="標楷體"/>
              </a:rPr>
              <a:t>深度分析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軌道確定性是預測能力的物理基礎</a:t>
            </a:r>
          </a:p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局部可觀測設計是實用性的關鍵</a:t>
            </a:r>
          </a:p>
          <a:p>
            <a:r>
              <a:rPr sz="1200">
                <a:latin typeface="Times New Roman"/>
              </a:rPr>
              <a:t>3. V-trace</a:t>
            </a:r>
            <a:r>
              <a:rPr sz="1200">
                <a:latin typeface="標楷體"/>
              </a:rPr>
              <a:t>校正是分散式訓練的核心</a:t>
            </a:r>
          </a:p>
          <a:p>
            <a:r>
              <a:rPr sz="1200">
                <a:latin typeface="Times New Roman"/>
              </a:rPr>
              <a:t>4. </a:t>
            </a:r>
            <a:r>
              <a:rPr sz="1200">
                <a:latin typeface="標楷體"/>
              </a:rPr>
              <a:t>多目標獎勵設計是性能平衡的要點</a:t>
            </a:r>
          </a:p>
          <a:p/>
          <a:p>
            <a:r>
              <a:rPr sz="1200">
                <a:latin typeface="標楷體"/>
              </a:rPr>
              <a:t>【致謝與展望】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感謝</a:t>
            </a:r>
            <a:r>
              <a:rPr sz="1200">
                <a:latin typeface="Times New Roman"/>
              </a:rPr>
              <a:t>gpt.md</a:t>
            </a:r>
            <a:r>
              <a:rPr sz="1200">
                <a:latin typeface="標楷體"/>
              </a:rPr>
              <a:t>提供的深度技術分析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為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技術的工程實現提供指導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期待在實際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衛星系統中驗證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推動通訊系統向智能化方向發展</a:t>
            </a:r>
          </a:p>
          <a:p/>
          <a:p>
            <a:r>
              <a:rPr sz="1200">
                <a:latin typeface="標楷體"/>
              </a:rPr>
              <a:t>【引用文獻提醒】</a:t>
            </a:r>
          </a:p>
          <a:p>
            <a:r>
              <a:rPr sz="1200">
                <a:latin typeface="標楷體"/>
              </a:rPr>
              <a:t>本簡報基於</a:t>
            </a:r>
            <a:r>
              <a:rPr sz="1200">
                <a:latin typeface="Times New Roman"/>
              </a:rPr>
              <a:t>gpt.md</a:t>
            </a:r>
            <a:r>
              <a:rPr sz="1200">
                <a:latin typeface="標楷體"/>
              </a:rPr>
              <a:t>的技術分析，所有公式、章節引用、實驗數據均可回溯到原始論文進行驗證。建議進一步研究時參考論文</a:t>
            </a:r>
            <a:r>
              <a:rPr sz="1200">
                <a:latin typeface="Times New Roman"/>
              </a:rPr>
              <a:t>Sec. IV-C (MDP</a:t>
            </a:r>
            <a:r>
              <a:rPr sz="1200">
                <a:latin typeface="標楷體"/>
              </a:rPr>
              <a:t>建模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、</a:t>
            </a:r>
            <a:r>
              <a:rPr sz="1200">
                <a:latin typeface="Times New Roman"/>
              </a:rPr>
              <a:t>Sec. IV-D (IMPALA</a:t>
            </a:r>
            <a:r>
              <a:rPr sz="1200">
                <a:latin typeface="標楷體"/>
              </a:rPr>
              <a:t>算法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、</a:t>
            </a:r>
            <a:r>
              <a:rPr sz="1200">
                <a:latin typeface="Times New Roman"/>
              </a:rPr>
              <a:t>Algorithm 1 (</a:t>
            </a:r>
            <a:r>
              <a:rPr sz="1200">
                <a:latin typeface="標楷體"/>
              </a:rPr>
              <a:t>訓練流程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等核心章節。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簡報大綱：</a:t>
            </a:r>
            <a:r>
              <a:rPr sz="1800">
                <a:latin typeface="Times New Roman"/>
              </a:rPr>
              <a:t>gpt.md</a:t>
            </a:r>
            <a:r>
              <a:rPr sz="1800">
                <a:latin typeface="標楷體"/>
              </a:rPr>
              <a:t>完整技術內容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【基於</a:t>
            </a:r>
            <a:r>
              <a:rPr sz="1100">
                <a:latin typeface="Times New Roman"/>
              </a:rPr>
              <a:t>gpt.md</a:t>
            </a:r>
            <a:r>
              <a:rPr sz="1100">
                <a:latin typeface="標楷體"/>
              </a:rPr>
              <a:t>的完整技術解析】</a:t>
            </a:r>
          </a:p>
          <a:p/>
          <a:p>
            <a:r>
              <a:rPr sz="1100">
                <a:latin typeface="Times New Roman"/>
              </a:rPr>
              <a:t>I. LEO</a:t>
            </a:r>
            <a:r>
              <a:rPr sz="1100">
                <a:latin typeface="標楷體"/>
              </a:rPr>
              <a:t>衛星換手挑戰與</a:t>
            </a:r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創新動機</a:t>
            </a:r>
          </a:p>
          <a:p>
            <a:r>
              <a:rPr sz="1100">
                <a:latin typeface="Times New Roman"/>
              </a:rPr>
              <a:t>II. DHO</a:t>
            </a:r>
            <a:r>
              <a:rPr sz="1100">
                <a:latin typeface="標楷體"/>
              </a:rPr>
              <a:t>問題建模與</a:t>
            </a:r>
            <a:r>
              <a:rPr sz="1100">
                <a:latin typeface="Times New Roman"/>
              </a:rPr>
              <a:t>MDP</a:t>
            </a:r>
            <a:r>
              <a:rPr sz="1100">
                <a:latin typeface="標楷體"/>
              </a:rPr>
              <a:t>設計</a:t>
            </a:r>
            <a:r>
              <a:rPr sz="1100">
                <a:latin typeface="Times New Roman"/>
              </a:rPr>
              <a:t> (Sec. IV-C)</a:t>
            </a:r>
          </a:p>
          <a:p>
            <a:r>
              <a:rPr sz="1100">
                <a:latin typeface="Times New Roman"/>
              </a:rPr>
              <a:t>III. </a:t>
            </a:r>
            <a:r>
              <a:rPr sz="1100">
                <a:latin typeface="標楷體"/>
              </a:rPr>
              <a:t>狀態空間設計詳解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12)</a:t>
            </a:r>
          </a:p>
          <a:p>
            <a:r>
              <a:rPr sz="1100">
                <a:latin typeface="Times New Roman"/>
              </a:rPr>
              <a:t>IV. </a:t>
            </a:r>
            <a:r>
              <a:rPr sz="1100">
                <a:latin typeface="標楷體"/>
              </a:rPr>
              <a:t>動作空間與</a:t>
            </a:r>
            <a:r>
              <a:rPr sz="1100">
                <a:latin typeface="Times New Roman"/>
              </a:rPr>
              <a:t>One-hot</a:t>
            </a:r>
            <a:r>
              <a:rPr sz="1100">
                <a:latin typeface="標楷體"/>
              </a:rPr>
              <a:t>編碼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13,14)</a:t>
            </a:r>
          </a:p>
          <a:p>
            <a:r>
              <a:rPr sz="1100">
                <a:latin typeface="Times New Roman"/>
              </a:rPr>
              <a:t>V. </a:t>
            </a:r>
            <a:r>
              <a:rPr sz="1100">
                <a:latin typeface="標楷體"/>
              </a:rPr>
              <a:t>獎勵函數與目標函數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11,15)</a:t>
            </a:r>
          </a:p>
          <a:p>
            <a:r>
              <a:rPr sz="1100">
                <a:latin typeface="Times New Roman"/>
              </a:rPr>
              <a:t>VI. </a:t>
            </a:r>
            <a:r>
              <a:rPr sz="1100">
                <a:latin typeface="標楷體"/>
              </a:rPr>
              <a:t>存取延遲</a:t>
            </a:r>
            <a:r>
              <a:rPr sz="1100">
                <a:latin typeface="Times New Roman"/>
              </a:rPr>
              <a:t>D[n]</a:t>
            </a:r>
            <a:r>
              <a:rPr sz="1100">
                <a:latin typeface="標楷體"/>
              </a:rPr>
              <a:t>數學定義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9)</a:t>
            </a:r>
          </a:p>
          <a:p>
            <a:r>
              <a:rPr sz="1100">
                <a:latin typeface="Times New Roman"/>
              </a:rPr>
              <a:t>VII. </a:t>
            </a:r>
            <a:r>
              <a:rPr sz="1100">
                <a:latin typeface="標楷體"/>
              </a:rPr>
              <a:t>碰撞率</a:t>
            </a:r>
            <a:r>
              <a:rPr sz="1100">
                <a:latin typeface="Times New Roman"/>
              </a:rPr>
              <a:t>C[n]</a:t>
            </a:r>
            <a:r>
              <a:rPr sz="1100">
                <a:latin typeface="標楷體"/>
              </a:rPr>
              <a:t>完整建模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4-8)</a:t>
            </a:r>
          </a:p>
          <a:p>
            <a:r>
              <a:rPr sz="1100">
                <a:latin typeface="Times New Roman"/>
              </a:rPr>
              <a:t>VIII. IMPALA</a:t>
            </a:r>
            <a:r>
              <a:rPr sz="1100">
                <a:latin typeface="標楷體"/>
              </a:rPr>
              <a:t>演算法機制</a:t>
            </a:r>
            <a:r>
              <a:rPr sz="1100">
                <a:latin typeface="Times New Roman"/>
              </a:rPr>
              <a:t> (Sec. IV-D)</a:t>
            </a:r>
          </a:p>
          <a:p>
            <a:r>
              <a:rPr sz="1100">
                <a:latin typeface="Times New Roman"/>
              </a:rPr>
              <a:t>IX. V-trace</a:t>
            </a:r>
            <a:r>
              <a:rPr sz="1100">
                <a:latin typeface="標楷體"/>
              </a:rPr>
              <a:t>重要性採樣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16)</a:t>
            </a:r>
          </a:p>
          <a:p>
            <a:r>
              <a:rPr sz="1100">
                <a:latin typeface="Times New Roman"/>
              </a:rPr>
              <a:t>X. Algorithm 1</a:t>
            </a:r>
            <a:r>
              <a:rPr sz="1100">
                <a:latin typeface="標楷體"/>
              </a:rPr>
              <a:t>完整步驟解析</a:t>
            </a:r>
          </a:p>
          <a:p>
            <a:r>
              <a:rPr sz="1100">
                <a:latin typeface="Times New Roman"/>
              </a:rPr>
              <a:t>XI. </a:t>
            </a:r>
            <a:r>
              <a:rPr sz="1100">
                <a:latin typeface="標楷體"/>
              </a:rPr>
              <a:t>超參數設定與訓練細節</a:t>
            </a:r>
            <a:r>
              <a:rPr sz="1100">
                <a:latin typeface="Times New Roman"/>
              </a:rPr>
              <a:t> (Table III)</a:t>
            </a:r>
          </a:p>
          <a:p>
            <a:r>
              <a:rPr sz="1100">
                <a:latin typeface="Times New Roman"/>
              </a:rPr>
              <a:t>XII. </a:t>
            </a:r>
            <a:r>
              <a:rPr sz="1100">
                <a:latin typeface="標楷體"/>
              </a:rPr>
              <a:t>實驗結果與性能分析</a:t>
            </a:r>
          </a:p>
          <a:p>
            <a:r>
              <a:rPr sz="1100">
                <a:latin typeface="Times New Roman"/>
              </a:rPr>
              <a:t>XIII. 3GPP</a:t>
            </a:r>
            <a:r>
              <a:rPr sz="1100">
                <a:latin typeface="標楷體"/>
              </a:rPr>
              <a:t>事件對應與觸發條件</a:t>
            </a:r>
          </a:p>
          <a:p>
            <a:r>
              <a:rPr sz="1100">
                <a:latin typeface="Times New Roman"/>
              </a:rPr>
              <a:t>XIV. </a:t>
            </a:r>
            <a:r>
              <a:rPr sz="1100">
                <a:latin typeface="標楷體"/>
              </a:rPr>
              <a:t>技術貢獻與未來展望</a:t>
            </a:r>
          </a:p>
        </p:txBody>
      </p:sp>
      <p:pic>
        <p:nvPicPr>
          <p:cNvPr id="4" name="Picture 3" descr="page_2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1: LEO</a:t>
            </a:r>
            <a:r>
              <a:rPr sz="900">
                <a:latin typeface="標楷體"/>
              </a:rPr>
              <a:t>衛星網路系統架構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LEO</a:t>
            </a:r>
            <a:r>
              <a:rPr sz="1800">
                <a:latin typeface="標楷體"/>
              </a:rPr>
              <a:t>衛星換手挑戰詳解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衛星網路特殊挑戰】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來自</a:t>
            </a:r>
            <a:r>
              <a:rPr sz="1200">
                <a:latin typeface="Times New Roman"/>
              </a:rPr>
              <a:t>gpt.md</a:t>
            </a:r>
            <a:r>
              <a:rPr sz="1200">
                <a:latin typeface="標楷體"/>
              </a:rPr>
              <a:t>分析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極高速移動：</a:t>
            </a:r>
            <a:r>
              <a:rPr sz="1200">
                <a:latin typeface="Times New Roman"/>
              </a:rPr>
              <a:t>7.8km/s</a:t>
            </a:r>
            <a:r>
              <a:rPr sz="1200">
                <a:latin typeface="標楷體"/>
              </a:rPr>
              <a:t>，比地面交通快</a:t>
            </a:r>
            <a:r>
              <a:rPr sz="1200">
                <a:latin typeface="Times New Roman"/>
              </a:rPr>
              <a:t>1000</a:t>
            </a:r>
            <a:r>
              <a:rPr sz="1200">
                <a:latin typeface="標楷體"/>
              </a:rPr>
              <a:t>倍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長距離傳輸：</a:t>
            </a:r>
            <a:r>
              <a:rPr sz="1200">
                <a:latin typeface="Times New Roman"/>
              </a:rPr>
              <a:t>500-2000km</a:t>
            </a:r>
            <a:r>
              <a:rPr sz="1200">
                <a:latin typeface="標楷體"/>
              </a:rPr>
              <a:t>，信號往返延遲數十毫秒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頻繁換手需求：覆蓋時間短，需要不斷進行</a:t>
            </a:r>
            <a:r>
              <a:rPr sz="1200">
                <a:latin typeface="Times New Roman"/>
              </a:rPr>
              <a:t>HO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大規模用戶：單顆衛星可服務數千</a:t>
            </a:r>
            <a:r>
              <a:rPr sz="1200">
                <a:latin typeface="Times New Roman"/>
              </a:rPr>
              <a:t>UE</a:t>
            </a:r>
          </a:p>
          <a:p/>
          <a:p>
            <a:r>
              <a:rPr sz="1200">
                <a:latin typeface="標楷體"/>
              </a:rPr>
              <a:t>【傳統</a:t>
            </a:r>
            <a:r>
              <a:rPr sz="1200">
                <a:latin typeface="Times New Roman"/>
              </a:rPr>
              <a:t>5</a:t>
            </a:r>
            <a:r>
              <a:rPr sz="1200">
                <a:latin typeface="標楷體"/>
              </a:rPr>
              <a:t>階段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流程問題】</a:t>
            </a:r>
          </a:p>
          <a:p/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測量</a:t>
            </a:r>
            <a:r>
              <a:rPr sz="1200">
                <a:latin typeface="Times New Roman"/>
              </a:rPr>
              <a:t>(Measurement)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100-200ms</a:t>
            </a:r>
            <a:r>
              <a:rPr sz="1200">
                <a:latin typeface="標楷體"/>
              </a:rPr>
              <a:t>週期性</a:t>
            </a:r>
            <a:r>
              <a:rPr sz="1200">
                <a:latin typeface="Times New Roman"/>
              </a:rPr>
              <a:t>RSRP</a:t>
            </a:r>
            <a:r>
              <a:rPr sz="1200">
                <a:latin typeface="標楷體"/>
              </a:rPr>
              <a:t>測量</a:t>
            </a:r>
          </a:p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決策</a:t>
            </a:r>
            <a:r>
              <a:rPr sz="1200">
                <a:latin typeface="Times New Roman"/>
              </a:rPr>
              <a:t>(Decision)</a:t>
            </a:r>
            <a:r>
              <a:rPr sz="1200">
                <a:latin typeface="標楷體"/>
              </a:rPr>
              <a:t>：基於可能已過時的測量數據</a:t>
            </a:r>
          </a:p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準備</a:t>
            </a:r>
            <a:r>
              <a:rPr sz="1200">
                <a:latin typeface="Times New Roman"/>
              </a:rPr>
              <a:t>(Preparation)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傳輸延遲</a:t>
            </a:r>
            <a:r>
              <a:rPr sz="1200">
                <a:latin typeface="Times New Roman"/>
              </a:rPr>
              <a:t>3.2-12ms (LEO)</a:t>
            </a:r>
          </a:p>
          <a:p>
            <a:r>
              <a:rPr sz="1200">
                <a:latin typeface="Times New Roman"/>
              </a:rPr>
              <a:t>4. </a:t>
            </a:r>
            <a:r>
              <a:rPr sz="1200">
                <a:latin typeface="標楷體"/>
              </a:rPr>
              <a:t>執行</a:t>
            </a:r>
            <a:r>
              <a:rPr sz="1200">
                <a:latin typeface="Times New Roman"/>
              </a:rPr>
              <a:t>(Execution)</a:t>
            </a:r>
            <a:r>
              <a:rPr sz="1200">
                <a:latin typeface="標楷體"/>
              </a:rPr>
              <a:t>：資源衝突與</a:t>
            </a:r>
            <a:r>
              <a:rPr sz="1200">
                <a:latin typeface="Times New Roman"/>
              </a:rPr>
              <a:t>PRACH</a:t>
            </a:r>
            <a:r>
              <a:rPr sz="1200">
                <a:latin typeface="標楷體"/>
              </a:rPr>
              <a:t>碰撞風險</a:t>
            </a:r>
          </a:p>
          <a:p>
            <a:r>
              <a:rPr sz="1200">
                <a:latin typeface="Times New Roman"/>
              </a:rPr>
              <a:t>5. </a:t>
            </a:r>
            <a:r>
              <a:rPr sz="1200">
                <a:latin typeface="標楷體"/>
              </a:rPr>
              <a:t>完成</a:t>
            </a:r>
            <a:r>
              <a:rPr sz="1200">
                <a:latin typeface="Times New Roman"/>
              </a:rPr>
              <a:t>(Completion)</a:t>
            </a:r>
            <a:r>
              <a:rPr sz="1200">
                <a:latin typeface="標楷體"/>
              </a:rPr>
              <a:t>：總延遲累積</a:t>
            </a:r>
            <a:r>
              <a:rPr sz="1200">
                <a:latin typeface="Times New Roman"/>
              </a:rPr>
              <a:t>112-212ms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傳輸的根本問題】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距離延遲：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衛星高度導致的物理延遲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數據過時：決策時信號環境已發生變化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功耗消耗：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需要週期性上行傳輸</a:t>
            </a:r>
            <a:r>
              <a:rPr sz="1200">
                <a:latin typeface="Times New Roman"/>
              </a:rPr>
              <a:t>MR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資源衝突：大量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同時觸發</a:t>
            </a:r>
            <a:r>
              <a:rPr sz="1200">
                <a:latin typeface="Times New Roman"/>
              </a:rPr>
              <a:t>A3</a:t>
            </a:r>
            <a:r>
              <a:rPr sz="1200">
                <a:latin typeface="標楷體"/>
              </a:rPr>
              <a:t>事件造成衝突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創新的必要性】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消除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傳輸延遲的迫切需求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提升換手決策的即時性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降低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功耗消耗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實現多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協調優化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核心創新：省略</a:t>
            </a:r>
            <a:r>
              <a:rPr sz="1800">
                <a:latin typeface="Times New Roman"/>
              </a:rPr>
              <a:t>MR</a:t>
            </a:r>
            <a:r>
              <a:rPr sz="1800">
                <a:latin typeface="標楷體"/>
              </a:rPr>
              <a:t>的技術突破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技術突破：省略測量報告】</a:t>
            </a:r>
            <a:r>
              <a:rPr sz="1100">
                <a:latin typeface="Times New Roman"/>
              </a:rPr>
              <a:t>(gpt.md Sec. IV-C)</a:t>
            </a:r>
          </a:p>
          <a:p/>
          <a:p>
            <a:r>
              <a:rPr sz="1100">
                <a:latin typeface="標楷體"/>
              </a:rPr>
              <a:t>傳統</a:t>
            </a:r>
            <a:r>
              <a:rPr sz="1100">
                <a:latin typeface="Times New Roman"/>
              </a:rPr>
              <a:t>HO</a:t>
            </a:r>
            <a:r>
              <a:rPr sz="1100">
                <a:latin typeface="標楷體"/>
              </a:rPr>
              <a:t>協議流程：</a:t>
            </a:r>
          </a:p>
          <a:p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測量</a:t>
            </a:r>
            <a:r>
              <a:rPr sz="1100">
                <a:latin typeface="Times New Roman"/>
              </a:rPr>
              <a:t>RSRP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生成</a:t>
            </a:r>
            <a:r>
              <a:rPr sz="1100">
                <a:latin typeface="Times New Roman"/>
              </a:rPr>
              <a:t>MR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上行傳輸</a:t>
            </a:r>
            <a:r>
              <a:rPr sz="1100">
                <a:latin typeface="Times New Roman"/>
              </a:rPr>
              <a:t>MR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gNB</a:t>
            </a:r>
            <a:r>
              <a:rPr sz="1100">
                <a:latin typeface="標楷體"/>
              </a:rPr>
              <a:t>接收分析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HO</a:t>
            </a:r>
            <a:r>
              <a:rPr sz="1100">
                <a:latin typeface="標楷體"/>
              </a:rPr>
              <a:t>決策</a:t>
            </a:r>
          </a:p>
          <a:p/>
          <a:p>
            <a:r>
              <a:rPr sz="1100">
                <a:latin typeface="Times New Roman"/>
              </a:rPr>
              <a:t>DHO</a:t>
            </a:r>
            <a:r>
              <a:rPr sz="1100">
                <a:latin typeface="標楷體"/>
              </a:rPr>
              <a:t>革命性流程：</a:t>
            </a:r>
          </a:p>
          <a:p>
            <a:r>
              <a:rPr sz="1100">
                <a:latin typeface="Times New Roman"/>
              </a:rPr>
              <a:t>Serving-SAT</a:t>
            </a:r>
            <a:r>
              <a:rPr sz="1100">
                <a:latin typeface="標楷體"/>
              </a:rPr>
              <a:t>直接觀察狀態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智能預測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即時</a:t>
            </a:r>
            <a:r>
              <a:rPr sz="1100">
                <a:latin typeface="Times New Roman"/>
              </a:rPr>
              <a:t>HO</a:t>
            </a:r>
            <a:r>
              <a:rPr sz="1100">
                <a:latin typeface="標楷體"/>
              </a:rPr>
              <a:t>決策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跳過</a:t>
            </a:r>
            <a:r>
              <a:rPr sz="1100">
                <a:latin typeface="Times New Roman"/>
              </a:rPr>
              <a:t>MR</a:t>
            </a:r>
          </a:p>
          <a:p/>
          <a:p>
            <a:r>
              <a:rPr sz="1100">
                <a:latin typeface="標楷體"/>
              </a:rPr>
              <a:t>【技術創新三大支柱】</a:t>
            </a:r>
          </a:p>
          <a:p/>
          <a:p>
            <a:r>
              <a:rPr sz="1100">
                <a:latin typeface="Times New Roman"/>
              </a:rPr>
              <a:t>1. </a:t>
            </a:r>
            <a:r>
              <a:rPr sz="1100">
                <a:latin typeface="標楷體"/>
              </a:rPr>
              <a:t>预测式決策替代反應式測量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利用</a:t>
            </a:r>
            <a:r>
              <a:rPr sz="1100">
                <a:latin typeface="Times New Roman"/>
              </a:rPr>
              <a:t>LEO</a:t>
            </a:r>
            <a:r>
              <a:rPr sz="1100">
                <a:latin typeface="標楷體"/>
              </a:rPr>
              <a:t>軌道確定性進行模式學習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基於歷史經驗預測最佳換手時機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無需等待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測量回報</a:t>
            </a:r>
          </a:p>
          <a:p/>
          <a:p>
            <a:r>
              <a:rPr sz="1100">
                <a:latin typeface="Times New Roman"/>
              </a:rPr>
              <a:t>2. </a:t>
            </a:r>
            <a:r>
              <a:rPr sz="1100">
                <a:latin typeface="標楷體"/>
              </a:rPr>
              <a:t>局部可觀測狀態設計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時間索引</a:t>
            </a:r>
            <a:r>
              <a:rPr sz="1100">
                <a:latin typeface="Times New Roman"/>
              </a:rPr>
              <a:t>n</a:t>
            </a:r>
            <a:r>
              <a:rPr sz="1100">
                <a:latin typeface="標楷體"/>
              </a:rPr>
              <a:t>：軌道位置的隱式編碼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存取狀態</a:t>
            </a:r>
            <a:r>
              <a:rPr sz="1100">
                <a:latin typeface="Times New Roman"/>
              </a:rPr>
              <a:t>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HO[n]</a:t>
            </a:r>
            <a:r>
              <a:rPr sz="1100">
                <a:latin typeface="標楷體"/>
              </a:rPr>
              <a:t>：當前網路負載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歷史動作</a:t>
            </a:r>
            <a:r>
              <a:rPr sz="1100">
                <a:latin typeface="Times New Roman"/>
              </a:rPr>
              <a:t>a[n-1]</a:t>
            </a:r>
            <a:r>
              <a:rPr sz="1100">
                <a:latin typeface="標楷體"/>
              </a:rPr>
              <a:t>：決策連續性</a:t>
            </a:r>
          </a:p>
          <a:p/>
          <a:p>
            <a:r>
              <a:rPr sz="1100">
                <a:latin typeface="Times New Roman"/>
              </a:rPr>
              <a:t>3. </a:t>
            </a:r>
            <a:r>
              <a:rPr sz="1100">
                <a:latin typeface="標楷體"/>
              </a:rPr>
              <a:t>多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聯合優化機制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避免資源請求衝突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全域協調負載均衡</a:t>
            </a:r>
          </a:p>
          <a:p>
            <a:r>
              <a:rPr sz="1100">
                <a:latin typeface="Times New Roman"/>
              </a:rPr>
              <a:t>   </a:t>
            </a:r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動態適應網路狀況</a:t>
            </a:r>
          </a:p>
          <a:p/>
          <a:p>
            <a:r>
              <a:rPr sz="1100">
                <a:latin typeface="標楷體"/>
              </a:rPr>
              <a:t>【量化技術優勢】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決策延遲：</a:t>
            </a:r>
            <a:r>
              <a:rPr sz="1100">
                <a:latin typeface="Times New Roman"/>
              </a:rPr>
              <a:t>&gt;100</a:t>
            </a:r>
            <a:r>
              <a:rPr sz="1100">
                <a:latin typeface="標楷體"/>
              </a:rPr>
              <a:t>倍改善</a:t>
            </a:r>
            <a:r>
              <a:rPr sz="1100">
                <a:latin typeface="Times New Roman"/>
              </a:rPr>
              <a:t> (112-212ms </a:t>
            </a:r>
            <a:r>
              <a:rPr sz="1100">
                <a:latin typeface="標楷體"/>
              </a:rPr>
              <a:t>→</a:t>
            </a:r>
            <a:r>
              <a:rPr sz="1100">
                <a:latin typeface="Times New Roman"/>
              </a:rPr>
              <a:t> &lt;1ms)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功耗節省：</a:t>
            </a:r>
            <a:r>
              <a:rPr sz="1100">
                <a:latin typeface="Times New Roman"/>
              </a:rPr>
              <a:t>30-50%</a:t>
            </a:r>
            <a:r>
              <a:rPr sz="1100">
                <a:latin typeface="標楷體"/>
              </a:rPr>
              <a:t>換手相關功耗降低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存取性能：</a:t>
            </a:r>
            <a:r>
              <a:rPr sz="1100">
                <a:latin typeface="Times New Roman"/>
              </a:rPr>
              <a:t>6.86</a:t>
            </a:r>
            <a:r>
              <a:rPr sz="1100">
                <a:latin typeface="標楷體"/>
              </a:rPr>
              <a:t>倍存取延遲改善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碰撞率：顯著降低資源衝突</a:t>
            </a:r>
          </a:p>
        </p:txBody>
      </p:sp>
      <p:pic>
        <p:nvPicPr>
          <p:cNvPr id="4" name="Picture 3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2: DHO</a:t>
            </a:r>
            <a:r>
              <a:rPr sz="900">
                <a:latin typeface="標楷體"/>
              </a:rPr>
              <a:t>演算法架構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建模：狀態空間詳解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【狀態空間數學定義】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論文</a:t>
            </a:r>
            <a:r>
              <a:rPr sz="1100">
                <a:latin typeface="Times New Roman"/>
              </a:rPr>
              <a:t>Sec. IV-C, 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12)</a:t>
            </a:r>
          </a:p>
          <a:p/>
          <a:p>
            <a:r>
              <a:rPr sz="1100">
                <a:latin typeface="Times New Roman"/>
              </a:rPr>
              <a:t>s[n] = 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n, 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HO[n], a[n-1]</a:t>
            </a:r>
            <a:r>
              <a:rPr sz="1100">
                <a:latin typeface="標楷體"/>
              </a:rPr>
              <a:t>}</a:t>
            </a:r>
          </a:p>
          <a:p/>
          <a:p>
            <a:r>
              <a:rPr sz="1100">
                <a:latin typeface="標楷體"/>
              </a:rPr>
              <a:t>【各組件詳細解釋】</a:t>
            </a:r>
          </a:p>
          <a:p/>
          <a:p>
            <a:r>
              <a:rPr sz="1100">
                <a:latin typeface="Times New Roman"/>
              </a:rPr>
              <a:t>n: </a:t>
            </a:r>
            <a:r>
              <a:rPr sz="1100">
                <a:latin typeface="標楷體"/>
              </a:rPr>
              <a:t>時間索引</a:t>
            </a:r>
            <a:r>
              <a:rPr sz="1100">
                <a:latin typeface="Times New Roman"/>
              </a:rPr>
              <a:t> (Time slot index)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定義：當前</a:t>
            </a:r>
            <a:r>
              <a:rPr sz="1100">
                <a:latin typeface="Times New Roman"/>
              </a:rPr>
              <a:t>HO</a:t>
            </a:r>
            <a:r>
              <a:rPr sz="1100">
                <a:latin typeface="標楷體"/>
              </a:rPr>
              <a:t>機會的時間位置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範圍：</a:t>
            </a:r>
            <a:r>
              <a:rPr sz="1100">
                <a:latin typeface="Times New Roman"/>
              </a:rPr>
              <a:t>0 </a:t>
            </a:r>
            <a:r>
              <a:rPr sz="1100">
                <a:latin typeface="標楷體"/>
              </a:rPr>
              <a:t>≤</a:t>
            </a:r>
            <a:r>
              <a:rPr sz="1100">
                <a:latin typeface="Times New Roman"/>
              </a:rPr>
              <a:t> n &lt; T (</a:t>
            </a:r>
            <a:r>
              <a:rPr sz="1100">
                <a:latin typeface="標楷體"/>
              </a:rPr>
              <a:t>軌道週期</a:t>
            </a:r>
            <a:r>
              <a:rPr sz="1100">
                <a:latin typeface="Times New Roman"/>
              </a:rPr>
              <a:t>T)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作用：隱式編碼衛星在軌道中的精確位置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意義：提供軌道確定性信息，支持預測決策</a:t>
            </a:r>
          </a:p>
          <a:p/>
          <a:p>
            <a:r>
              <a:rPr sz="1100">
                <a:latin typeface="Times New Roman"/>
              </a:rPr>
              <a:t>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HO[n]: </a:t>
            </a:r>
            <a:r>
              <a:rPr sz="1100">
                <a:latin typeface="標楷體"/>
              </a:rPr>
              <a:t>存取狀態向量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定義：</a:t>
            </a:r>
            <a:r>
              <a:rPr sz="1100">
                <a:latin typeface="Times New Roman"/>
              </a:rPr>
              <a:t>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HO[n] = 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HO_1[n], 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HO_2[n], ..., 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HO_J[n]</a:t>
            </a:r>
            <a:r>
              <a:rPr sz="1100">
                <a:latin typeface="標楷體"/>
              </a:rPr>
              <a:t>}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元素：</a:t>
            </a:r>
            <a:r>
              <a:rPr sz="1100">
                <a:latin typeface="Times New Roman"/>
              </a:rPr>
              <a:t>a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HO_j[n] </a:t>
            </a:r>
            <a:r>
              <a:rPr sz="1100">
                <a:latin typeface="標楷體"/>
              </a:rPr>
              <a:t>∈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0,1</a:t>
            </a:r>
            <a:r>
              <a:rPr sz="1100">
                <a:latin typeface="標楷體"/>
              </a:rPr>
              <a:t>}</a:t>
            </a:r>
            <a:r>
              <a:rPr sz="1100">
                <a:latin typeface="Times New Roman"/>
              </a:rPr>
              <a:t> for UE j</a:t>
            </a:r>
          </a:p>
          <a:p>
            <a:r>
              <a:rPr sz="1100">
                <a:latin typeface="Times New Roman"/>
              </a:rPr>
              <a:t>  - 1: UE j</a:t>
            </a:r>
            <a:r>
              <a:rPr sz="1100">
                <a:latin typeface="標楷體"/>
              </a:rPr>
              <a:t>已完成</a:t>
            </a:r>
            <a:r>
              <a:rPr sz="1100">
                <a:latin typeface="Times New Roman"/>
              </a:rPr>
              <a:t>HO (</a:t>
            </a:r>
            <a:r>
              <a:rPr sz="1100">
                <a:latin typeface="標楷體"/>
              </a:rPr>
              <a:t>成功存取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Times New Roman"/>
              </a:rPr>
              <a:t>  - 0: UE j</a:t>
            </a:r>
            <a:r>
              <a:rPr sz="1100">
                <a:latin typeface="標楷體"/>
              </a:rPr>
              <a:t>尚未完成</a:t>
            </a:r>
            <a:r>
              <a:rPr sz="1100">
                <a:latin typeface="Times New Roman"/>
              </a:rPr>
              <a:t>HO (</a:t>
            </a:r>
            <a:r>
              <a:rPr sz="1100">
                <a:latin typeface="標楷體"/>
              </a:rPr>
              <a:t>等待中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作用：反映當前網路負載和存取狀況</a:t>
            </a:r>
          </a:p>
          <a:p/>
          <a:p>
            <a:r>
              <a:rPr sz="1100">
                <a:latin typeface="Times New Roman"/>
              </a:rPr>
              <a:t>a[n-1]: </a:t>
            </a:r>
            <a:r>
              <a:rPr sz="1100">
                <a:latin typeface="標楷體"/>
              </a:rPr>
              <a:t>前一時隙動作</a:t>
            </a:r>
            <a:r>
              <a:rPr sz="1100">
                <a:latin typeface="Times New Roman"/>
              </a:rPr>
              <a:t> (Previous action)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定義：</a:t>
            </a:r>
            <a:r>
              <a:rPr sz="1100">
                <a:latin typeface="Times New Roman"/>
              </a:rPr>
              <a:t>a[n-1] = [a_1[n-1], a_2[n-1], ..., a_J[n-1]]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T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作用：提供"</a:t>
            </a:r>
            <a:r>
              <a:rPr sz="1100">
                <a:latin typeface="Times New Roman"/>
              </a:rPr>
              <a:t>fingerprint</a:t>
            </a:r>
            <a:r>
              <a:rPr sz="1100">
                <a:latin typeface="標楷體"/>
              </a:rPr>
              <a:t>"，穩定</a:t>
            </a:r>
            <a:r>
              <a:rPr sz="1100">
                <a:latin typeface="Times New Roman"/>
              </a:rPr>
              <a:t>experience replay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意義：避免策略劇烈變化，保持決策連續性</a:t>
            </a:r>
          </a:p>
          <a:p/>
          <a:p>
            <a:r>
              <a:rPr sz="1100">
                <a:latin typeface="標楷體"/>
              </a:rPr>
              <a:t>【設計原則】</a:t>
            </a:r>
            <a:r>
              <a:rPr sz="1100">
                <a:latin typeface="Times New Roman"/>
              </a:rPr>
              <a:t>(gpt.md</a:t>
            </a:r>
            <a:r>
              <a:rPr sz="1100">
                <a:latin typeface="標楷體"/>
              </a:rPr>
              <a:t>強調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最小充分統計量：包含決策所需的最少信息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局部可觀測：</a:t>
            </a:r>
            <a:r>
              <a:rPr sz="1100">
                <a:latin typeface="Times New Roman"/>
              </a:rPr>
              <a:t>serving-SAT</a:t>
            </a:r>
            <a:r>
              <a:rPr sz="1100">
                <a:latin typeface="標楷體"/>
              </a:rPr>
              <a:t>本地即可獲得，無需額外信息收集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計算效率：狀態維度適中，支持實時推理</a:t>
            </a:r>
          </a:p>
        </p:txBody>
      </p:sp>
      <p:pic>
        <p:nvPicPr>
          <p:cNvPr id="4" name="Picture 3" descr="page_4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3: </a:t>
            </a:r>
            <a:r>
              <a:rPr sz="900">
                <a:latin typeface="標楷體"/>
              </a:rPr>
              <a:t>狀態空間結構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建模：動作空間詳解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13,14)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【動作空間數學定義】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論文</a:t>
            </a:r>
            <a:r>
              <a:rPr sz="1100">
                <a:latin typeface="Times New Roman"/>
              </a:rPr>
              <a:t>Sec. IV-C, 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13,14)</a:t>
            </a:r>
          </a:p>
          <a:p/>
          <a:p>
            <a:r>
              <a:rPr sz="1100">
                <a:latin typeface="標楷體"/>
              </a:rPr>
              <a:t>對</a:t>
            </a:r>
            <a:r>
              <a:rPr sz="1100">
                <a:latin typeface="Times New Roman"/>
              </a:rPr>
              <a:t>UE j</a:t>
            </a:r>
            <a:r>
              <a:rPr sz="1100">
                <a:latin typeface="標楷體"/>
              </a:rPr>
              <a:t>的動作：</a:t>
            </a:r>
            <a:r>
              <a:rPr sz="1100">
                <a:latin typeface="Times New Roman"/>
              </a:rPr>
              <a:t>a_j[n] </a:t>
            </a:r>
            <a:r>
              <a:rPr sz="1100">
                <a:latin typeface="標楷體"/>
              </a:rPr>
              <a:t>∈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0,1,2,...,K-1</a:t>
            </a:r>
            <a:r>
              <a:rPr sz="1100">
                <a:latin typeface="標楷體"/>
              </a:rPr>
              <a:t>}</a:t>
            </a:r>
          </a:p>
          <a:p/>
          <a:p>
            <a:r>
              <a:rPr sz="1100">
                <a:latin typeface="Times New Roman"/>
              </a:rPr>
              <a:t>One-hot</a:t>
            </a:r>
            <a:r>
              <a:rPr sz="1100">
                <a:latin typeface="標楷體"/>
              </a:rPr>
              <a:t>編碼形式：</a:t>
            </a:r>
          </a:p>
          <a:p>
            <a:r>
              <a:rPr sz="1100">
                <a:latin typeface="Times New Roman"/>
              </a:rPr>
              <a:t>a_j[n] = 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a_0, a_1, a_2, ..., a_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K-1</a:t>
            </a:r>
            <a:r>
              <a:rPr sz="1100">
                <a:latin typeface="標楷體"/>
              </a:rPr>
              <a:t>}}</a:t>
            </a:r>
          </a:p>
          <a:p>
            <a:r>
              <a:rPr sz="1100">
                <a:latin typeface="標楷體"/>
              </a:rPr>
              <a:t>約束條件：</a:t>
            </a:r>
            <a:r>
              <a:rPr sz="1100">
                <a:latin typeface="Times New Roman"/>
              </a:rPr>
              <a:t>∑(k=0 to K-1) a_k = 1</a:t>
            </a:r>
          </a:p>
          <a:p/>
          <a:p>
            <a:r>
              <a:rPr sz="1100">
                <a:latin typeface="標楷體"/>
              </a:rPr>
              <a:t>【動作編碼意義】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a_0 = 1: </a:t>
            </a:r>
            <a:r>
              <a:rPr sz="1100">
                <a:latin typeface="標楷體"/>
              </a:rPr>
              <a:t>不發送</a:t>
            </a:r>
            <a:r>
              <a:rPr sz="1100">
                <a:latin typeface="Times New Roman"/>
              </a:rPr>
              <a:t>HO Request (</a:t>
            </a:r>
            <a:r>
              <a:rPr sz="1100">
                <a:latin typeface="標楷體"/>
              </a:rPr>
              <a:t>智能退避策略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a_k = 1 (k</a:t>
            </a:r>
            <a:r>
              <a:rPr sz="1100">
                <a:latin typeface="標楷體"/>
              </a:rPr>
              <a:t>≥</a:t>
            </a:r>
            <a:r>
              <a:rPr sz="1100">
                <a:latin typeface="Times New Roman"/>
              </a:rPr>
              <a:t>1): </a:t>
            </a:r>
            <a:r>
              <a:rPr sz="1100">
                <a:latin typeface="標楷體"/>
              </a:rPr>
              <a:t>向軌道平面</a:t>
            </a:r>
            <a:r>
              <a:rPr sz="1100">
                <a:latin typeface="Times New Roman"/>
              </a:rPr>
              <a:t>k</a:t>
            </a:r>
            <a:r>
              <a:rPr sz="1100">
                <a:latin typeface="標楷體"/>
              </a:rPr>
              <a:t>發送</a:t>
            </a:r>
            <a:r>
              <a:rPr sz="1100">
                <a:latin typeface="Times New Roman"/>
              </a:rPr>
              <a:t>HO Request</a:t>
            </a:r>
          </a:p>
          <a:p/>
          <a:p>
            <a:r>
              <a:rPr sz="1100">
                <a:latin typeface="標楷體"/>
              </a:rPr>
              <a:t>【全域動作向量】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14)</a:t>
            </a:r>
          </a:p>
          <a:p>
            <a:r>
              <a:rPr sz="1100">
                <a:latin typeface="Times New Roman"/>
              </a:rPr>
              <a:t>a[n] = [a_1[n], a_2[n], ..., a_J[n]]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T</a:t>
            </a:r>
          </a:p>
          <a:p/>
          <a:p>
            <a:r>
              <a:rPr sz="1100">
                <a:latin typeface="標楷體"/>
              </a:rPr>
              <a:t>【關鍵變數定義】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K: </a:t>
            </a:r>
            <a:r>
              <a:rPr sz="1100">
                <a:latin typeface="標楷體"/>
              </a:rPr>
              <a:t>軌道平面總數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包含"不換手"選項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J: </a:t>
            </a:r>
            <a:r>
              <a:rPr sz="1100">
                <a:latin typeface="標楷體"/>
              </a:rPr>
              <a:t>系統中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總數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a_j[n]: UE j</a:t>
            </a:r>
            <a:r>
              <a:rPr sz="1100">
                <a:latin typeface="標楷體"/>
              </a:rPr>
              <a:t>在時隙</a:t>
            </a:r>
            <a:r>
              <a:rPr sz="1100">
                <a:latin typeface="Times New Roman"/>
              </a:rPr>
              <a:t>n</a:t>
            </a:r>
            <a:r>
              <a:rPr sz="1100">
                <a:latin typeface="標楷體"/>
              </a:rPr>
              <a:t>的動作選擇</a:t>
            </a:r>
          </a:p>
          <a:p/>
          <a:p>
            <a:r>
              <a:rPr sz="1100">
                <a:latin typeface="標楷體"/>
              </a:rPr>
              <a:t>【動作空間特性】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離散動作：每個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的動作是離散選擇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互斥約束：</a:t>
            </a:r>
            <a:r>
              <a:rPr sz="1100">
                <a:latin typeface="Times New Roman"/>
              </a:rPr>
              <a:t>one-hot</a:t>
            </a:r>
            <a:r>
              <a:rPr sz="1100">
                <a:latin typeface="標楷體"/>
              </a:rPr>
              <a:t>確保每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只選一個目標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全域協調：所有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的動作組合成系統級決策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維度挑戰：總動作空間為</a:t>
            </a:r>
            <a:r>
              <a:rPr sz="1100">
                <a:latin typeface="Times New Roman"/>
              </a:rPr>
              <a:t>K</a:t>
            </a:r>
            <a:r>
              <a:rPr sz="1100">
                <a:latin typeface="標楷體"/>
              </a:rPr>
              <a:t>^</a:t>
            </a:r>
            <a:r>
              <a:rPr sz="1100">
                <a:latin typeface="Times New Roman"/>
              </a:rPr>
              <a:t>J</a:t>
            </a:r>
            <a:r>
              <a:rPr sz="1100">
                <a:latin typeface="標楷體"/>
              </a:rPr>
              <a:t>，隨</a:t>
            </a:r>
            <a:r>
              <a:rPr sz="1100">
                <a:latin typeface="Times New Roman"/>
              </a:rPr>
              <a:t>J</a:t>
            </a:r>
            <a:r>
              <a:rPr sz="1100">
                <a:latin typeface="標楷體"/>
              </a:rPr>
              <a:t>指數增長</a:t>
            </a:r>
          </a:p>
          <a:p/>
          <a:p>
            <a:r>
              <a:rPr sz="1100">
                <a:latin typeface="標楷體"/>
              </a:rPr>
              <a:t>【協調優化機制】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負載均衡：智能分散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到不同衛星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衝突避免：預防多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同時選擇熱門目標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智能退避：避免不必要的換手，節省資源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動態調整：根據網路狀況適應性決策</a:t>
            </a:r>
          </a:p>
        </p:txBody>
      </p:sp>
      <p:pic>
        <p:nvPicPr>
          <p:cNvPr id="4" name="Picture 3" descr="page_4_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4: One-hot</a:t>
            </a:r>
            <a:r>
              <a:rPr sz="900">
                <a:latin typeface="標楷體"/>
              </a:rPr>
              <a:t>動作編碼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建模：獎勵函數詳解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11,15)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3840480" cy="4572000"/>
          </a:xfrm>
        </p:spPr>
        <p:txBody>
          <a:bodyPr/>
          <a:lstStyle/>
          <a:p>
            <a:r>
              <a:rPr sz="1100">
                <a:latin typeface="標楷體"/>
              </a:rPr>
              <a:t>【目標函數數學定義】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論文</a:t>
            </a:r>
            <a:r>
              <a:rPr sz="1100">
                <a:latin typeface="Times New Roman"/>
              </a:rPr>
              <a:t>Sec. IV-C, 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11)</a:t>
            </a:r>
          </a:p>
          <a:p/>
          <a:p>
            <a:r>
              <a:rPr sz="1100">
                <a:latin typeface="Times New Roman"/>
              </a:rPr>
              <a:t>min_</a:t>
            </a:r>
            <a:r>
              <a:rPr sz="1100">
                <a:latin typeface="標楷體"/>
              </a:rPr>
              <a:t>{</a:t>
            </a:r>
            <a:r>
              <a:rPr sz="1100">
                <a:latin typeface="Times New Roman"/>
              </a:rPr>
              <a:t>a_j[n]</a:t>
            </a:r>
            <a:r>
              <a:rPr sz="1100">
                <a:latin typeface="標楷體"/>
              </a:rPr>
              <a:t>}</a:t>
            </a:r>
            <a:r>
              <a:rPr sz="1100">
                <a:latin typeface="Times New Roman"/>
              </a:rPr>
              <a:t> ∑(n=1 to N) (D[n] + </a:t>
            </a:r>
            <a:r>
              <a:rPr sz="1100">
                <a:latin typeface="標楷體"/>
              </a:rPr>
              <a:t>ν·</a:t>
            </a:r>
            <a:r>
              <a:rPr sz="1100">
                <a:latin typeface="Times New Roman"/>
              </a:rPr>
              <a:t>C[n])</a:t>
            </a:r>
          </a:p>
          <a:p/>
          <a:p>
            <a:r>
              <a:rPr sz="1100">
                <a:latin typeface="標楷體"/>
              </a:rPr>
              <a:t>【獎勵函數轉換】</a:t>
            </a:r>
            <a:r>
              <a:rPr sz="1100">
                <a:latin typeface="Times New Roman"/>
              </a:rPr>
              <a:t>(</a:t>
            </a:r>
            <a:r>
              <a:rPr sz="1100">
                <a:latin typeface="標楷體"/>
              </a:rPr>
              <a:t>式</a:t>
            </a:r>
            <a:r>
              <a:rPr sz="1100">
                <a:latin typeface="Times New Roman"/>
              </a:rPr>
              <a:t>15)</a:t>
            </a:r>
          </a:p>
          <a:p>
            <a:r>
              <a:rPr sz="1100">
                <a:latin typeface="Times New Roman"/>
              </a:rPr>
              <a:t>r[n] = -D[n] - </a:t>
            </a:r>
            <a:r>
              <a:rPr sz="1100">
                <a:latin typeface="標楷體"/>
              </a:rPr>
              <a:t>ν·</a:t>
            </a:r>
            <a:r>
              <a:rPr sz="1100">
                <a:latin typeface="Times New Roman"/>
              </a:rPr>
              <a:t>C[n]</a:t>
            </a:r>
          </a:p>
          <a:p/>
          <a:p>
            <a:r>
              <a:rPr sz="1100">
                <a:latin typeface="標楷體"/>
              </a:rPr>
              <a:t>【數學組件詳解】</a:t>
            </a:r>
          </a:p>
          <a:p/>
          <a:p>
            <a:r>
              <a:rPr sz="1100">
                <a:latin typeface="Times New Roman"/>
              </a:rPr>
              <a:t>D[n]: </a:t>
            </a:r>
            <a:r>
              <a:rPr sz="1100">
                <a:latin typeface="標楷體"/>
              </a:rPr>
              <a:t>存取延遲項</a:t>
            </a:r>
            <a:r>
              <a:rPr sz="1100">
                <a:latin typeface="Times New Roman"/>
              </a:rPr>
              <a:t> (Access Delay)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懲罰未成功存取的</a:t>
            </a:r>
            <a:r>
              <a:rPr sz="1100">
                <a:latin typeface="Times New Roman"/>
              </a:rPr>
              <a:t>UE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目標：最小化用戶等待時間</a:t>
            </a:r>
          </a:p>
          <a:p/>
          <a:p>
            <a:r>
              <a:rPr sz="1100">
                <a:latin typeface="Times New Roman"/>
              </a:rPr>
              <a:t>C[n]: </a:t>
            </a:r>
            <a:r>
              <a:rPr sz="1100">
                <a:latin typeface="標楷體"/>
              </a:rPr>
              <a:t>碰撞率項</a:t>
            </a:r>
            <a:r>
              <a:rPr sz="1100">
                <a:latin typeface="Times New Roman"/>
              </a:rPr>
              <a:t> (Collision Rate)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懲罰資源衝突情況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目標：降低系統資源浪費</a:t>
            </a:r>
          </a:p>
          <a:p/>
          <a:p>
            <a:r>
              <a:rPr sz="1100">
                <a:latin typeface="標楷體"/>
              </a:rPr>
              <a:t>ν</a:t>
            </a:r>
            <a:r>
              <a:rPr sz="1100">
                <a:latin typeface="Times New Roman"/>
              </a:rPr>
              <a:t>: </a:t>
            </a:r>
            <a:r>
              <a:rPr sz="1100">
                <a:latin typeface="標楷體"/>
              </a:rPr>
              <a:t>權衡係數</a:t>
            </a:r>
            <a:r>
              <a:rPr sz="1100">
                <a:latin typeface="Times New Roman"/>
              </a:rPr>
              <a:t> (Trade-off Parameter)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調節延遲與碰撞的相對重要性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URLLC</a:t>
            </a:r>
            <a:r>
              <a:rPr sz="1100">
                <a:latin typeface="標楷體"/>
              </a:rPr>
              <a:t>應用：ν較大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重視低延遲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mMTC</a:t>
            </a:r>
            <a:r>
              <a:rPr sz="1100">
                <a:latin typeface="標楷體"/>
              </a:rPr>
              <a:t>應用：ν較小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容忍適度延遲</a:t>
            </a:r>
            <a:r>
              <a:rPr sz="1100">
                <a:latin typeface="Times New Roman"/>
              </a:rPr>
              <a:t>)</a:t>
            </a:r>
          </a:p>
          <a:p/>
          <a:p>
            <a:r>
              <a:rPr sz="1100">
                <a:latin typeface="標楷體"/>
              </a:rPr>
              <a:t>【獎勵機制設計原理】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負值設計：將最小化目標轉為最大化獎勵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多目標平衡：同時考慮延遲和碰撞兩個指標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應用自適應：通過ν調整不同應用的優先級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即時反饋：每個</a:t>
            </a:r>
            <a:r>
              <a:rPr sz="1100">
                <a:latin typeface="Times New Roman"/>
              </a:rPr>
              <a:t>time slot</a:t>
            </a:r>
            <a:r>
              <a:rPr sz="1100">
                <a:latin typeface="標楷體"/>
              </a:rPr>
              <a:t>提供獎勵信號</a:t>
            </a:r>
          </a:p>
          <a:p/>
          <a:p>
            <a:r>
              <a:rPr sz="1100">
                <a:latin typeface="標楷體"/>
              </a:rPr>
              <a:t>【優化策略影響】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ν大：</a:t>
            </a:r>
            <a:r>
              <a:rPr sz="1100">
                <a:latin typeface="Times New Roman"/>
              </a:rPr>
              <a:t>Agent</a:t>
            </a:r>
            <a:r>
              <a:rPr sz="1100">
                <a:latin typeface="標楷體"/>
              </a:rPr>
              <a:t>優先降低存取延遲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ν小：</a:t>
            </a:r>
            <a:r>
              <a:rPr sz="1100">
                <a:latin typeface="Times New Roman"/>
              </a:rPr>
              <a:t>Agent</a:t>
            </a:r>
            <a:r>
              <a:rPr sz="1100">
                <a:latin typeface="標楷體"/>
              </a:rPr>
              <a:t>優先避免資源碰撞</a:t>
            </a:r>
          </a:p>
          <a:p>
            <a:r>
              <a:rPr sz="1100">
                <a:latin typeface="標楷體"/>
              </a:rPr>
              <a:t>✓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動態調整：可根據網路狀況實時調整ν值</a:t>
            </a:r>
          </a:p>
        </p:txBody>
      </p:sp>
      <p:pic>
        <p:nvPicPr>
          <p:cNvPr id="4" name="Picture 3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120" y="55778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latin typeface="標楷體"/>
              </a:rPr>
              <a:t>圖</a:t>
            </a:r>
            <a:r>
              <a:rPr sz="900">
                <a:latin typeface="Times New Roman"/>
              </a:rPr>
              <a:t>5: </a:t>
            </a:r>
            <a:r>
              <a:rPr sz="900">
                <a:latin typeface="標楷體"/>
              </a:rPr>
              <a:t>獎勵函數結構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存取延遲</a:t>
            </a:r>
            <a:r>
              <a:rPr sz="1800">
                <a:latin typeface="Times New Roman"/>
              </a:rPr>
              <a:t>D[n]</a:t>
            </a:r>
            <a:r>
              <a:rPr sz="1800">
                <a:latin typeface="標楷體"/>
              </a:rPr>
              <a:t>數學定義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【存取延遲數學定義】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</a:t>
            </a:r>
            <a:r>
              <a:rPr sz="1200">
                <a:latin typeface="Times New Roman"/>
              </a:rPr>
              <a:t>Sec. IV-B, 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9)</a:t>
            </a:r>
          </a:p>
          <a:p/>
          <a:p>
            <a:r>
              <a:rPr sz="1200">
                <a:latin typeface="Times New Roman"/>
              </a:rPr>
              <a:t>D[n] = (1/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)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∑(j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J) (1 -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HO_j[n])</a:t>
            </a:r>
          </a:p>
          <a:p/>
          <a:p>
            <a:r>
              <a:rPr sz="1200">
                <a:latin typeface="標楷體"/>
              </a:rPr>
              <a:t>【公式解析】</a:t>
            </a:r>
          </a:p>
          <a:p/>
          <a:p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: </a:t>
            </a:r>
            <a:r>
              <a:rPr sz="1200">
                <a:latin typeface="標楷體"/>
              </a:rPr>
              <a:t>系統中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總數</a:t>
            </a:r>
          </a:p>
          <a:p>
            <a:r>
              <a:rPr sz="1200">
                <a:latin typeface="Times New Roman"/>
              </a:rPr>
              <a:t>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HO_j[n]: UE j</a:t>
            </a:r>
            <a:r>
              <a:rPr sz="1200">
                <a:latin typeface="標楷體"/>
              </a:rPr>
              <a:t>的存取狀態指標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1: UE j</a:t>
            </a:r>
            <a:r>
              <a:rPr sz="1200">
                <a:latin typeface="標楷體"/>
              </a:rPr>
              <a:t>已成功完成</a:t>
            </a:r>
            <a:r>
              <a:rPr sz="1200">
                <a:latin typeface="Times New Roman"/>
              </a:rPr>
              <a:t>HO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0: UE j</a:t>
            </a:r>
            <a:r>
              <a:rPr sz="1200">
                <a:latin typeface="標楷體"/>
              </a:rPr>
              <a:t>尚未完成</a:t>
            </a:r>
            <a:r>
              <a:rPr sz="1200">
                <a:latin typeface="Times New Roman"/>
              </a:rPr>
              <a:t>HO</a:t>
            </a:r>
          </a:p>
          <a:p/>
          <a:p>
            <a:r>
              <a:rPr sz="1200">
                <a:latin typeface="標楷體"/>
              </a:rPr>
              <a:t>【物理意義】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D[n]</a:t>
            </a:r>
            <a:r>
              <a:rPr sz="1200">
                <a:latin typeface="標楷體"/>
              </a:rPr>
              <a:t>表示在時隙</a:t>
            </a:r>
            <a:r>
              <a:rPr sz="1200">
                <a:latin typeface="Times New Roman"/>
              </a:rPr>
              <a:t>n</a:t>
            </a:r>
            <a:r>
              <a:rPr sz="1200">
                <a:latin typeface="標楷體"/>
              </a:rPr>
              <a:t>尚未完成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比例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值域：</a:t>
            </a:r>
            <a:r>
              <a:rPr sz="1200">
                <a:latin typeface="Times New Roman"/>
              </a:rPr>
              <a:t>0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D[n]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1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D[n] = 0</a:t>
            </a:r>
            <a:r>
              <a:rPr sz="1200">
                <a:latin typeface="標楷體"/>
              </a:rPr>
              <a:t>：所有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都已完成</a:t>
            </a:r>
            <a:r>
              <a:rPr sz="1200">
                <a:latin typeface="Times New Roman"/>
              </a:rPr>
              <a:t>HO (</a:t>
            </a:r>
            <a:r>
              <a:rPr sz="1200">
                <a:latin typeface="標楷體"/>
              </a:rPr>
              <a:t>理想狀態</a:t>
            </a:r>
            <a:r>
              <a:rPr sz="1200">
                <a:latin typeface="Times New Roman"/>
              </a:rPr>
              <a:t>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D[n] = 1</a:t>
            </a:r>
            <a:r>
              <a:rPr sz="1200">
                <a:latin typeface="標楷體"/>
              </a:rPr>
              <a:t>：沒有任何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完成</a:t>
            </a:r>
            <a:r>
              <a:rPr sz="1200">
                <a:latin typeface="Times New Roman"/>
              </a:rPr>
              <a:t>HO (</a:t>
            </a:r>
            <a:r>
              <a:rPr sz="1200">
                <a:latin typeface="標楷體"/>
              </a:rPr>
              <a:t>最差狀態</a:t>
            </a:r>
            <a:r>
              <a:rPr sz="1200">
                <a:latin typeface="Times New Roman"/>
              </a:rPr>
              <a:t>)</a:t>
            </a:r>
          </a:p>
          <a:p/>
          <a:p>
            <a:r>
              <a:rPr sz="1200">
                <a:latin typeface="標楷體"/>
              </a:rPr>
              <a:t>【時間尺度轉換】</a:t>
            </a:r>
          </a:p>
          <a:p>
            <a:r>
              <a:rPr sz="1200">
                <a:latin typeface="標楷體"/>
              </a:rPr>
              <a:t>實際延遲時間</a:t>
            </a:r>
            <a:r>
              <a:rPr sz="1200">
                <a:latin typeface="Times New Roman"/>
              </a:rPr>
              <a:t> = D[n] 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 Time_slot_duration</a:t>
            </a:r>
          </a:p>
          <a:p>
            <a:r>
              <a:rPr sz="1200">
                <a:latin typeface="標楷體"/>
              </a:rPr>
              <a:t>例：</a:t>
            </a:r>
            <a:r>
              <a:rPr sz="1200">
                <a:latin typeface="Times New Roman"/>
              </a:rPr>
              <a:t>Time slot = 10ms</a:t>
            </a:r>
            <a:r>
              <a:rPr sz="1200">
                <a:latin typeface="標楷體"/>
              </a:rPr>
              <a:t>，</a:t>
            </a:r>
            <a:r>
              <a:rPr sz="1200">
                <a:latin typeface="Times New Roman"/>
              </a:rPr>
              <a:t>D[n] = 0.3</a:t>
            </a:r>
          </a:p>
          <a:p>
            <a:r>
              <a:rPr sz="1200">
                <a:latin typeface="標楷體"/>
              </a:rPr>
              <a:t>實際平均延遲</a:t>
            </a:r>
            <a:r>
              <a:rPr sz="1200">
                <a:latin typeface="Times New Roman"/>
              </a:rPr>
              <a:t> = 0.3 </a:t>
            </a:r>
            <a:r>
              <a:rPr sz="1200">
                <a:latin typeface="標楷體"/>
              </a:rPr>
              <a:t>×</a:t>
            </a:r>
            <a:r>
              <a:rPr sz="1200">
                <a:latin typeface="Times New Roman"/>
              </a:rPr>
              <a:t> 10ms = 3ms</a:t>
            </a:r>
          </a:p>
          <a:p/>
          <a:p>
            <a:r>
              <a:rPr sz="1200">
                <a:latin typeface="標楷體"/>
              </a:rPr>
              <a:t>【延遲累積機制】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每個</a:t>
            </a:r>
            <a:r>
              <a:rPr sz="1200">
                <a:latin typeface="Times New Roman"/>
              </a:rPr>
              <a:t>time slot</a:t>
            </a:r>
            <a:r>
              <a:rPr sz="1200">
                <a:latin typeface="標楷體"/>
              </a:rPr>
              <a:t>累積計算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未完成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的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持續產生延遲懲罰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激勵</a:t>
            </a:r>
            <a:r>
              <a:rPr sz="1200">
                <a:latin typeface="Times New Roman"/>
              </a:rPr>
              <a:t>Agent</a:t>
            </a:r>
            <a:r>
              <a:rPr sz="1200">
                <a:latin typeface="標楷體"/>
              </a:rPr>
              <a:t>快速完成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</a:t>
            </a:r>
          </a:p>
          <a:p/>
          <a:p>
            <a:r>
              <a:rPr sz="1200">
                <a:latin typeface="標楷體"/>
              </a:rPr>
              <a:t>【性能指標意義】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直觀反映系統響應速度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量化用戶體驗品質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支持實時性能監控</a:t>
            </a:r>
          </a:p>
          <a:p>
            <a:r>
              <a:rPr sz="1200">
                <a:latin typeface="標楷體"/>
              </a:rPr>
              <a:t>✓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便於與傳統方法對比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碰撞率</a:t>
            </a:r>
            <a:r>
              <a:rPr sz="1800">
                <a:latin typeface="Times New Roman"/>
              </a:rPr>
              <a:t>C[n]</a:t>
            </a:r>
            <a:r>
              <a:rPr sz="1800">
                <a:latin typeface="標楷體"/>
              </a:rPr>
              <a:t>完整建模</a:t>
            </a:r>
            <a:r>
              <a:rPr sz="1800">
                <a:latin typeface="Times New Roman"/>
              </a:rPr>
              <a:t> (</a:t>
            </a:r>
            <a:r>
              <a:rPr sz="1800">
                <a:latin typeface="標楷體"/>
              </a:rPr>
              <a:t>論文式</a:t>
            </a:r>
            <a:r>
              <a:rPr sz="1800">
                <a:latin typeface="Times New Roman"/>
              </a:rPr>
              <a:t>4-8)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標楷體"/>
              </a:rPr>
              <a:t>【碰撞率完整數學建模】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論文</a:t>
            </a:r>
            <a:r>
              <a:rPr sz="1200">
                <a:latin typeface="Times New Roman"/>
              </a:rPr>
              <a:t>Sec. IV-B, 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4-8)</a:t>
            </a:r>
          </a:p>
          <a:p/>
          <a:p>
            <a:r>
              <a:rPr sz="1200">
                <a:latin typeface="Times New Roman"/>
              </a:rPr>
              <a:t>C[n] = ∑(k=1 to K-1) 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 +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    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8)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資源碰撞</a:t>
            </a:r>
            <a:r>
              <a:rPr sz="1200">
                <a:latin typeface="Times New Roman"/>
              </a:rPr>
              <a:t> 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</a:t>
            </a:r>
            <a:r>
              <a:rPr sz="1200">
                <a:latin typeface="標楷體"/>
              </a:rPr>
              <a:t>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4,5)</a:t>
            </a:r>
          </a:p>
          <a:p/>
          <a:p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請求指標：</a:t>
            </a:r>
            <a:r>
              <a:rPr sz="1200">
                <a:latin typeface="Times New Roman"/>
              </a:rPr>
              <a:t>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k,j</a:t>
            </a:r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[n] = </a:t>
            </a:r>
            <a:r>
              <a:rPr sz="1200">
                <a:latin typeface="標楷體"/>
              </a:rPr>
              <a:t>{</a:t>
            </a:r>
          </a:p>
          <a:p>
            <a:r>
              <a:rPr sz="1200">
                <a:latin typeface="Times New Roman"/>
              </a:rPr>
              <a:t>  1, if a_j[n] &gt; 0 </a:t>
            </a:r>
            <a:r>
              <a:rPr sz="1200">
                <a:latin typeface="標楷體"/>
              </a:rPr>
              <a:t>且</a:t>
            </a:r>
            <a:r>
              <a:rPr sz="1200">
                <a:latin typeface="Times New Roman"/>
              </a:rPr>
              <a:t>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 = 0</a:t>
            </a:r>
          </a:p>
          <a:p>
            <a:r>
              <a:rPr sz="1200">
                <a:latin typeface="Times New Roman"/>
              </a:rPr>
              <a:t>  0, otherwise</a:t>
            </a:r>
          </a:p>
          <a:p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                                        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4)</a:t>
            </a:r>
          </a:p>
          <a:p/>
          <a:p>
            <a:r>
              <a:rPr sz="1200">
                <a:latin typeface="標楷體"/>
              </a:rPr>
              <a:t>碰撞率計算：</a:t>
            </a:r>
            <a:r>
              <a:rPr sz="1200">
                <a:latin typeface="Times New Roman"/>
              </a:rPr>
              <a:t>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 = </a:t>
            </a:r>
            <a:r>
              <a:rPr sz="1200">
                <a:latin typeface="標楷體"/>
              </a:rPr>
              <a:t>{</a:t>
            </a:r>
          </a:p>
          <a:p>
            <a:r>
              <a:rPr sz="1200">
                <a:latin typeface="Times New Roman"/>
              </a:rPr>
              <a:t>  0,                                     if R_k[n] - ∑_j 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k,j</a:t>
            </a:r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[n] &gt; 0</a:t>
            </a:r>
          </a:p>
          <a:p>
            <a:r>
              <a:rPr sz="1200">
                <a:latin typeface="Times New Roman"/>
              </a:rPr>
              <a:t>  (∑_j 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k,j</a:t>
            </a:r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[n] - R_k[n]) / 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,    otherwise</a:t>
            </a:r>
          </a:p>
          <a:p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                                        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5)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PRACH</a:t>
            </a:r>
            <a:r>
              <a:rPr sz="1200">
                <a:latin typeface="標楷體"/>
              </a:rPr>
              <a:t>碰撞</a:t>
            </a:r>
            <a:r>
              <a:rPr sz="1200">
                <a:latin typeface="Times New Roman"/>
              </a:rPr>
              <a:t>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</a:t>
            </a:r>
            <a:r>
              <a:rPr sz="1200">
                <a:latin typeface="標楷體"/>
              </a:rPr>
              <a:t>】</a:t>
            </a:r>
            <a:r>
              <a:rPr sz="1200">
                <a:latin typeface="Times New Roman"/>
              </a:rPr>
              <a:t>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6,7)</a:t>
            </a:r>
          </a:p>
          <a:p/>
          <a:p>
            <a:r>
              <a:rPr sz="1200">
                <a:latin typeface="標楷體"/>
              </a:rPr>
              <a:t>碰撞指標：</a:t>
            </a:r>
            <a:r>
              <a:rPr sz="1200">
                <a:latin typeface="Times New Roman"/>
              </a:rPr>
              <a:t>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P_j[n] = </a:t>
            </a:r>
            <a:r>
              <a:rPr sz="1200">
                <a:latin typeface="標楷體"/>
              </a:rPr>
              <a:t>{</a:t>
            </a:r>
          </a:p>
          <a:p>
            <a:r>
              <a:rPr sz="1200">
                <a:latin typeface="Times New Roman"/>
              </a:rPr>
              <a:t>  1, if (h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C_j[n], p_j[n]) = (h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C_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'}</a:t>
            </a:r>
            <a:r>
              <a:rPr sz="1200">
                <a:latin typeface="Times New Roman"/>
              </a:rPr>
              <a:t>[n], p_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'}</a:t>
            </a:r>
            <a:r>
              <a:rPr sz="1200">
                <a:latin typeface="Times New Roman"/>
              </a:rPr>
              <a:t>[n]) for some j</a:t>
            </a:r>
            <a:r>
              <a:rPr sz="1200">
                <a:latin typeface="標楷體"/>
              </a:rPr>
              <a:t>'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≠</a:t>
            </a:r>
            <a:r>
              <a:rPr sz="1200">
                <a:latin typeface="Times New Roman"/>
              </a:rPr>
              <a:t> j</a:t>
            </a:r>
          </a:p>
          <a:p>
            <a:r>
              <a:rPr sz="1200">
                <a:latin typeface="Times New Roman"/>
              </a:rPr>
              <a:t>  0, otherwise</a:t>
            </a:r>
          </a:p>
          <a:p>
            <a:r>
              <a:rPr sz="1200">
                <a:latin typeface="標楷體"/>
              </a:rPr>
              <a:t>}</a:t>
            </a:r>
            <a:r>
              <a:rPr sz="1200">
                <a:latin typeface="Times New Roman"/>
              </a:rPr>
              <a:t>                                        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6)</a:t>
            </a:r>
          </a:p>
          <a:p/>
          <a:p>
            <a:r>
              <a:rPr sz="1200">
                <a:latin typeface="Times New Roman"/>
              </a:rPr>
              <a:t>PRACH</a:t>
            </a:r>
            <a:r>
              <a:rPr sz="1200">
                <a:latin typeface="標楷體"/>
              </a:rPr>
              <a:t>碰撞率：</a:t>
            </a:r>
            <a:r>
              <a:rPr sz="1200">
                <a:latin typeface="Times New Roman"/>
              </a:rPr>
              <a:t>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 = (1/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) </a:t>
            </a:r>
            <a:r>
              <a:rPr sz="1200">
                <a:latin typeface="標楷體"/>
              </a:rPr>
              <a:t>·</a:t>
            </a:r>
            <a:r>
              <a:rPr sz="1200">
                <a:latin typeface="Times New Roman"/>
              </a:rPr>
              <a:t> ∑(j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J)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P_j[n]    (</a:t>
            </a:r>
            <a:r>
              <a:rPr sz="1200">
                <a:latin typeface="標楷體"/>
              </a:rPr>
              <a:t>式</a:t>
            </a:r>
            <a:r>
              <a:rPr sz="1200">
                <a:latin typeface="Times New Roman"/>
              </a:rPr>
              <a:t>7)</a:t>
            </a:r>
          </a:p>
          <a:p/>
          <a:p>
            <a:r>
              <a:rPr sz="1200">
                <a:latin typeface="標楷體"/>
              </a:rPr>
              <a:t>【關鍵變數說明】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R_k[n]: target-SAT k</a:t>
            </a:r>
            <a:r>
              <a:rPr sz="1200">
                <a:latin typeface="標楷體"/>
              </a:rPr>
              <a:t>的可用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數量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p_j[n]: UE j</a:t>
            </a:r>
            <a:r>
              <a:rPr sz="1200">
                <a:latin typeface="標楷體"/>
              </a:rPr>
              <a:t>選擇的</a:t>
            </a:r>
            <a:r>
              <a:rPr sz="1200">
                <a:latin typeface="Times New Roman"/>
              </a:rPr>
              <a:t>preamble (uniform random)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h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C_j[n]: UE j</a:t>
            </a:r>
            <a:r>
              <a:rPr sz="1200">
                <a:latin typeface="標楷體"/>
              </a:rPr>
              <a:t>是否收到</a:t>
            </a:r>
            <a:r>
              <a:rPr sz="1200">
                <a:latin typeface="Times New Roman"/>
              </a:rPr>
              <a:t>HO Command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P: preamble</a:t>
            </a:r>
            <a:r>
              <a:rPr sz="1200">
                <a:latin typeface="標楷體"/>
              </a:rPr>
              <a:t>總數量</a:t>
            </a:r>
          </a:p>
          <a:p/>
          <a:p>
            <a:r>
              <a:rPr sz="1200">
                <a:latin typeface="標楷體"/>
              </a:rPr>
              <a:t>【碰撞機制分析】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RB</a:t>
            </a:r>
            <a:r>
              <a:rPr sz="1200">
                <a:latin typeface="標楷體"/>
              </a:rPr>
              <a:t>碰撞：請求數超過可用資源時發生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PRACH</a:t>
            </a:r>
            <a:r>
              <a:rPr sz="1200">
                <a:latin typeface="標楷體"/>
              </a:rPr>
              <a:t>碰撞：多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選同一前導碼時發生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歸一化：除以|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|得到比例指標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