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4" r:id="rId2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7104063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1A1A1"/>
    <a:srgbClr val="5169CF"/>
    <a:srgbClr val="5F75D3"/>
    <a:srgbClr val="EFA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76848" autoAdjust="0"/>
  </p:normalViewPr>
  <p:slideViewPr>
    <p:cSldViewPr snapToGrid="0">
      <p:cViewPr varScale="1">
        <p:scale>
          <a:sx n="90" d="100"/>
          <a:sy n="90" d="100"/>
        </p:scale>
        <p:origin x="117" y="45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/>
            </a:lvl1pPr>
          </a:lstStyle>
          <a:p>
            <a:fld id="{6E184DA3-7456-445E-B789-C4A3C11A868B}" type="datetimeFigureOut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4787" tIns="47393" rIns="94787" bIns="47393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/>
            </a:lvl1pPr>
          </a:lstStyle>
          <a:p>
            <a:fld id="{E0BAEFB6-4136-4525-B476-790D9DDC5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60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517644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www.csie.ntpu.edu.tw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www.csie.ntpu.edu.tw/" TargetMode="External"/><Relationship Id="rId5" Type="http://schemas.openxmlformats.org/officeDocument/2006/relationships/image" Target="../media/image4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805DCD4E-0403-46F3-858B-5BF02EA5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Line 12">
            <a:extLst>
              <a:ext uri="{FF2B5EF4-FFF2-40B4-BE49-F238E27FC236}">
                <a16:creationId xmlns:a16="http://schemas.microsoft.com/office/drawing/2014/main" id="{C41B0D54-DF44-4127-9A39-B15ADA472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184" y="2312353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5" name="Line 13">
            <a:extLst>
              <a:ext uri="{FF2B5EF4-FFF2-40B4-BE49-F238E27FC236}">
                <a16:creationId xmlns:a16="http://schemas.microsoft.com/office/drawing/2014/main" id="{B2658828-45E5-4D11-9E76-B8625DD6F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685" y="2844165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pic>
        <p:nvPicPr>
          <p:cNvPr id="7" name="Picture 2" descr="http://www.csie.ntpu.edu.tw/../images/com_logo.png">
            <a:hlinkClick r:id="rId3"/>
            <a:extLst>
              <a:ext uri="{FF2B5EF4-FFF2-40B4-BE49-F238E27FC236}">
                <a16:creationId xmlns:a16="http://schemas.microsoft.com/office/drawing/2014/main" id="{D0820140-DB07-4D07-B368-B3793CA83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84" y="473075"/>
            <a:ext cx="4707824" cy="49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5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32417" y="1581209"/>
            <a:ext cx="10363200" cy="1143000"/>
          </a:xfrm>
        </p:spPr>
        <p:txBody>
          <a:bodyPr/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de-DE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780117" y="2935777"/>
            <a:ext cx="8534400" cy="1438103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800"/>
            </a:lvl1pPr>
          </a:lstStyle>
          <a:p>
            <a:r>
              <a:rPr lang="zh-TW" altLang="en-US"/>
              <a:t>按一下以編輯母片副標題樣式</a:t>
            </a:r>
            <a:endParaRPr lang="de-DE" dirty="0"/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FC584363-FC33-4D49-8A59-4FE845139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8">
            <a:extLst>
              <a:ext uri="{FF2B5EF4-FFF2-40B4-BE49-F238E27FC236}">
                <a16:creationId xmlns:a16="http://schemas.microsoft.com/office/drawing/2014/main" id="{8B435778-36B6-470A-939D-7E55FA140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69B0E891-B98C-44D2-AD8F-C733BD4A6D71}" type="slidenum">
              <a:rPr lang="zh-TW" altLang="en-US" sz="1400" smtClean="0">
                <a:latin typeface="+mn-lt"/>
              </a:rPr>
              <a:pPr>
                <a:defRPr/>
              </a:pPr>
              <a:t>‹#›</a:t>
            </a:fld>
            <a:endParaRPr lang="en-US" altLang="zh-TW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355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A425C922-DC02-4EB7-87C5-86932890B28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36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39063" y="931333"/>
            <a:ext cx="2842683" cy="517419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50334" y="931333"/>
            <a:ext cx="8329084" cy="517419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42F45190-893E-4A4D-AC70-724C5AF4D21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06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>
            <a:extLst>
              <a:ext uri="{FF2B5EF4-FFF2-40B4-BE49-F238E27FC236}">
                <a16:creationId xmlns:a16="http://schemas.microsoft.com/office/drawing/2014/main" id="{46B19FCD-9041-49CE-B2A7-94FA6360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69B0E891-B98C-44D2-AD8F-C733BD4A6D71}" type="slidenum">
              <a:rPr lang="zh-TW" altLang="en-US" sz="1400" smtClean="0">
                <a:latin typeface="+mn-lt"/>
              </a:rPr>
              <a:pPr>
                <a:defRPr/>
              </a:pPr>
              <a:t>‹#›</a:t>
            </a:fld>
            <a:endParaRPr lang="en-US" altLang="zh-TW" sz="1400" dirty="0">
              <a:latin typeface="+mn-lt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723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DA6B2D65-7BAF-43C7-B91E-A39E5D3D3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493407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3684" y="2906713"/>
            <a:ext cx="103954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1EDF3CA7-0D5E-4815-9A06-C63810AA43C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36761D3C-A27C-42D7-BF5A-4B09483B23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79159" y="44069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6" name="Line 13">
            <a:extLst>
              <a:ext uri="{FF2B5EF4-FFF2-40B4-BE49-F238E27FC236}">
                <a16:creationId xmlns:a16="http://schemas.microsoft.com/office/drawing/2014/main" id="{214F02BF-83A2-4F84-B9F8-6E492AF233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685" y="4900307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E992FE68-6C66-4246-818C-F3747853A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hlinkClick r:id="rId4"/>
            <a:extLst>
              <a:ext uri="{FF2B5EF4-FFF2-40B4-BE49-F238E27FC236}">
                <a16:creationId xmlns:a16="http://schemas.microsoft.com/office/drawing/2014/main" id="{82D95A3C-1537-438F-9A34-CDA2FCD2D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5140" y="340072"/>
            <a:ext cx="4451144" cy="46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70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65152" y="914400"/>
            <a:ext cx="5556249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24601" y="914400"/>
            <a:ext cx="5558367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C777D388-01C3-486D-A87C-B924DC57D28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39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77801"/>
            <a:ext cx="10972800" cy="575732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B243DEEE-11C0-45AB-B44D-DA0457D580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69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0333" y="150813"/>
            <a:ext cx="11438467" cy="5715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8">
            <a:extLst>
              <a:ext uri="{FF2B5EF4-FFF2-40B4-BE49-F238E27FC236}">
                <a16:creationId xmlns:a16="http://schemas.microsoft.com/office/drawing/2014/main" id="{C39D7682-F964-461A-AAAE-372642E0A38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96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>
            <a:extLst>
              <a:ext uri="{FF2B5EF4-FFF2-40B4-BE49-F238E27FC236}">
                <a16:creationId xmlns:a16="http://schemas.microsoft.com/office/drawing/2014/main" id="{F27029BD-E6AF-407F-ACA5-95E13AE34AC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94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228601"/>
            <a:ext cx="11356623" cy="50535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948267"/>
            <a:ext cx="7199488" cy="51778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948268"/>
            <a:ext cx="4011084" cy="51778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E618970D-DD05-4ECF-8733-3A668C35F9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4783" y="135466"/>
            <a:ext cx="11360151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939800"/>
            <a:ext cx="7315200" cy="3787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028672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C45A8477-25E2-4F3E-A2CA-70F6EA99A4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096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9ABF8AB-B0B8-4681-BD44-8CF5E845AA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26" name="Rectangle 4">
            <a:extLst>
              <a:ext uri="{FF2B5EF4-FFF2-40B4-BE49-F238E27FC236}">
                <a16:creationId xmlns:a16="http://schemas.microsoft.com/office/drawing/2014/main" id="{E37310E9-2521-4BB7-B15D-959B68467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5151" y="141288"/>
            <a:ext cx="114173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zh-TW" dirty="0"/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794864E5-9918-4FF7-9866-35661BF26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5151" y="914400"/>
            <a:ext cx="114173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err="1"/>
              <a:t>Klicken</a:t>
            </a:r>
            <a:r>
              <a:rPr lang="en-US" altLang="zh-TW" dirty="0"/>
              <a:t> Sie, um die </a:t>
            </a:r>
            <a:r>
              <a:rPr lang="en-US" altLang="zh-TW" dirty="0" err="1"/>
              <a:t>Formate</a:t>
            </a:r>
            <a:r>
              <a:rPr lang="en-US" altLang="zh-TW" dirty="0"/>
              <a:t> des </a:t>
            </a:r>
            <a:r>
              <a:rPr lang="en-US" altLang="zh-TW" dirty="0" err="1"/>
              <a:t>Vorlagentextes</a:t>
            </a:r>
            <a:r>
              <a:rPr lang="en-US" altLang="zh-TW" dirty="0"/>
              <a:t> </a:t>
            </a:r>
            <a:r>
              <a:rPr lang="en-US" altLang="zh-TW" dirty="0" err="1"/>
              <a:t>zu</a:t>
            </a:r>
            <a:r>
              <a:rPr lang="en-US" altLang="zh-TW" dirty="0"/>
              <a:t> </a:t>
            </a:r>
            <a:r>
              <a:rPr lang="en-US" altLang="zh-TW" dirty="0" err="1"/>
              <a:t>bearbeiten</a:t>
            </a:r>
            <a:endParaRPr lang="en-US" altLang="zh-TW" dirty="0"/>
          </a:p>
          <a:p>
            <a:pPr lvl="1"/>
            <a:r>
              <a:rPr lang="en-US" altLang="zh-TW" dirty="0" err="1"/>
              <a:t>Zweite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2"/>
            <a:r>
              <a:rPr lang="en-US" altLang="zh-TW" dirty="0" err="1"/>
              <a:t>Dritte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3"/>
            <a:r>
              <a:rPr lang="en-US" altLang="zh-TW" dirty="0" err="1"/>
              <a:t>Vierte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4"/>
            <a:r>
              <a:rPr lang="en-US" altLang="zh-TW" dirty="0" err="1"/>
              <a:t>Fünfte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</p:txBody>
      </p:sp>
      <p:sp>
        <p:nvSpPr>
          <p:cNvPr id="1028" name="Line 22">
            <a:extLst>
              <a:ext uri="{FF2B5EF4-FFF2-40B4-BE49-F238E27FC236}">
                <a16:creationId xmlns:a16="http://schemas.microsoft.com/office/drawing/2014/main" id="{AB7F6124-04C7-45E8-AA65-7F9F759D6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451" y="252413"/>
            <a:ext cx="0" cy="6921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029" name="Line 24">
            <a:extLst>
              <a:ext uri="{FF2B5EF4-FFF2-40B4-BE49-F238E27FC236}">
                <a16:creationId xmlns:a16="http://schemas.microsoft.com/office/drawing/2014/main" id="{C8074568-B491-4B67-9A93-41BE6E79B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1" y="784225"/>
            <a:ext cx="117729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030" name="Line 25">
            <a:extLst>
              <a:ext uri="{FF2B5EF4-FFF2-40B4-BE49-F238E27FC236}">
                <a16:creationId xmlns:a16="http://schemas.microsoft.com/office/drawing/2014/main" id="{311CE126-5E96-48EA-A8E4-423F29F2B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1" y="6240463"/>
            <a:ext cx="117729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48508" name="Rectangle 28">
            <a:extLst>
              <a:ext uri="{FF2B5EF4-FFF2-40B4-BE49-F238E27FC236}">
                <a16:creationId xmlns:a16="http://schemas.microsoft.com/office/drawing/2014/main" id="{87C75FDA-A8B1-4916-8A2B-A105EA9C4F4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+mn-lt"/>
              </a:defRPr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866DE21F-4EA5-4E05-A2F0-D1DDC61DC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32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4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0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2pPr>
      <a:lvl3pPr marL="12382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4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3pPr>
      <a:lvl4pPr marL="1619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6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4pPr>
      <a:lvl5pPr marL="2000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6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5pPr>
      <a:lvl6pPr marL="24574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6pPr>
      <a:lvl7pPr marL="29146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7pPr>
      <a:lvl8pPr marL="33718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8pPr>
      <a:lvl9pPr marL="38290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B86B70-21A2-1490-0D46-C32220CB5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091638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CoordinateConverter 設計規範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Consolas"/>
              </a:rPr>
              <a:t>🌍 座標轉換器完整設計：</a:t>
            </a:r>
          </a:p>
          <a:p/>
          <a:p>
            <a:r>
              <a:rPr sz="1000">
                <a:latin typeface="Consolas"/>
              </a:rPr>
              <a:t>**轉換鏈實作**：</a:t>
            </a:r>
          </a:p>
          <a:p>
            <a:r>
              <a:rPr sz="1000">
                <a:latin typeface="Consolas"/>
              </a:rPr>
              <a:t>```python</a:t>
            </a:r>
          </a:p>
          <a:p>
            <a:r>
              <a:rPr sz="1000">
                <a:latin typeface="Consolas"/>
              </a:rPr>
              <a:t>class CoordinateConverter:</a:t>
            </a:r>
          </a:p>
          <a:p>
            <a:r>
              <a:rPr sz="1000">
                <a:latin typeface="Consolas"/>
              </a:rPr>
              <a:t>    def sgp4_to_all_coordinates(self, sgp4_result: dict, </a:t>
            </a:r>
          </a:p>
          <a:p>
            <a:r>
              <a:rPr sz="1000">
                <a:latin typeface="Consolas"/>
              </a:rPr>
              <a:t>                              observer_coords: dict,</a:t>
            </a:r>
          </a:p>
          <a:p>
            <a:r>
              <a:rPr sz="1000">
                <a:latin typeface="Consolas"/>
              </a:rPr>
              <a:t>                              calculation_time: datetime) -&gt; dict:</a:t>
            </a:r>
          </a:p>
          <a:p>
            <a:r>
              <a:rPr sz="1000">
                <a:latin typeface="Consolas"/>
              </a:rPr>
              <a:t>        # ECI → ECEF → Geographic → Observer</a:t>
            </a:r>
          </a:p>
          <a:p>
            <a:r>
              <a:rPr sz="1000">
                <a:latin typeface="Consolas"/>
              </a:rPr>
              <a:t>        eci_pos = sgp4_result['position_eci_km']</a:t>
            </a:r>
          </a:p>
          <a:p>
            <a:r>
              <a:rPr sz="1000">
                <a:latin typeface="Consolas"/>
              </a:rPr>
              <a:t>        </a:t>
            </a:r>
          </a:p>
          <a:p>
            <a:r>
              <a:rPr sz="1000">
                <a:latin typeface="Consolas"/>
              </a:rPr>
              <a:t>        # 1. ECI → ECEF（考慮地球自轉）</a:t>
            </a:r>
          </a:p>
          <a:p>
            <a:r>
              <a:rPr sz="1000">
                <a:latin typeface="Consolas"/>
              </a:rPr>
              <a:t>        gmst = self.calculate_gmst(calculation_time)</a:t>
            </a:r>
          </a:p>
          <a:p>
            <a:r>
              <a:rPr sz="1000">
                <a:latin typeface="Consolas"/>
              </a:rPr>
              <a:t>        ecef_pos = self.eci_to_ecef(eci_pos, gmst)</a:t>
            </a:r>
          </a:p>
          <a:p>
            <a:r>
              <a:rPr sz="1000">
                <a:latin typeface="Consolas"/>
              </a:rPr>
              <a:t>        </a:t>
            </a:r>
          </a:p>
          <a:p>
            <a:r>
              <a:rPr sz="1000">
                <a:latin typeface="Consolas"/>
              </a:rPr>
              <a:t>        # 2. ECEF → 地理座標</a:t>
            </a:r>
          </a:p>
          <a:p>
            <a:r>
              <a:rPr sz="1000">
                <a:latin typeface="Consolas"/>
              </a:rPr>
              <a:t>        lat, lon, alt = self.ecef_to_geographic(ecef_pos)</a:t>
            </a:r>
          </a:p>
          <a:p>
            <a:r>
              <a:rPr sz="1000">
                <a:latin typeface="Consolas"/>
              </a:rPr>
              <a:t>        </a:t>
            </a:r>
          </a:p>
          <a:p>
            <a:r>
              <a:rPr sz="1000">
                <a:latin typeface="Consolas"/>
              </a:rPr>
              <a:t>        # 3. 計算觀測者相對座標</a:t>
            </a:r>
          </a:p>
          <a:p>
            <a:r>
              <a:rPr sz="1000">
                <a:latin typeface="Consolas"/>
              </a:rPr>
              <a:t>        elevation, azimuth, distance = self.calculate_topocentric(</a:t>
            </a:r>
          </a:p>
          <a:p>
            <a:r>
              <a:rPr sz="1000">
                <a:latin typeface="Consolas"/>
              </a:rPr>
              <a:t>            ecef_pos, observer_coords)</a:t>
            </a:r>
          </a:p>
          <a:p>
            <a:r>
              <a:rPr sz="1000">
                <a:latin typeface="Consolas"/>
              </a:rPr>
              <a:t>        </a:t>
            </a:r>
          </a:p>
          <a:p>
            <a:r>
              <a:rPr sz="1000">
                <a:latin typeface="Consolas"/>
              </a:rPr>
              <a:t>        return {</a:t>
            </a:r>
          </a:p>
          <a:p>
            <a:r>
              <a:rPr sz="1000">
                <a:latin typeface="Consolas"/>
              </a:rPr>
              <a:t>            'geographic': [lat, lon, alt],</a:t>
            </a:r>
          </a:p>
          <a:p>
            <a:r>
              <a:rPr sz="1000">
                <a:latin typeface="Consolas"/>
              </a:rPr>
              <a:t>            'observer_view': [elevation, azimuth, distance],</a:t>
            </a:r>
          </a:p>
          <a:p>
            <a:r>
              <a:rPr sz="1000">
                <a:latin typeface="Consolas"/>
              </a:rPr>
              <a:t>            'is_visible': elevation &gt; 10.0  # 可見性判斷</a:t>
            </a:r>
          </a:p>
          <a:p>
            <a:r>
              <a:rPr sz="1000">
                <a:latin typeface="Consolas"/>
              </a:rPr>
              <a:t>        }</a:t>
            </a:r>
          </a:p>
          <a:p>
            <a:r>
              <a:rPr sz="1000">
                <a:latin typeface="Consolas"/>
              </a:rPr>
              <a:t>```</a:t>
            </a:r>
          </a:p>
          <a:p/>
          <a:p>
            <a:r>
              <a:rPr sz="1000">
                <a:latin typeface="Consolas"/>
              </a:rPr>
              <a:t>⚡ **高精度要求**：</a:t>
            </a:r>
          </a:p>
          <a:p>
            <a:r>
              <a:rPr sz="1000">
                <a:latin typeface="Consolas"/>
              </a:rPr>
              <a:t>• GMST計算精度：毫秒級</a:t>
            </a:r>
          </a:p>
          <a:p>
            <a:r>
              <a:rPr sz="1000">
                <a:latin typeface="Consolas"/>
              </a:rPr>
              <a:t>• WGS84橢球模型：亞米級精度</a:t>
            </a:r>
          </a:p>
          <a:p>
            <a:r>
              <a:rPr sz="1000">
                <a:latin typeface="Consolas"/>
              </a:rPr>
              <a:t>• 時間依賴轉換：正確處理地球自轉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批量處理架構設計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Consolas"/>
              </a:rPr>
              <a:t>⚡ 8000+顆衛星批量處理策略：</a:t>
            </a:r>
          </a:p>
          <a:p/>
          <a:p>
            <a:r>
              <a:rPr sz="1000">
                <a:latin typeface="Consolas"/>
              </a:rPr>
              <a:t>**多線程處理架構**：</a:t>
            </a:r>
          </a:p>
          <a:p>
            <a:r>
              <a:rPr sz="1000">
                <a:latin typeface="Consolas"/>
              </a:rPr>
              <a:t>```python</a:t>
            </a:r>
          </a:p>
          <a:p>
            <a:r>
              <a:rPr sz="1000">
                <a:latin typeface="Consolas"/>
              </a:rPr>
              <a:t>class BatchProcessor:</a:t>
            </a:r>
          </a:p>
          <a:p>
            <a:r>
              <a:rPr sz="1000">
                <a:latin typeface="Consolas"/>
              </a:rPr>
              <a:t>    def __init__(self, num_threads: int = 4):</a:t>
            </a:r>
          </a:p>
          <a:p>
            <a:r>
              <a:rPr sz="1000">
                <a:latin typeface="Consolas"/>
              </a:rPr>
              <a:t>        self.thread_pool = ThreadPoolExecutor(max_workers=num_threads)</a:t>
            </a:r>
          </a:p>
          <a:p>
            <a:r>
              <a:rPr sz="1000">
                <a:latin typeface="Consolas"/>
              </a:rPr>
              <a:t>        self.batch_size = 100  # 每批處理100顆衛星</a:t>
            </a:r>
          </a:p>
          <a:p>
            <a:r>
              <a:rPr sz="1000">
                <a:latin typeface="Consolas"/>
              </a:rPr>
              <a:t>    </a:t>
            </a:r>
          </a:p>
          <a:p>
            <a:r>
              <a:rPr sz="1000">
                <a:latin typeface="Consolas"/>
              </a:rPr>
              <a:t>    def process_satellites_batch(self, tle_data_list: List[TLEData],</a:t>
            </a:r>
          </a:p>
          <a:p>
            <a:r>
              <a:rPr sz="1000">
                <a:latin typeface="Consolas"/>
              </a:rPr>
              <a:t>                               observer_coords: dict,</a:t>
            </a:r>
          </a:p>
          <a:p>
            <a:r>
              <a:rPr sz="1000">
                <a:latin typeface="Consolas"/>
              </a:rPr>
              <a:t>                               time_range: dict) -&gt; List[dict]:</a:t>
            </a:r>
          </a:p>
          <a:p>
            <a:r>
              <a:rPr sz="1000">
                <a:latin typeface="Consolas"/>
              </a:rPr>
              <a:t>        # 分批處理減少記憶體壓力</a:t>
            </a:r>
          </a:p>
          <a:p>
            <a:r>
              <a:rPr sz="1000">
                <a:latin typeface="Consolas"/>
              </a:rPr>
              <a:t>        results = []</a:t>
            </a:r>
          </a:p>
          <a:p>
            <a:r>
              <a:rPr sz="1000">
                <a:latin typeface="Consolas"/>
              </a:rPr>
              <a:t>        for i in range(0, len(tle_data_list), self.batch_size):</a:t>
            </a:r>
          </a:p>
          <a:p>
            <a:r>
              <a:rPr sz="1000">
                <a:latin typeface="Consolas"/>
              </a:rPr>
              <a:t>            batch = tle_data_list[i:i + self.batch_size]</a:t>
            </a:r>
          </a:p>
          <a:p>
            <a:r>
              <a:rPr sz="1000">
                <a:latin typeface="Consolas"/>
              </a:rPr>
              <a:t>            batch_results = self._process_batch_parallel(batch)</a:t>
            </a:r>
          </a:p>
          <a:p>
            <a:r>
              <a:rPr sz="1000">
                <a:latin typeface="Consolas"/>
              </a:rPr>
              <a:t>            results.extend(batch_results)</a:t>
            </a:r>
          </a:p>
          <a:p>
            <a:r>
              <a:rPr sz="1000">
                <a:latin typeface="Consolas"/>
              </a:rPr>
              <a:t>        return results</a:t>
            </a:r>
          </a:p>
          <a:p>
            <a:r>
              <a:rPr sz="1000">
                <a:latin typeface="Consolas"/>
              </a:rPr>
              <a:t>```</a:t>
            </a:r>
          </a:p>
          <a:p/>
          <a:p>
            <a:r>
              <a:rPr sz="1000">
                <a:latin typeface="Consolas"/>
              </a:rPr>
              <a:t>🧠 **記憶體管理策略**：</a:t>
            </a:r>
          </a:p>
          <a:p>
            <a:r>
              <a:rPr sz="1000">
                <a:latin typeface="Consolas"/>
              </a:rPr>
              <a:t>• **流式處理** - 避免一次載入所有TLE數據</a:t>
            </a:r>
          </a:p>
          <a:p>
            <a:r>
              <a:rPr sz="1000">
                <a:latin typeface="Consolas"/>
              </a:rPr>
              <a:t>• **結果快取** - 重複計算的結果進行快取</a:t>
            </a:r>
          </a:p>
          <a:p>
            <a:r>
              <a:rPr sz="1000">
                <a:latin typeface="Consolas"/>
              </a:rPr>
              <a:t>• **對象池** - 重複使用計算對象減少GC壓力</a:t>
            </a:r>
          </a:p>
          <a:p>
            <a:r>
              <a:rPr sz="1000">
                <a:latin typeface="Consolas"/>
              </a:rPr>
              <a:t>• **分批輸出** - 避免大量結果數據積累</a:t>
            </a:r>
          </a:p>
          <a:p/>
          <a:p>
            <a:r>
              <a:rPr sz="1000">
                <a:latin typeface="Consolas"/>
              </a:rPr>
              <a:t>📊 **性能目標**：</a:t>
            </a:r>
          </a:p>
          <a:p>
            <a:r>
              <a:rPr sz="1000">
                <a:latin typeface="Consolas"/>
              </a:rPr>
              <a:t>• 8000顆衛星 &lt; 30秒完成</a:t>
            </a:r>
          </a:p>
          <a:p>
            <a:r>
              <a:rPr sz="1000">
                <a:latin typeface="Consolas"/>
              </a:rPr>
              <a:t>• 記憶體使用 &lt; 4GB</a:t>
            </a:r>
          </a:p>
          <a:p>
            <a:r>
              <a:rPr sz="1000">
                <a:latin typeface="Consolas"/>
              </a:rPr>
              <a:t>• CPU利用率 &gt; 80%</a:t>
            </a:r>
          </a:p>
          <a:p>
            <a:r>
              <a:rPr sz="1000">
                <a:latin typeface="Consolas"/>
              </a:rPr>
              <a:t>• 錯誤率 &lt; 1%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錯誤處理與品質控制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Consolas"/>
              </a:rPr>
              <a:t>🛡️ 分層錯誤處理體系：</a:t>
            </a:r>
          </a:p>
          <a:p/>
          <a:p>
            <a:r>
              <a:rPr sz="1000">
                <a:latin typeface="Consolas"/>
              </a:rPr>
              <a:t>**錯誤分級處理**：</a:t>
            </a:r>
          </a:p>
          <a:p>
            <a:r>
              <a:rPr sz="1000">
                <a:latin typeface="Consolas"/>
              </a:rPr>
              <a:t>```python</a:t>
            </a:r>
          </a:p>
          <a:p>
            <a:r>
              <a:rPr sz="1000">
                <a:latin typeface="Consolas"/>
              </a:rPr>
              <a:t>class ErrorLevel(Enum):</a:t>
            </a:r>
          </a:p>
          <a:p>
            <a:r>
              <a:rPr sz="1000">
                <a:latin typeface="Consolas"/>
              </a:rPr>
              <a:t>    CRITICAL = "CRITICAL"    # 致命錯誤，停止處理</a:t>
            </a:r>
          </a:p>
          <a:p>
            <a:r>
              <a:rPr sz="1000">
                <a:latin typeface="Consolas"/>
              </a:rPr>
              <a:t>    ERROR = "ERROR"          # 嚴重錯誤，跳過當前項目</a:t>
            </a:r>
          </a:p>
          <a:p>
            <a:r>
              <a:rPr sz="1000">
                <a:latin typeface="Consolas"/>
              </a:rPr>
              <a:t>    WARNING = "WARNING"      # 警告，記錄但繼續處理</a:t>
            </a:r>
          </a:p>
          <a:p>
            <a:r>
              <a:rPr sz="1000">
                <a:latin typeface="Consolas"/>
              </a:rPr>
              <a:t>    INFO = "INFO"           # 信息，正常狀態</a:t>
            </a:r>
          </a:p>
          <a:p/>
          <a:p>
            <a:r>
              <a:rPr sz="1000">
                <a:latin typeface="Consolas"/>
              </a:rPr>
              <a:t>class ErrorHandler:</a:t>
            </a:r>
          </a:p>
          <a:p>
            <a:r>
              <a:rPr sz="1000">
                <a:latin typeface="Consolas"/>
              </a:rPr>
              <a:t>    def handle_error(self, error_type: ErrorLevel, </a:t>
            </a:r>
          </a:p>
          <a:p>
            <a:r>
              <a:rPr sz="1000">
                <a:latin typeface="Consolas"/>
              </a:rPr>
              <a:t>                   error_msg: str, context: dict):</a:t>
            </a:r>
          </a:p>
          <a:p>
            <a:r>
              <a:rPr sz="1000">
                <a:latin typeface="Consolas"/>
              </a:rPr>
              <a:t>        if error_type == ErrorLevel.CRITICAL:</a:t>
            </a:r>
          </a:p>
          <a:p>
            <a:r>
              <a:rPr sz="1000">
                <a:latin typeface="Consolas"/>
              </a:rPr>
              <a:t>            self._stop_processing_and_report(error_msg)</a:t>
            </a:r>
          </a:p>
          <a:p>
            <a:r>
              <a:rPr sz="1000">
                <a:latin typeface="Consolas"/>
              </a:rPr>
              <a:t>        elif error_type == ErrorLevel.ERROR:</a:t>
            </a:r>
          </a:p>
          <a:p>
            <a:r>
              <a:rPr sz="1000">
                <a:latin typeface="Consolas"/>
              </a:rPr>
              <a:t>            self._skip_current_item_and_log(error_msg, context)</a:t>
            </a:r>
          </a:p>
          <a:p>
            <a:r>
              <a:rPr sz="1000">
                <a:latin typeface="Consolas"/>
              </a:rPr>
              <a:t>        elif error_type == ErrorLevel.WARNING:</a:t>
            </a:r>
          </a:p>
          <a:p>
            <a:r>
              <a:rPr sz="1000">
                <a:latin typeface="Consolas"/>
              </a:rPr>
              <a:t>            self._log_warning_and_continue(error_msg)</a:t>
            </a:r>
          </a:p>
          <a:p>
            <a:r>
              <a:rPr sz="1000">
                <a:latin typeface="Consolas"/>
              </a:rPr>
              <a:t>```</a:t>
            </a:r>
          </a:p>
          <a:p/>
          <a:p>
            <a:r>
              <a:rPr sz="1000">
                <a:latin typeface="Consolas"/>
              </a:rPr>
              <a:t>🔍 **具體錯誤場景**：</a:t>
            </a:r>
          </a:p>
          <a:p>
            <a:r>
              <a:rPr sz="1000">
                <a:latin typeface="Consolas"/>
              </a:rPr>
              <a:t>• **Level 1**: TLE檔案不存在、權限錯誤</a:t>
            </a:r>
          </a:p>
          <a:p>
            <a:r>
              <a:rPr sz="1000">
                <a:latin typeface="Consolas"/>
              </a:rPr>
              <a:t>• **Level 2**: TLE格式錯誤、SGP4計算異常</a:t>
            </a:r>
          </a:p>
          <a:p>
            <a:r>
              <a:rPr sz="1000">
                <a:latin typeface="Consolas"/>
              </a:rPr>
              <a:t>• **Level 3**: TLE數據過舊、軌道參數異常</a:t>
            </a:r>
          </a:p>
          <a:p/>
          <a:p>
            <a:r>
              <a:rPr sz="1000">
                <a:latin typeface="Consolas"/>
              </a:rPr>
              <a:t>📊 **品質監控**：</a:t>
            </a:r>
          </a:p>
          <a:p>
            <a:r>
              <a:rPr sz="1000">
                <a:latin typeface="Consolas"/>
              </a:rPr>
              <a:t>• 實時錯誤率統計</a:t>
            </a:r>
          </a:p>
          <a:p>
            <a:r>
              <a:rPr sz="1000">
                <a:latin typeface="Consolas"/>
              </a:rPr>
              <a:t>• 處理成功率監控</a:t>
            </a:r>
          </a:p>
          <a:p>
            <a:r>
              <a:rPr sz="1000">
                <a:latin typeface="Consolas"/>
              </a:rPr>
              <a:t>• 異常模式識別</a:t>
            </a:r>
          </a:p>
          <a:p>
            <a:r>
              <a:rPr sz="1000">
                <a:latin typeface="Consolas"/>
              </a:rPr>
              <a:t>• 自動品質報告生成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標準化輸出格式設計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Consolas"/>
              </a:rPr>
              <a:t>📄 統一JSON輸出格式：</a:t>
            </a:r>
          </a:p>
          <a:p/>
          <a:p>
            <a:r>
              <a:rPr sz="1000">
                <a:latin typeface="Consolas"/>
              </a:rPr>
              <a:t>**完整輸出結構**：</a:t>
            </a:r>
          </a:p>
          <a:p>
            <a:r>
              <a:rPr sz="1000">
                <a:latin typeface="Consolas"/>
              </a:rPr>
              <a:t>```json</a:t>
            </a:r>
          </a:p>
          <a:p>
            <a:r>
              <a:rPr sz="1000">
                <a:latin typeface="Consolas"/>
              </a:rPr>
              <a:t>{</a:t>
            </a:r>
          </a:p>
          <a:p>
            <a:r>
              <a:rPr sz="1000">
                <a:latin typeface="Consolas"/>
              </a:rPr>
              <a:t>  "processing_metadata": {</a:t>
            </a:r>
          </a:p>
          <a:p>
            <a:r>
              <a:rPr sz="1000">
                <a:latin typeface="Consolas"/>
              </a:rPr>
              <a:t>    "processor_version": "1.0.0",</a:t>
            </a:r>
          </a:p>
          <a:p>
            <a:r>
              <a:rPr sz="1000">
                <a:latin typeface="Consolas"/>
              </a:rPr>
              <a:t>    "processing_time": "2025-09-11T18:30:00Z",</a:t>
            </a:r>
          </a:p>
          <a:p>
            <a:r>
              <a:rPr sz="1000">
                <a:latin typeface="Consolas"/>
              </a:rPr>
              <a:t>    "input_tle_file": "/data/starlink_tle.txt",</a:t>
            </a:r>
          </a:p>
          <a:p>
            <a:r>
              <a:rPr sz="1000">
                <a:latin typeface="Consolas"/>
              </a:rPr>
              <a:t>    "observer_coordinates": {</a:t>
            </a:r>
          </a:p>
          <a:p>
            <a:r>
              <a:rPr sz="1000">
                <a:latin typeface="Consolas"/>
              </a:rPr>
              <a:t>      "latitude": 25.0330,</a:t>
            </a:r>
          </a:p>
          <a:p>
            <a:r>
              <a:rPr sz="1000">
                <a:latin typeface="Consolas"/>
              </a:rPr>
              <a:t>      "longitude": 121.5654,</a:t>
            </a:r>
          </a:p>
          <a:p>
            <a:r>
              <a:rPr sz="1000">
                <a:latin typeface="Consolas"/>
              </a:rPr>
              <a:t>      "altitude_m": 10</a:t>
            </a:r>
          </a:p>
          <a:p>
            <a:r>
              <a:rPr sz="1000">
                <a:latin typeface="Consolas"/>
              </a:rPr>
              <a:t>    },</a:t>
            </a:r>
          </a:p>
          <a:p>
            <a:r>
              <a:rPr sz="1000">
                <a:latin typeface="Consolas"/>
              </a:rPr>
              <a:t>    "processing_statistics": {</a:t>
            </a:r>
          </a:p>
          <a:p>
            <a:r>
              <a:rPr sz="1000">
                <a:latin typeface="Consolas"/>
              </a:rPr>
              <a:t>      "total_satellites": 8370,</a:t>
            </a:r>
          </a:p>
          <a:p>
            <a:r>
              <a:rPr sz="1000">
                <a:latin typeface="Consolas"/>
              </a:rPr>
              <a:t>      "successfully_processed": 8365,</a:t>
            </a:r>
          </a:p>
          <a:p>
            <a:r>
              <a:rPr sz="1000">
                <a:latin typeface="Consolas"/>
              </a:rPr>
              <a:t>      "errors_encountered": 5,</a:t>
            </a:r>
          </a:p>
          <a:p>
            <a:r>
              <a:rPr sz="1000">
                <a:latin typeface="Consolas"/>
              </a:rPr>
              <a:t>      "processing_duration_seconds": 28.7</a:t>
            </a:r>
          </a:p>
          <a:p>
            <a:r>
              <a:rPr sz="1000">
                <a:latin typeface="Consolas"/>
              </a:rPr>
              <a:t>    }</a:t>
            </a:r>
          </a:p>
          <a:p>
            <a:r>
              <a:rPr sz="1000">
                <a:latin typeface="Consolas"/>
              </a:rPr>
              <a:t>  },</a:t>
            </a:r>
          </a:p>
          <a:p>
            <a:r>
              <a:rPr sz="1000">
                <a:latin typeface="Consolas"/>
              </a:rPr>
              <a:t>  "satellite_data": [</a:t>
            </a:r>
          </a:p>
          <a:p>
            <a:r>
              <a:rPr sz="1000">
                <a:latin typeface="Consolas"/>
              </a:rPr>
              <a:t>    {</a:t>
            </a:r>
          </a:p>
          <a:p>
            <a:r>
              <a:rPr sz="1000">
                <a:latin typeface="Consolas"/>
              </a:rPr>
              <a:t>      "satellite_info": {</a:t>
            </a:r>
          </a:p>
          <a:p>
            <a:r>
              <a:rPr sz="1000">
                <a:latin typeface="Consolas"/>
              </a:rPr>
              <a:t>        "satellite_number": 44713,</a:t>
            </a:r>
          </a:p>
          <a:p>
            <a:r>
              <a:rPr sz="1000">
                <a:latin typeface="Consolas"/>
              </a:rPr>
              <a:t>        "satellite_name": "STARLINK-1007",</a:t>
            </a:r>
          </a:p>
          <a:p>
            <a:r>
              <a:rPr sz="1000">
                <a:latin typeface="Consolas"/>
              </a:rPr>
              <a:t>        "tle_epoch": "2025-09-02T14:25:33.123Z"</a:t>
            </a:r>
          </a:p>
          <a:p>
            <a:r>
              <a:rPr sz="1000">
                <a:latin typeface="Consolas"/>
              </a:rPr>
              <a:t>      },</a:t>
            </a:r>
          </a:p>
          <a:p>
            <a:r>
              <a:rPr sz="1000">
                <a:latin typeface="Consolas"/>
              </a:rPr>
              <a:t>      "orbital_data": {</a:t>
            </a:r>
          </a:p>
          <a:p>
            <a:r>
              <a:rPr sz="1000">
                <a:latin typeface="Consolas"/>
              </a:rPr>
              <a:t>        "position_eci_km": [4567.8, -1234.5, 5678.9],</a:t>
            </a:r>
          </a:p>
          <a:p>
            <a:r>
              <a:rPr sz="1000">
                <a:latin typeface="Consolas"/>
              </a:rPr>
              <a:t>        "geographic_coordinates": [34.567, -118.234, 550.2],</a:t>
            </a:r>
          </a:p>
          <a:p>
            <a:r>
              <a:rPr sz="1000">
                <a:latin typeface="Consolas"/>
              </a:rPr>
              <a:t>        "observer_view": {</a:t>
            </a:r>
          </a:p>
          <a:p>
            <a:r>
              <a:rPr sz="1000">
                <a:latin typeface="Consolas"/>
              </a:rPr>
              <a:t>          "elevation_deg": 45.7,</a:t>
            </a:r>
          </a:p>
          <a:p>
            <a:r>
              <a:rPr sz="1000">
                <a:latin typeface="Consolas"/>
              </a:rPr>
              <a:t>          "azimuth_deg": 123.4,</a:t>
            </a:r>
          </a:p>
          <a:p>
            <a:r>
              <a:rPr sz="1000">
                <a:latin typeface="Consolas"/>
              </a:rPr>
              <a:t>          "distance_km": 1234.5,</a:t>
            </a:r>
          </a:p>
          <a:p>
            <a:r>
              <a:rPr sz="1000">
                <a:latin typeface="Consolas"/>
              </a:rPr>
              <a:t>          "is_visible": true</a:t>
            </a:r>
          </a:p>
          <a:p>
            <a:r>
              <a:rPr sz="1000">
                <a:latin typeface="Consolas"/>
              </a:rPr>
              <a:t>        }</a:t>
            </a:r>
          </a:p>
          <a:p>
            <a:r>
              <a:rPr sz="1000">
                <a:latin typeface="Consolas"/>
              </a:rPr>
              <a:t>      }</a:t>
            </a:r>
          </a:p>
          <a:p>
            <a:r>
              <a:rPr sz="1000">
                <a:latin typeface="Consolas"/>
              </a:rPr>
              <a:t>    }</a:t>
            </a:r>
          </a:p>
          <a:p>
            <a:r>
              <a:rPr sz="1000">
                <a:latin typeface="Consolas"/>
              </a:rPr>
              <a:t>  ]</a:t>
            </a:r>
          </a:p>
          <a:p>
            <a:r>
              <a:rPr sz="1000">
                <a:latin typeface="Consolas"/>
              </a:rPr>
              <a:t>}</a:t>
            </a:r>
          </a:p>
          <a:p>
            <a:r>
              <a:rPr sz="1000">
                <a:latin typeface="Consolas"/>
              </a:rPr>
              <a:t>```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性能優化策略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Consolas"/>
              </a:rPr>
              <a:t>🚀 多層級性能優化：</a:t>
            </a:r>
          </a:p>
          <a:p/>
          <a:p>
            <a:r>
              <a:rPr sz="1000">
                <a:latin typeface="Consolas"/>
              </a:rPr>
              <a:t>**計算層優化**：</a:t>
            </a:r>
          </a:p>
          <a:p>
            <a:r>
              <a:rPr sz="1000">
                <a:latin typeface="Consolas"/>
              </a:rPr>
              <a:t>• **預計算表** - 三角函數、常數項快取</a:t>
            </a:r>
          </a:p>
          <a:p>
            <a:r>
              <a:rPr sz="1000">
                <a:latin typeface="Consolas"/>
              </a:rPr>
              <a:t>• **向量化運算** - NumPy批量計算</a:t>
            </a:r>
          </a:p>
          <a:p>
            <a:r>
              <a:rPr sz="1000">
                <a:latin typeface="Consolas"/>
              </a:rPr>
              <a:t>• **並行化** - 多核CPU充分利用</a:t>
            </a:r>
          </a:p>
          <a:p>
            <a:r>
              <a:rPr sz="1000">
                <a:latin typeface="Consolas"/>
              </a:rPr>
              <a:t>• **算法選擇** - 根據軌道類型選擇最佳算法</a:t>
            </a:r>
          </a:p>
          <a:p/>
          <a:p>
            <a:r>
              <a:rPr sz="1000">
                <a:latin typeface="Consolas"/>
              </a:rPr>
              <a:t>**記憶體優化**：</a:t>
            </a:r>
          </a:p>
          <a:p>
            <a:r>
              <a:rPr sz="1000">
                <a:latin typeface="Consolas"/>
              </a:rPr>
              <a:t>```python</a:t>
            </a:r>
          </a:p>
          <a:p>
            <a:r>
              <a:rPr sz="1000">
                <a:latin typeface="Consolas"/>
              </a:rPr>
              <a:t>class MemoryOptimizer:</a:t>
            </a:r>
          </a:p>
          <a:p>
            <a:r>
              <a:rPr sz="1000">
                <a:latin typeface="Consolas"/>
              </a:rPr>
              <a:t>    def __init__(self):</a:t>
            </a:r>
          </a:p>
          <a:p>
            <a:r>
              <a:rPr sz="1000">
                <a:latin typeface="Consolas"/>
              </a:rPr>
              <a:t>        self.object_pool = ObjectPool()</a:t>
            </a:r>
          </a:p>
          <a:p>
            <a:r>
              <a:rPr sz="1000">
                <a:latin typeface="Consolas"/>
              </a:rPr>
              <a:t>        self.result_cache = LRUCache(maxsize=1000)</a:t>
            </a:r>
          </a:p>
          <a:p>
            <a:r>
              <a:rPr sz="1000">
                <a:latin typeface="Consolas"/>
              </a:rPr>
              <a:t>    </a:t>
            </a:r>
          </a:p>
          <a:p>
            <a:r>
              <a:rPr sz="1000">
                <a:latin typeface="Consolas"/>
              </a:rPr>
              <a:t>    def process_with_optimization(self, tle_data: TLEData):</a:t>
            </a:r>
          </a:p>
          <a:p>
            <a:r>
              <a:rPr sz="1000">
                <a:latin typeface="Consolas"/>
              </a:rPr>
              <a:t>        # 使用對象池避免重複分配</a:t>
            </a:r>
          </a:p>
          <a:p>
            <a:r>
              <a:rPr sz="1000">
                <a:latin typeface="Consolas"/>
              </a:rPr>
              <a:t>        calculator = self.object_pool.get_calculator()</a:t>
            </a:r>
          </a:p>
          <a:p>
            <a:r>
              <a:rPr sz="1000">
                <a:latin typeface="Consolas"/>
              </a:rPr>
              <a:t>        </a:t>
            </a:r>
          </a:p>
          <a:p>
            <a:r>
              <a:rPr sz="1000">
                <a:latin typeface="Consolas"/>
              </a:rPr>
              <a:t>        # 檢查快取</a:t>
            </a:r>
          </a:p>
          <a:p>
            <a:r>
              <a:rPr sz="1000">
                <a:latin typeface="Consolas"/>
              </a:rPr>
              <a:t>        cache_key = f"{tle_data.satellite_number}_{tle_data.element_number}"</a:t>
            </a:r>
          </a:p>
          <a:p>
            <a:r>
              <a:rPr sz="1000">
                <a:latin typeface="Consolas"/>
              </a:rPr>
              <a:t>        if cache_key in self.result_cache:</a:t>
            </a:r>
          </a:p>
          <a:p>
            <a:r>
              <a:rPr sz="1000">
                <a:latin typeface="Consolas"/>
              </a:rPr>
              <a:t>            return self.result_cache[cache_key]</a:t>
            </a:r>
          </a:p>
          <a:p>
            <a:r>
              <a:rPr sz="1000">
                <a:latin typeface="Consolas"/>
              </a:rPr>
              <a:t>        </a:t>
            </a:r>
          </a:p>
          <a:p>
            <a:r>
              <a:rPr sz="1000">
                <a:latin typeface="Consolas"/>
              </a:rPr>
              <a:t>        # 計算並快取結果</a:t>
            </a:r>
          </a:p>
          <a:p>
            <a:r>
              <a:rPr sz="1000">
                <a:latin typeface="Consolas"/>
              </a:rPr>
              <a:t>        result = calculator.calculate(tle_data)</a:t>
            </a:r>
          </a:p>
          <a:p>
            <a:r>
              <a:rPr sz="1000">
                <a:latin typeface="Consolas"/>
              </a:rPr>
              <a:t>        self.result_cache[cache_key] = result</a:t>
            </a:r>
          </a:p>
          <a:p>
            <a:r>
              <a:rPr sz="1000">
                <a:latin typeface="Consolas"/>
              </a:rPr>
              <a:t>        </a:t>
            </a:r>
          </a:p>
          <a:p>
            <a:r>
              <a:rPr sz="1000">
                <a:latin typeface="Consolas"/>
              </a:rPr>
              <a:t>        # 歸還對象到池中</a:t>
            </a:r>
          </a:p>
          <a:p>
            <a:r>
              <a:rPr sz="1000">
                <a:latin typeface="Consolas"/>
              </a:rPr>
              <a:t>        self.object_pool.return_calculator(calculator)</a:t>
            </a:r>
          </a:p>
          <a:p>
            <a:r>
              <a:rPr sz="1000">
                <a:latin typeface="Consolas"/>
              </a:rPr>
              <a:t>        return result</a:t>
            </a:r>
          </a:p>
          <a:p>
            <a:r>
              <a:rPr sz="1000">
                <a:latin typeface="Consolas"/>
              </a:rPr>
              <a:t>```</a:t>
            </a:r>
          </a:p>
          <a:p/>
          <a:p>
            <a:r>
              <a:rPr sz="1000">
                <a:latin typeface="Consolas"/>
              </a:rPr>
              <a:t>⚡ **基準測試目標**：</a:t>
            </a:r>
          </a:p>
          <a:p>
            <a:r>
              <a:rPr sz="1000">
                <a:latin typeface="Consolas"/>
              </a:rPr>
              <a:t>• 單核：100 衛星/秒</a:t>
            </a:r>
          </a:p>
          <a:p>
            <a:r>
              <a:rPr sz="1000">
                <a:latin typeface="Consolas"/>
              </a:rPr>
              <a:t>• 四核：300+ 衛星/秒</a:t>
            </a:r>
          </a:p>
          <a:p>
            <a:r>
              <a:rPr sz="1000">
                <a:latin typeface="Consolas"/>
              </a:rPr>
              <a:t>• 記憶體：&lt;4GB for 8000顆衛星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整合測試與驗證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Consolas"/>
              </a:rPr>
              <a:t>🧪 端到端測試策略：</a:t>
            </a:r>
          </a:p>
          <a:p/>
          <a:p>
            <a:r>
              <a:rPr sz="1000">
                <a:latin typeface="Consolas"/>
              </a:rPr>
              <a:t>**測試金字塔設計**：</a:t>
            </a:r>
          </a:p>
          <a:p>
            <a:r>
              <a:rPr sz="1000">
                <a:latin typeface="Consolas"/>
              </a:rPr>
              <a:t>```python</a:t>
            </a:r>
          </a:p>
          <a:p>
            <a:r>
              <a:rPr sz="1000">
                <a:latin typeface="Consolas"/>
              </a:rPr>
              <a:t>class Stage1IntegrationTest:</a:t>
            </a:r>
          </a:p>
          <a:p>
            <a:r>
              <a:rPr sz="1000">
                <a:latin typeface="Consolas"/>
              </a:rPr>
              <a:t>    def test_small_scale(self):</a:t>
            </a:r>
          </a:p>
          <a:p>
            <a:r>
              <a:rPr sz="1000">
                <a:latin typeface="Consolas"/>
              </a:rPr>
              <a:t>        """小規模測試：10顆已知衛星"""</a:t>
            </a:r>
          </a:p>
          <a:p>
            <a:r>
              <a:rPr sz="1000">
                <a:latin typeface="Consolas"/>
              </a:rPr>
              <a:t>        test_satellites = self.load_test_tle_data(count=10)</a:t>
            </a:r>
          </a:p>
          <a:p>
            <a:r>
              <a:rPr sz="1000">
                <a:latin typeface="Consolas"/>
              </a:rPr>
              <a:t>        results = self.processor.process_satellite_data(test_satellites)</a:t>
            </a:r>
          </a:p>
          <a:p>
            <a:r>
              <a:rPr sz="1000">
                <a:latin typeface="Consolas"/>
              </a:rPr>
              <a:t>        self.validate_against_reference(results)</a:t>
            </a:r>
          </a:p>
          <a:p>
            <a:r>
              <a:rPr sz="1000">
                <a:latin typeface="Consolas"/>
              </a:rPr>
              <a:t>    </a:t>
            </a:r>
          </a:p>
          <a:p>
            <a:r>
              <a:rPr sz="1000">
                <a:latin typeface="Consolas"/>
              </a:rPr>
              <a:t>    def test_medium_scale(self):</a:t>
            </a:r>
          </a:p>
          <a:p>
            <a:r>
              <a:rPr sz="1000">
                <a:latin typeface="Consolas"/>
              </a:rPr>
              <a:t>        """中規模測試：100顆衛星，多種軌道類型"""</a:t>
            </a:r>
          </a:p>
          <a:p>
            <a:r>
              <a:rPr sz="1000">
                <a:latin typeface="Consolas"/>
              </a:rPr>
              <a:t>        mixed_satellites = self.load_mixed_orbital_types(count=100)</a:t>
            </a:r>
          </a:p>
          <a:p>
            <a:r>
              <a:rPr sz="1000">
                <a:latin typeface="Consolas"/>
              </a:rPr>
              <a:t>        results = self.processor.process_satellite_data(mixed_satellites)</a:t>
            </a:r>
          </a:p>
          <a:p>
            <a:r>
              <a:rPr sz="1000">
                <a:latin typeface="Consolas"/>
              </a:rPr>
              <a:t>        self.validate_performance_metrics(results)</a:t>
            </a:r>
          </a:p>
          <a:p>
            <a:r>
              <a:rPr sz="1000">
                <a:latin typeface="Consolas"/>
              </a:rPr>
              <a:t>    </a:t>
            </a:r>
          </a:p>
          <a:p>
            <a:r>
              <a:rPr sz="1000">
                <a:latin typeface="Consolas"/>
              </a:rPr>
              <a:t>    def test_full_scale(self):</a:t>
            </a:r>
          </a:p>
          <a:p>
            <a:r>
              <a:rPr sz="1000">
                <a:latin typeface="Consolas"/>
              </a:rPr>
              <a:t>        """大規模測試：完整Starlink星座 8,370顆"""</a:t>
            </a:r>
          </a:p>
          <a:p>
            <a:r>
              <a:rPr sz="1000">
                <a:latin typeface="Consolas"/>
              </a:rPr>
              <a:t>        starlink_data = self.load_starlink_tle_data()</a:t>
            </a:r>
          </a:p>
          <a:p>
            <a:r>
              <a:rPr sz="1000">
                <a:latin typeface="Consolas"/>
              </a:rPr>
              <a:t>        results = self.processor.process_satellite_data(starlink_data)</a:t>
            </a:r>
          </a:p>
          <a:p>
            <a:r>
              <a:rPr sz="1000">
                <a:latin typeface="Consolas"/>
              </a:rPr>
              <a:t>        self.validate_processing_time(results, max_seconds=30)</a:t>
            </a:r>
          </a:p>
          <a:p>
            <a:r>
              <a:rPr sz="1000">
                <a:latin typeface="Consolas"/>
              </a:rPr>
              <a:t>```</a:t>
            </a:r>
          </a:p>
          <a:p/>
          <a:p>
            <a:r>
              <a:rPr sz="1000">
                <a:latin typeface="Consolas"/>
              </a:rPr>
              <a:t>✅ **驗證基準**：</a:t>
            </a:r>
          </a:p>
          <a:p>
            <a:r>
              <a:rPr sz="1000">
                <a:latin typeface="Consolas"/>
              </a:rPr>
              <a:t>• **精度驗證** - 與skyfield比較誤差&lt;1km</a:t>
            </a:r>
          </a:p>
          <a:p>
            <a:r>
              <a:rPr sz="1000">
                <a:latin typeface="Consolas"/>
              </a:rPr>
              <a:t>• **性能驗證** - 8000顆衛星&lt;30秒完成</a:t>
            </a:r>
          </a:p>
          <a:p>
            <a:r>
              <a:rPr sz="1000">
                <a:latin typeface="Consolas"/>
              </a:rPr>
              <a:t>• **可靠性驗證** - 24小時連續運行無故障</a:t>
            </a:r>
          </a:p>
          <a:p>
            <a:r>
              <a:rPr sz="1000">
                <a:latin typeface="Consolas"/>
              </a:rPr>
              <a:t>• **壓力測試** - 並發處理多個TLE檔案</a:t>
            </a:r>
          </a:p>
          <a:p/>
          <a:p>
            <a:r>
              <a:rPr sz="1000">
                <a:latin typeface="Consolas"/>
              </a:rPr>
              <a:t>📊 **品質指標**：</a:t>
            </a:r>
          </a:p>
          <a:p>
            <a:r>
              <a:rPr sz="1000">
                <a:latin typeface="Consolas"/>
              </a:rPr>
              <a:t>• 單元測試覆蓋率 &gt; 90%</a:t>
            </a:r>
          </a:p>
          <a:p>
            <a:r>
              <a:rPr sz="1000">
                <a:latin typeface="Consolas"/>
              </a:rPr>
              <a:t>• 整合測試通過率 100%</a:t>
            </a:r>
          </a:p>
          <a:p>
            <a:r>
              <a:rPr sz="1000">
                <a:latin typeface="Consolas"/>
              </a:rPr>
              <a:t>• 代碼複雜度 &lt; 10 (McCabe)</a:t>
            </a:r>
          </a:p>
          <a:p>
            <a:r>
              <a:rPr sz="1000">
                <a:latin typeface="Consolas"/>
              </a:rPr>
              <a:t>• 記憶體洩漏檢測通過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階段5學習成果總結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Microsoft JhengHei"/>
              </a:rPr>
              <a:t>🎓 掌握的核心技術：</a:t>
            </a:r>
          </a:p>
          <a:p>
            <a:r>
              <a:rPr sz="1400">
                <a:latin typeface="Microsoft JhengHei"/>
              </a:rPr>
              <a:t>✓ 大型衛星系統的完整架構設計</a:t>
            </a:r>
          </a:p>
          <a:p>
            <a:r>
              <a:rPr sz="1400">
                <a:latin typeface="Microsoft JhengHei"/>
              </a:rPr>
              <a:t>✓ 模組化組件的職責分離和介面設計</a:t>
            </a:r>
          </a:p>
          <a:p>
            <a:r>
              <a:rPr sz="1400">
                <a:latin typeface="Microsoft JhengHei"/>
              </a:rPr>
              <a:t>✓ 批量處理8000+顆衛星的並行策略</a:t>
            </a:r>
          </a:p>
          <a:p>
            <a:r>
              <a:rPr sz="1400">
                <a:latin typeface="Microsoft JhengHei"/>
              </a:rPr>
              <a:t>✓ 分層錯誤處理和品質控制體系</a:t>
            </a:r>
          </a:p>
          <a:p>
            <a:r>
              <a:rPr sz="1400">
                <a:latin typeface="Microsoft JhengHei"/>
              </a:rPr>
              <a:t>✓ 性能優化和記憶體管理技術</a:t>
            </a:r>
          </a:p>
          <a:p/>
          <a:p>
            <a:r>
              <a:rPr sz="1400">
                <a:latin typeface="Microsoft JhengHei"/>
              </a:rPr>
              <a:t>💪 具備的設計能力：</a:t>
            </a:r>
          </a:p>
          <a:p>
            <a:r>
              <a:rPr sz="1400">
                <a:latin typeface="Microsoft JhengHei"/>
              </a:rPr>
              <a:t>✓ Stage1TLEProcessor完整架構定義</a:t>
            </a:r>
          </a:p>
          <a:p>
            <a:r>
              <a:rPr sz="1400">
                <a:latin typeface="Microsoft JhengHei"/>
              </a:rPr>
              <a:t>✓ 7個核心組件的詳細設計規範</a:t>
            </a:r>
          </a:p>
          <a:p>
            <a:r>
              <a:rPr sz="1400">
                <a:latin typeface="Microsoft JhengHei"/>
              </a:rPr>
              <a:t>✓ 數據流向和處理管道設計</a:t>
            </a:r>
          </a:p>
          <a:p>
            <a:r>
              <a:rPr sz="1400">
                <a:latin typeface="Microsoft JhengHei"/>
              </a:rPr>
              <a:t>✓ 生產級軟體的品質保證流程</a:t>
            </a:r>
          </a:p>
          <a:p>
            <a:r>
              <a:rPr sz="1400">
                <a:latin typeface="Microsoft JhengHei"/>
              </a:rPr>
              <a:t>✓ 端到端測試和驗證方法論</a:t>
            </a:r>
          </a:p>
          <a:p/>
          <a:p>
            <a:r>
              <a:rPr sz="1400">
                <a:latin typeface="Microsoft JhengHei"/>
              </a:rPr>
              <a:t>🏗️ 完成的架構成果：</a:t>
            </a:r>
          </a:p>
          <a:p>
            <a:r>
              <a:rPr sz="1400">
                <a:latin typeface="Microsoft JhengHei"/>
              </a:rPr>
              <a:t>✓ 完整的系統組件圖和資料流圖</a:t>
            </a:r>
          </a:p>
          <a:p>
            <a:r>
              <a:rPr sz="1400">
                <a:latin typeface="Microsoft JhengHei"/>
              </a:rPr>
              <a:t>✓ 標準化的介面定義和數據格式</a:t>
            </a:r>
          </a:p>
          <a:p>
            <a:r>
              <a:rPr sz="1400">
                <a:latin typeface="Microsoft JhengHei"/>
              </a:rPr>
              <a:t>✓ 性能優化策略和基準測試計畫</a:t>
            </a:r>
          </a:p>
          <a:p>
            <a:r>
              <a:rPr sz="1400">
                <a:latin typeface="Microsoft JhengHei"/>
              </a:rPr>
              <a:t>✓ 錯誤處理機制和品質控制流程</a:t>
            </a:r>
          </a:p>
          <a:p/>
          <a:p>
            <a:r>
              <a:rPr sz="1400">
                <a:latin typeface="Microsoft JhengHei"/>
              </a:rPr>
              <a:t>🚀 下一步行動計畫：</a:t>
            </a:r>
          </a:p>
          <a:p>
            <a:r>
              <a:rPr sz="1400">
                <a:latin typeface="Microsoft JhengHei"/>
              </a:rPr>
              <a:t>→ 進入階段6：完整程式實作 Step by Step</a:t>
            </a:r>
          </a:p>
          <a:p>
            <a:r>
              <a:rPr sz="1400">
                <a:latin typeface="Microsoft JhengHei"/>
              </a:rPr>
              <a:t>→ 將架構設計轉化為可執行的Python代碼</a:t>
            </a:r>
          </a:p>
          <a:p>
            <a:r>
              <a:rPr sz="1400">
                <a:latin typeface="Microsoft JhengHei"/>
              </a:rPr>
              <a:t>→ 實現每個組件的具體功能</a:t>
            </a:r>
          </a:p>
          <a:p>
            <a:r>
              <a:rPr sz="1400">
                <a:latin typeface="Microsoft JhengHei"/>
              </a:rPr>
              <a:t>→ 進行模組化開發和單元測試</a:t>
            </a:r>
          </a:p>
          <a:p/>
          <a:p>
            <a:r>
              <a:rPr sz="1400">
                <a:latin typeface="Microsoft JhengHei"/>
              </a:rPr>
              <a:t>⚡ 重要提醒：好的架構是成功實作的基礎！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階段5：Stage1TLEProcessor架構設計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1400">
                <a:latin typeface="Microsoft JhengHei"/>
              </a:rPr>
              <a:t>系統架構設計與模組化\n批量處理8000+顆衛星\n生產級軟體架構實作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學習目標與重點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Microsoft JhengHei"/>
              </a:rPr>
              <a:t>完成本階段後您將能夠：</a:t>
            </a:r>
          </a:p>
          <a:p/>
          <a:p>
            <a:r>
              <a:rPr sz="1400">
                <a:latin typeface="Microsoft JhengHei"/>
              </a:rPr>
              <a:t>✓ 設計完整的Stage1TLEProcessor系統架構</a:t>
            </a:r>
          </a:p>
          <a:p>
            <a:r>
              <a:rPr sz="1400">
                <a:latin typeface="Microsoft JhengHei"/>
              </a:rPr>
              <a:t>✓ 規劃模組化的軌道計算處理器組件</a:t>
            </a:r>
          </a:p>
          <a:p>
            <a:r>
              <a:rPr sz="1400">
                <a:latin typeface="Microsoft JhengHei"/>
              </a:rPr>
              <a:t>✓ 實現批量處理8000+顆衛星的架構</a:t>
            </a:r>
          </a:p>
          <a:p>
            <a:r>
              <a:rPr sz="1400">
                <a:latin typeface="Microsoft JhengHei"/>
              </a:rPr>
              <a:t>✓ 建立完善的錯誤處理和品質控制機制</a:t>
            </a:r>
          </a:p>
          <a:p>
            <a:r>
              <a:rPr sz="1400">
                <a:latin typeface="Microsoft JhengHei"/>
              </a:rPr>
              <a:t>✓ 整合前四階段的所有核心技術</a:t>
            </a:r>
          </a:p>
          <a:p/>
          <a:p>
            <a:r>
              <a:rPr sz="1400">
                <a:latin typeface="Microsoft JhengHei"/>
              </a:rPr>
              <a:t>職業發展價值：</a:t>
            </a:r>
          </a:p>
          <a:p>
            <a:r>
              <a:rPr sz="1400">
                <a:latin typeface="Microsoft JhengHei"/>
              </a:rPr>
              <a:t>• 具備大型衛星系統架構設計能力</a:t>
            </a:r>
          </a:p>
          <a:p>
            <a:r>
              <a:rPr sz="1400">
                <a:latin typeface="Microsoft JhengHei"/>
              </a:rPr>
              <a:t>• 掌握高性能批量數據處理技術</a:t>
            </a:r>
          </a:p>
          <a:p>
            <a:r>
              <a:rPr sz="1400">
                <a:latin typeface="Microsoft JhengHei"/>
              </a:rPr>
              <a:t>• 理解生產級軟體系統設計原則</a:t>
            </a:r>
          </a:p>
          <a:p>
            <a:r>
              <a:rPr sz="1400">
                <a:latin typeface="Microsoft JhengHei"/>
              </a:rPr>
              <a:t>• 具備複雜系統的模組化開發經驗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Stage1TLEProcessor系統概述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Microsoft JhengHei"/>
              </a:rPr>
              <a:t>系統定位與功能範圍：</a:t>
            </a:r>
          </a:p>
          <a:p/>
          <a:p>
            <a:r>
              <a:rPr sz="1400">
                <a:latin typeface="Microsoft JhengHei"/>
              </a:rPr>
              <a:t>🎯 **核心職責**：</a:t>
            </a:r>
          </a:p>
          <a:p>
            <a:r>
              <a:rPr sz="1400">
                <a:latin typeface="Microsoft JhengHei"/>
              </a:rPr>
              <a:t>• 接收和處理TLE數據檔案</a:t>
            </a:r>
          </a:p>
          <a:p>
            <a:r>
              <a:rPr sz="1400">
                <a:latin typeface="Microsoft JhengHei"/>
              </a:rPr>
              <a:t>• 執行SGP4軌道計算</a:t>
            </a:r>
          </a:p>
          <a:p>
            <a:r>
              <a:rPr sz="1400">
                <a:latin typeface="Microsoft JhengHei"/>
              </a:rPr>
              <a:t>• 進行座標系統轉換</a:t>
            </a:r>
          </a:p>
          <a:p>
            <a:r>
              <a:rPr sz="1400">
                <a:latin typeface="Microsoft JhengHei"/>
              </a:rPr>
              <a:t>• 輸出標準化的軌道數據</a:t>
            </a:r>
          </a:p>
          <a:p/>
          <a:p>
            <a:r>
              <a:rPr sz="1400">
                <a:latin typeface="Microsoft JhengHei"/>
              </a:rPr>
              <a:t>🏗️ **設計原則**：</a:t>
            </a:r>
          </a:p>
          <a:p>
            <a:r>
              <a:rPr sz="1400">
                <a:latin typeface="Microsoft JhengHei"/>
              </a:rPr>
              <a:t>• **模組化設計** - 每個組件職責單一且可重複使用</a:t>
            </a:r>
          </a:p>
          <a:p>
            <a:r>
              <a:rPr sz="1400">
                <a:latin typeface="Microsoft JhengHei"/>
              </a:rPr>
              <a:t>• **批量處理** - 支援8000+顆衛星的並行計算</a:t>
            </a:r>
          </a:p>
          <a:p>
            <a:r>
              <a:rPr sz="1400">
                <a:latin typeface="Microsoft JhengHei"/>
              </a:rPr>
              <a:t>• **錯誤處理** - 完善的異常捕獲和錯誤恢復</a:t>
            </a:r>
          </a:p>
          <a:p>
            <a:r>
              <a:rPr sz="1400">
                <a:latin typeface="Microsoft JhengHei"/>
              </a:rPr>
              <a:t>• **性能優化** - 記憶體效率和計算速度平衡</a:t>
            </a:r>
          </a:p>
          <a:p>
            <a:r>
              <a:rPr sz="1400">
                <a:latin typeface="Microsoft JhengHei"/>
              </a:rPr>
              <a:t>• **標準輸出** - 統一的數據格式和介面</a:t>
            </a:r>
          </a:p>
          <a:p/>
          <a:p>
            <a:r>
              <a:rPr sz="1400">
                <a:latin typeface="Microsoft JhengHei"/>
              </a:rPr>
              <a:t>🚀 **技術特色**：</a:t>
            </a:r>
          </a:p>
          <a:p>
            <a:r>
              <a:rPr sz="1400">
                <a:latin typeface="Microsoft JhengHei"/>
              </a:rPr>
              <a:t>• 處理Starlink 8,370顆 + OneWeb 648顆衛星</a:t>
            </a:r>
          </a:p>
          <a:p>
            <a:r>
              <a:rPr sz="1400">
                <a:latin typeface="Microsoft JhengHei"/>
              </a:rPr>
              <a:t>• 亞秒級批量計算響應時間</a:t>
            </a:r>
          </a:p>
          <a:p>
            <a:r>
              <a:rPr sz="1400">
                <a:latin typeface="Microsoft JhengHei"/>
              </a:rPr>
              <a:t>• 與skyfield庫&lt;1km精度比較</a:t>
            </a:r>
          </a:p>
          <a:p>
            <a:r>
              <a:rPr sz="1400">
                <a:latin typeface="Microsoft JhengHei"/>
              </a:rPr>
              <a:t>• 完整的品質驗證體系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系統架構組件設計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Consolas"/>
              </a:rPr>
              <a:t>🏗️ 核心處理器架構：</a:t>
            </a:r>
          </a:p>
          <a:p/>
          <a:p>
            <a:r>
              <a:rPr sz="1000">
                <a:latin typeface="Consolas"/>
              </a:rPr>
              <a:t>```</a:t>
            </a:r>
          </a:p>
          <a:p>
            <a:r>
              <a:rPr sz="1000">
                <a:latin typeface="Consolas"/>
              </a:rPr>
              <a:t>Stage1TLEProcessor</a:t>
            </a:r>
          </a:p>
          <a:p>
            <a:r>
              <a:rPr sz="1000">
                <a:latin typeface="Consolas"/>
              </a:rPr>
              <a:t>├── TLEDataLoader          # TLE數據載入器</a:t>
            </a:r>
          </a:p>
          <a:p>
            <a:r>
              <a:rPr sz="1000">
                <a:latin typeface="Consolas"/>
              </a:rPr>
              <a:t>├── TLEParser              # TLE解析器  </a:t>
            </a:r>
          </a:p>
          <a:p>
            <a:r>
              <a:rPr sz="1000">
                <a:latin typeface="Consolas"/>
              </a:rPr>
              <a:t>├── SGP4Calculator         # SGP4計算引擎</a:t>
            </a:r>
          </a:p>
          <a:p>
            <a:r>
              <a:rPr sz="1000">
                <a:latin typeface="Consolas"/>
              </a:rPr>
              <a:t>├── CoordinateConverter    # 座標轉換器</a:t>
            </a:r>
          </a:p>
          <a:p>
            <a:r>
              <a:rPr sz="1000">
                <a:latin typeface="Consolas"/>
              </a:rPr>
              <a:t>├── OutputFormatter        # 輸出格式化器</a:t>
            </a:r>
          </a:p>
          <a:p>
            <a:r>
              <a:rPr sz="1000">
                <a:latin typeface="Consolas"/>
              </a:rPr>
              <a:t>├── ErrorHandler           # 錯誤處理器</a:t>
            </a:r>
          </a:p>
          <a:p>
            <a:r>
              <a:rPr sz="1000">
                <a:latin typeface="Consolas"/>
              </a:rPr>
              <a:t>├── MetadataManager        # 元數據管理器</a:t>
            </a:r>
          </a:p>
          <a:p>
            <a:r>
              <a:rPr sz="1000">
                <a:latin typeface="Consolas"/>
              </a:rPr>
              <a:t>└── BatchProcessor         # 批量處理器</a:t>
            </a:r>
          </a:p>
          <a:p>
            <a:r>
              <a:rPr sz="1000">
                <a:latin typeface="Consolas"/>
              </a:rPr>
              <a:t>```</a:t>
            </a:r>
          </a:p>
          <a:p/>
          <a:p>
            <a:r>
              <a:rPr sz="1000">
                <a:latin typeface="Consolas"/>
              </a:rPr>
              <a:t>🔧 **組件職責分離**：</a:t>
            </a:r>
          </a:p>
          <a:p>
            <a:r>
              <a:rPr sz="1000">
                <a:latin typeface="Consolas"/>
              </a:rPr>
              <a:t>• **數據層**：TLEDataLoader + TLEParser</a:t>
            </a:r>
          </a:p>
          <a:p>
            <a:r>
              <a:rPr sz="1000">
                <a:latin typeface="Consolas"/>
              </a:rPr>
              <a:t>• **計算層**：SGP4Calculator + CoordinateConverter  </a:t>
            </a:r>
          </a:p>
          <a:p>
            <a:r>
              <a:rPr sz="1000">
                <a:latin typeface="Consolas"/>
              </a:rPr>
              <a:t>• **輸出層**：OutputFormatter + MetadataManager</a:t>
            </a:r>
          </a:p>
          <a:p>
            <a:r>
              <a:rPr sz="1000">
                <a:latin typeface="Consolas"/>
              </a:rPr>
              <a:t>• **控制層**：ErrorHandler + BatchProcessor</a:t>
            </a:r>
          </a:p>
          <a:p/>
          <a:p>
            <a:r>
              <a:rPr sz="1000">
                <a:latin typeface="Consolas"/>
              </a:rPr>
              <a:t>⚡ **介面設計原則**：</a:t>
            </a:r>
          </a:p>
          <a:p>
            <a:r>
              <a:rPr sz="1000">
                <a:latin typeface="Consolas"/>
              </a:rPr>
              <a:t>• 統一的異常處理機制</a:t>
            </a:r>
          </a:p>
          <a:p>
            <a:r>
              <a:rPr sz="1000">
                <a:latin typeface="Consolas"/>
              </a:rPr>
              <a:t>• 標準化的數據傳遞格式</a:t>
            </a:r>
          </a:p>
          <a:p>
            <a:r>
              <a:rPr sz="1000">
                <a:latin typeface="Consolas"/>
              </a:rPr>
              <a:t>• 可配置的處理參數</a:t>
            </a:r>
          </a:p>
          <a:p>
            <a:r>
              <a:rPr sz="1000">
                <a:latin typeface="Consolas"/>
              </a:rPr>
              <a:t>• 完整的日誌記錄功能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數據流向設計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Consolas"/>
              </a:rPr>
              <a:t>📊 完整數據處理流程：</a:t>
            </a:r>
          </a:p>
          <a:p/>
          <a:p>
            <a:r>
              <a:rPr sz="1000">
                <a:latin typeface="Consolas"/>
              </a:rPr>
              <a:t>```</a:t>
            </a:r>
          </a:p>
          <a:p>
            <a:r>
              <a:rPr sz="1000">
                <a:latin typeface="Consolas"/>
              </a:rPr>
              <a:t>[TLE檔案] → [TLEDataLoader] → [驗證&amp;快取]</a:t>
            </a:r>
          </a:p>
          <a:p>
            <a:r>
              <a:rPr sz="1000">
                <a:latin typeface="Consolas"/>
              </a:rPr>
              <a:t>     ↓</a:t>
            </a:r>
          </a:p>
          <a:p>
            <a:r>
              <a:rPr sz="1000">
                <a:latin typeface="Consolas"/>
              </a:rPr>
              <a:t>[TLE行數據] → [TLEParser] → [結構化TLE對象]</a:t>
            </a:r>
          </a:p>
          <a:p>
            <a:r>
              <a:rPr sz="1000">
                <a:latin typeface="Consolas"/>
              </a:rPr>
              <a:t>     ↓</a:t>
            </a:r>
          </a:p>
          <a:p>
            <a:r>
              <a:rPr sz="1000">
                <a:latin typeface="Consolas"/>
              </a:rPr>
              <a:t>[TLE對象列表] → [SGP4Calculator] → [ECI位置&amp;速度]</a:t>
            </a:r>
          </a:p>
          <a:p>
            <a:r>
              <a:rPr sz="1000">
                <a:latin typeface="Consolas"/>
              </a:rPr>
              <a:t>     ↓</a:t>
            </a:r>
          </a:p>
          <a:p>
            <a:r>
              <a:rPr sz="1000">
                <a:latin typeface="Consolas"/>
              </a:rPr>
              <a:t>[ECI數據] → [CoordinateConverter] → [多種座標格式]</a:t>
            </a:r>
          </a:p>
          <a:p>
            <a:r>
              <a:rPr sz="1000">
                <a:latin typeface="Consolas"/>
              </a:rPr>
              <a:t>     ↓</a:t>
            </a:r>
          </a:p>
          <a:p>
            <a:r>
              <a:rPr sz="1000">
                <a:latin typeface="Consolas"/>
              </a:rPr>
              <a:t>[座標數據] → [OutputFormatter] → [標準化JSON輸出]</a:t>
            </a:r>
          </a:p>
          <a:p>
            <a:r>
              <a:rPr sz="1000">
                <a:latin typeface="Consolas"/>
              </a:rPr>
              <a:t>     ↓</a:t>
            </a:r>
          </a:p>
          <a:p>
            <a:r>
              <a:rPr sz="1000">
                <a:latin typeface="Consolas"/>
              </a:rPr>
              <a:t>[輸出數據] → [MetadataManager] → [處理報告&amp;統計]</a:t>
            </a:r>
          </a:p>
          <a:p>
            <a:r>
              <a:rPr sz="1000">
                <a:latin typeface="Consolas"/>
              </a:rPr>
              <a:t>```</a:t>
            </a:r>
          </a:p>
          <a:p/>
          <a:p>
            <a:r>
              <a:rPr sz="1000">
                <a:latin typeface="Consolas"/>
              </a:rPr>
              <a:t>🔄 **並行處理設計**：</a:t>
            </a:r>
          </a:p>
          <a:p>
            <a:r>
              <a:rPr sz="1000">
                <a:latin typeface="Consolas"/>
              </a:rPr>
              <a:t>• **輸入並行**：多個TLE檔案同時載入</a:t>
            </a:r>
          </a:p>
          <a:p>
            <a:r>
              <a:rPr sz="1000">
                <a:latin typeface="Consolas"/>
              </a:rPr>
              <a:t>• **計算並行**：SGP4批量計算並行化</a:t>
            </a:r>
          </a:p>
          <a:p>
            <a:r>
              <a:rPr sz="1000">
                <a:latin typeface="Consolas"/>
              </a:rPr>
              <a:t>• **輸出並行**：結果格式化和寫入並行</a:t>
            </a:r>
          </a:p>
          <a:p/>
          <a:p>
            <a:r>
              <a:rPr sz="1000">
                <a:latin typeface="Consolas"/>
              </a:rPr>
              <a:t>⚠️ **錯誤處理流**：</a:t>
            </a:r>
          </a:p>
          <a:p>
            <a:r>
              <a:rPr sz="1000">
                <a:latin typeface="Consolas"/>
              </a:rPr>
              <a:t>• 每個階段獨立的錯誤捕獲</a:t>
            </a:r>
          </a:p>
          <a:p>
            <a:r>
              <a:rPr sz="1000">
                <a:latin typeface="Consolas"/>
              </a:rPr>
              <a:t>• 可恢復錯誤的重試機制</a:t>
            </a:r>
          </a:p>
          <a:p>
            <a:r>
              <a:rPr sz="1000">
                <a:latin typeface="Consolas"/>
              </a:rPr>
              <a:t>• 致命錯誤的優雅降級</a:t>
            </a:r>
          </a:p>
          <a:p>
            <a:r>
              <a:rPr sz="1000">
                <a:latin typeface="Consolas"/>
              </a:rPr>
              <a:t>• 完整的錯誤追蹤和報告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TLEDataLoader 設計規範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Consolas"/>
              </a:rPr>
              <a:t>🗂️ TLE數據載入器職責：</a:t>
            </a:r>
          </a:p>
          <a:p/>
          <a:p>
            <a:r>
              <a:rPr sz="1000">
                <a:latin typeface="Consolas"/>
              </a:rPr>
              <a:t>**核心功能**：</a:t>
            </a:r>
          </a:p>
          <a:p>
            <a:r>
              <a:rPr sz="1000">
                <a:latin typeface="Consolas"/>
              </a:rPr>
              <a:t>• 讀取不同格式的TLE數據檔案</a:t>
            </a:r>
          </a:p>
          <a:p>
            <a:r>
              <a:rPr sz="1000">
                <a:latin typeface="Consolas"/>
              </a:rPr>
              <a:t>• 驗證TLE數據完整性和格式</a:t>
            </a:r>
          </a:p>
          <a:p>
            <a:r>
              <a:rPr sz="1000">
                <a:latin typeface="Consolas"/>
              </a:rPr>
              <a:t>• 支援本地檔案和遠程數據源</a:t>
            </a:r>
          </a:p>
          <a:p>
            <a:r>
              <a:rPr sz="1000">
                <a:latin typeface="Consolas"/>
              </a:rPr>
              <a:t>• 實現智能快取機制</a:t>
            </a:r>
          </a:p>
          <a:p/>
          <a:p>
            <a:r>
              <a:rPr sz="1000">
                <a:latin typeface="Consolas"/>
              </a:rPr>
              <a:t>**設計介面**：</a:t>
            </a:r>
          </a:p>
          <a:p>
            <a:r>
              <a:rPr sz="1000">
                <a:latin typeface="Consolas"/>
              </a:rPr>
              <a:t>```python</a:t>
            </a:r>
          </a:p>
          <a:p>
            <a:r>
              <a:rPr sz="1000">
                <a:latin typeface="Consolas"/>
              </a:rPr>
              <a:t>class TLEDataLoader:</a:t>
            </a:r>
          </a:p>
          <a:p>
            <a:r>
              <a:rPr sz="1000">
                <a:latin typeface="Consolas"/>
              </a:rPr>
              <a:t>    def load_tle_file(self, file_path: str) -&gt; List[str]:</a:t>
            </a:r>
          </a:p>
          <a:p>
            <a:r>
              <a:rPr sz="1000">
                <a:latin typeface="Consolas"/>
              </a:rPr>
              <a:t>        """載入TLE檔案並返回TLE行列表"""</a:t>
            </a:r>
          </a:p>
          <a:p>
            <a:r>
              <a:rPr sz="1000">
                <a:latin typeface="Consolas"/>
              </a:rPr>
              <a:t>        </a:t>
            </a:r>
          </a:p>
          <a:p>
            <a:r>
              <a:rPr sz="1000">
                <a:latin typeface="Consolas"/>
              </a:rPr>
              <a:t>    def validate_tle_data(self, tle_lines: List[str]) -&gt; bool:</a:t>
            </a:r>
          </a:p>
          <a:p>
            <a:r>
              <a:rPr sz="1000">
                <a:latin typeface="Consolas"/>
              </a:rPr>
              <a:t>        """驗證TLE數據格式和完整性"""</a:t>
            </a:r>
          </a:p>
          <a:p>
            <a:r>
              <a:rPr sz="1000">
                <a:latin typeface="Consolas"/>
              </a:rPr>
              <a:t>        </a:t>
            </a:r>
          </a:p>
          <a:p>
            <a:r>
              <a:rPr sz="1000">
                <a:latin typeface="Consolas"/>
              </a:rPr>
              <a:t>    def load_tle_stream(self, file_path: str) -&gt; Generator:</a:t>
            </a:r>
          </a:p>
          <a:p>
            <a:r>
              <a:rPr sz="1000">
                <a:latin typeface="Consolas"/>
              </a:rPr>
              <a:t>        """流式載入大型TLE檔案（記憶體優化）"""</a:t>
            </a:r>
          </a:p>
          <a:p>
            <a:r>
              <a:rPr sz="1000">
                <a:latin typeface="Consolas"/>
              </a:rPr>
              <a:t>        </a:t>
            </a:r>
          </a:p>
          <a:p>
            <a:r>
              <a:rPr sz="1000">
                <a:latin typeface="Consolas"/>
              </a:rPr>
              <a:t>    def get_satellite_count(self) -&gt; int:</a:t>
            </a:r>
          </a:p>
          <a:p>
            <a:r>
              <a:rPr sz="1000">
                <a:latin typeface="Consolas"/>
              </a:rPr>
              <a:t>        """獲取載入的衛星數量"""</a:t>
            </a:r>
          </a:p>
          <a:p>
            <a:r>
              <a:rPr sz="1000">
                <a:latin typeface="Consolas"/>
              </a:rPr>
              <a:t>```</a:t>
            </a:r>
          </a:p>
          <a:p/>
          <a:p>
            <a:r>
              <a:rPr sz="1000">
                <a:latin typeface="Consolas"/>
              </a:rPr>
              <a:t>⚡ **性能優化**：</a:t>
            </a:r>
          </a:p>
          <a:p>
            <a:r>
              <a:rPr sz="1000">
                <a:latin typeface="Consolas"/>
              </a:rPr>
              <a:t>• **流式處理**：避免8000+顆衛星一次載入</a:t>
            </a:r>
          </a:p>
          <a:p>
            <a:r>
              <a:rPr sz="1000">
                <a:latin typeface="Consolas"/>
              </a:rPr>
              <a:t>• **智能快取**：避免重複讀取相同檔案</a:t>
            </a:r>
          </a:p>
          <a:p>
            <a:r>
              <a:rPr sz="1000">
                <a:latin typeface="Consolas"/>
              </a:rPr>
              <a:t>• **格式檢測**：自動識別TLE檔案編碼</a:t>
            </a:r>
          </a:p>
          <a:p>
            <a:r>
              <a:rPr sz="1000">
                <a:latin typeface="Consolas"/>
              </a:rPr>
              <a:t>• **錯誤恢復**：跳過損壞記錄，繼續處理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TLEParser 設計規範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Consolas"/>
              </a:rPr>
              <a:t>📋 TLE解析器核心設計：</a:t>
            </a:r>
          </a:p>
          <a:p/>
          <a:p>
            <a:r>
              <a:rPr sz="1000">
                <a:latin typeface="Consolas"/>
              </a:rPr>
              <a:t>**解析流程**：</a:t>
            </a:r>
          </a:p>
          <a:p>
            <a:r>
              <a:rPr sz="1000">
                <a:latin typeface="Consolas"/>
              </a:rPr>
              <a:t>1. 分離衛星名稱行和兩行TLE數據</a:t>
            </a:r>
          </a:p>
          <a:p>
            <a:r>
              <a:rPr sz="1000">
                <a:latin typeface="Consolas"/>
              </a:rPr>
              <a:t>2. 驗證行號和衛星編號一致性</a:t>
            </a:r>
          </a:p>
          <a:p>
            <a:r>
              <a:rPr sz="1000">
                <a:latin typeface="Consolas"/>
              </a:rPr>
              <a:t>3. 提取並驗證檢查碼</a:t>
            </a:r>
          </a:p>
          <a:p>
            <a:r>
              <a:rPr sz="1000">
                <a:latin typeface="Consolas"/>
              </a:rPr>
              <a:t>4. 解析軌道要素到結構化對象</a:t>
            </a:r>
          </a:p>
          <a:p>
            <a:r>
              <a:rPr sz="1000">
                <a:latin typeface="Consolas"/>
              </a:rPr>
              <a:t>5. 單位轉換和數值驗證</a:t>
            </a:r>
          </a:p>
          <a:p/>
          <a:p>
            <a:r>
              <a:rPr sz="1000">
                <a:latin typeface="Consolas"/>
              </a:rPr>
              <a:t>**數據結構定義**：</a:t>
            </a:r>
          </a:p>
          <a:p>
            <a:r>
              <a:rPr sz="1000">
                <a:latin typeface="Consolas"/>
              </a:rPr>
              <a:t>```python</a:t>
            </a:r>
          </a:p>
          <a:p>
            <a:r>
              <a:rPr sz="1000">
                <a:latin typeface="Consolas"/>
              </a:rPr>
              <a:t>@dataclass</a:t>
            </a:r>
          </a:p>
          <a:p>
            <a:r>
              <a:rPr sz="1000">
                <a:latin typeface="Consolas"/>
              </a:rPr>
              <a:t>class TLEData:</a:t>
            </a:r>
          </a:p>
          <a:p>
            <a:r>
              <a:rPr sz="1000">
                <a:latin typeface="Consolas"/>
              </a:rPr>
              <a:t>    satellite_number: int</a:t>
            </a:r>
          </a:p>
          <a:p>
            <a:r>
              <a:rPr sz="1000">
                <a:latin typeface="Consolas"/>
              </a:rPr>
              <a:t>    satellite_name: str</a:t>
            </a:r>
          </a:p>
          <a:p>
            <a:r>
              <a:rPr sz="1000">
                <a:latin typeface="Consolas"/>
              </a:rPr>
              <a:t>    epoch_year: int</a:t>
            </a:r>
          </a:p>
          <a:p>
            <a:r>
              <a:rPr sz="1000">
                <a:latin typeface="Consolas"/>
              </a:rPr>
              <a:t>    epoch_day: float</a:t>
            </a:r>
          </a:p>
          <a:p>
            <a:r>
              <a:rPr sz="1000">
                <a:latin typeface="Consolas"/>
              </a:rPr>
              <a:t>    mean_motion: float              # revs/day</a:t>
            </a:r>
          </a:p>
          <a:p>
            <a:r>
              <a:rPr sz="1000">
                <a:latin typeface="Consolas"/>
              </a:rPr>
              <a:t>    eccentricity: float            # 0-1</a:t>
            </a:r>
          </a:p>
          <a:p>
            <a:r>
              <a:rPr sz="1000">
                <a:latin typeface="Consolas"/>
              </a:rPr>
              <a:t>    inclination: float             # degrees</a:t>
            </a:r>
          </a:p>
          <a:p>
            <a:r>
              <a:rPr sz="1000">
                <a:latin typeface="Consolas"/>
              </a:rPr>
              <a:t>    raan: float                    # degrees</a:t>
            </a:r>
          </a:p>
          <a:p>
            <a:r>
              <a:rPr sz="1000">
                <a:latin typeface="Consolas"/>
              </a:rPr>
              <a:t>    argument_of_perigee: float     # degrees</a:t>
            </a:r>
          </a:p>
          <a:p>
            <a:r>
              <a:rPr sz="1000">
                <a:latin typeface="Consolas"/>
              </a:rPr>
              <a:t>    mean_anomaly: float            # degrees</a:t>
            </a:r>
          </a:p>
          <a:p>
            <a:r>
              <a:rPr sz="1000">
                <a:latin typeface="Consolas"/>
              </a:rPr>
              <a:t>    bstar: float                   # drag coefficient</a:t>
            </a:r>
          </a:p>
          <a:p>
            <a:r>
              <a:rPr sz="1000">
                <a:latin typeface="Consolas"/>
              </a:rPr>
              <a:t>    </a:t>
            </a:r>
          </a:p>
          <a:p>
            <a:r>
              <a:rPr sz="1000">
                <a:latin typeface="Consolas"/>
              </a:rPr>
              <a:t>    def get_epoch_datetime(self) -&gt; datetime:</a:t>
            </a:r>
          </a:p>
          <a:p>
            <a:r>
              <a:rPr sz="1000">
                <a:latin typeface="Consolas"/>
              </a:rPr>
              <a:t>        """轉換epoch為標準datetime"""</a:t>
            </a:r>
          </a:p>
          <a:p>
            <a:r>
              <a:rPr sz="1000">
                <a:latin typeface="Consolas"/>
              </a:rPr>
              <a:t>```</a:t>
            </a:r>
          </a:p>
          <a:p/>
          <a:p>
            <a:r>
              <a:rPr sz="1000">
                <a:latin typeface="Consolas"/>
              </a:rPr>
              <a:t>🔍 **品質保證**：</a:t>
            </a:r>
          </a:p>
          <a:p>
            <a:r>
              <a:rPr sz="1000">
                <a:latin typeface="Consolas"/>
              </a:rPr>
              <a:t>• 檢查碼驗證算法</a:t>
            </a:r>
          </a:p>
          <a:p>
            <a:r>
              <a:rPr sz="1000">
                <a:latin typeface="Consolas"/>
              </a:rPr>
              <a:t>• 軌道要素合理性檢查</a:t>
            </a:r>
          </a:p>
          <a:p>
            <a:r>
              <a:rPr sz="1000">
                <a:latin typeface="Consolas"/>
              </a:rPr>
              <a:t>• 時間格式標準化</a:t>
            </a:r>
          </a:p>
          <a:p>
            <a:r>
              <a:rPr sz="1000">
                <a:latin typeface="Consolas"/>
              </a:rPr>
              <a:t>• 異常數據標記和報告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b="1">
                <a:latin typeface="Microsoft JhengHei"/>
              </a:rPr>
              <a:t>SGP4Calculator 設計規範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000">
                <a:latin typeface="Consolas"/>
              </a:rPr>
              <a:t>🚀 SGP4計算引擎架構：</a:t>
            </a:r>
          </a:p>
          <a:p/>
          <a:p>
            <a:r>
              <a:rPr sz="1000">
                <a:latin typeface="Consolas"/>
              </a:rPr>
              <a:t>**⚠️ 時間基準關鍵原則**：</a:t>
            </a:r>
          </a:p>
          <a:p>
            <a:r>
              <a:rPr sz="1000">
                <a:latin typeface="Consolas"/>
              </a:rPr>
              <a:t>```python</a:t>
            </a:r>
          </a:p>
          <a:p>
            <a:r>
              <a:rPr sz="1000">
                <a:latin typeface="Consolas"/>
              </a:rPr>
              <a:t>def calculate_satellite_position(self, tle_data: TLEData, </a:t>
            </a:r>
          </a:p>
          <a:p>
            <a:r>
              <a:rPr sz="1000">
                <a:latin typeface="Consolas"/>
              </a:rPr>
              <a:t>                               calculation_time: datetime) -&gt; dict:</a:t>
            </a:r>
          </a:p>
          <a:p>
            <a:r>
              <a:rPr sz="1000">
                <a:latin typeface="Consolas"/>
              </a:rPr>
              <a:t>    # 🔥 關鍵：使用TLE epoch時間作為基準！</a:t>
            </a:r>
          </a:p>
          <a:p>
            <a:r>
              <a:rPr sz="1000">
                <a:latin typeface="Consolas"/>
              </a:rPr>
              <a:t>    tle_epoch = tle_data.get_epoch_datetime()</a:t>
            </a:r>
          </a:p>
          <a:p>
            <a:r>
              <a:rPr sz="1000">
                <a:latin typeface="Consolas"/>
              </a:rPr>
              <a:t>    time_diff = (calculation_time - tle_epoch).total_seconds() / 60.0</a:t>
            </a:r>
          </a:p>
          <a:p>
            <a:r>
              <a:rPr sz="1000">
                <a:latin typeface="Consolas"/>
              </a:rPr>
              <a:t>    </a:t>
            </a:r>
          </a:p>
          <a:p>
            <a:r>
              <a:rPr sz="1000">
                <a:latin typeface="Consolas"/>
              </a:rPr>
              <a:t>    # 絕不使用 datetime.now() ！</a:t>
            </a:r>
          </a:p>
          <a:p>
            <a:r>
              <a:rPr sz="1000">
                <a:latin typeface="Consolas"/>
              </a:rPr>
              <a:t>```</a:t>
            </a:r>
          </a:p>
          <a:p/>
          <a:p>
            <a:r>
              <a:rPr sz="1000">
                <a:latin typeface="Consolas"/>
              </a:rPr>
              <a:t>**批量處理優化**：</a:t>
            </a:r>
          </a:p>
          <a:p>
            <a:r>
              <a:rPr sz="1000">
                <a:latin typeface="Consolas"/>
              </a:rPr>
              <a:t>• **預計算常數項** - 避免重複計算</a:t>
            </a:r>
          </a:p>
          <a:p>
            <a:r>
              <a:rPr sz="1000">
                <a:latin typeface="Consolas"/>
              </a:rPr>
              <a:t>• **向量化數值計算** - 使用NumPy加速</a:t>
            </a:r>
          </a:p>
          <a:p>
            <a:r>
              <a:rPr sz="1000">
                <a:latin typeface="Consolas"/>
              </a:rPr>
              <a:t>• **對象池管理** - 減少記憶體分配</a:t>
            </a:r>
          </a:p>
          <a:p>
            <a:r>
              <a:rPr sz="1000">
                <a:latin typeface="Consolas"/>
              </a:rPr>
              <a:t>• **並行處理** - 多顆衛星同時計算</a:t>
            </a:r>
          </a:p>
          <a:p/>
          <a:p>
            <a:r>
              <a:rPr sz="1000">
                <a:latin typeface="Consolas"/>
              </a:rPr>
              <a:t>**精度保證**：</a:t>
            </a:r>
          </a:p>
          <a:p>
            <a:r>
              <a:rPr sz="1000">
                <a:latin typeface="Consolas"/>
              </a:rPr>
              <a:t>• 與skyfield庫結果比較 &lt; 1km</a:t>
            </a:r>
          </a:p>
          <a:p>
            <a:r>
              <a:rPr sz="1000">
                <a:latin typeface="Consolas"/>
              </a:rPr>
              <a:t>• 數值穩定性檢查</a:t>
            </a:r>
          </a:p>
          <a:p>
            <a:r>
              <a:rPr sz="1000">
                <a:latin typeface="Consolas"/>
              </a:rPr>
              <a:t>• 異常軌道參數處理</a:t>
            </a:r>
          </a:p>
          <a:p>
            <a:r>
              <a:rPr sz="1000">
                <a:latin typeface="Consolas"/>
              </a:rPr>
              <a:t>• 計算結果合理性驗證</a:t>
            </a:r>
          </a:p>
          <a:p/>
          <a:p>
            <a:r>
              <a:rPr sz="1000">
                <a:latin typeface="Consolas"/>
              </a:rPr>
              <a:t>**介面設計**：</a:t>
            </a:r>
          </a:p>
          <a:p>
            <a:r>
              <a:rPr sz="1000">
                <a:latin typeface="Consolas"/>
              </a:rPr>
              <a:t>```python</a:t>
            </a:r>
          </a:p>
          <a:p>
            <a:r>
              <a:rPr sz="1000">
                <a:latin typeface="Consolas"/>
              </a:rPr>
              <a:t>def calculate_batch_positions(self, </a:t>
            </a:r>
          </a:p>
          <a:p>
            <a:r>
              <a:rPr sz="1000">
                <a:latin typeface="Consolas"/>
              </a:rPr>
              <a:t>                            tle_data_list: List[TLEData],</a:t>
            </a:r>
          </a:p>
          <a:p>
            <a:r>
              <a:rPr sz="1000">
                <a:latin typeface="Consolas"/>
              </a:rPr>
              <a:t>                            calculation_times: List[datetime]) -&gt; List[dict]</a:t>
            </a:r>
          </a:p>
          <a:p>
            <a:r>
              <a:rPr sz="1000">
                <a:latin typeface="Consolas"/>
              </a:rPr>
              <a:t>```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自訂 1">
      <a:dk1>
        <a:srgbClr val="35377F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正式文體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3065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3065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hk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k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k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8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929F1AC0-EDE5-4E84-B296-76809860B882}" vid="{D422FDD8-D1F8-4744-A7BD-E0F19A28C55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42381</TotalTime>
  <Words>2</Words>
  <Application>Microsoft Office PowerPoint</Application>
  <PresentationFormat>寬螢幕</PresentationFormat>
  <Paragraphs>2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Söhne</vt:lpstr>
      <vt:lpstr>Arial</vt:lpstr>
      <vt:lpstr>Calibri</vt:lpstr>
      <vt:lpstr>Symbol</vt:lpstr>
      <vt:lpstr>Times New Roman</vt:lpstr>
      <vt:lpstr>佈景主題1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Few-Shot Transfer Learning Approach Using Text-Label Embedding with Legal Attributes for Law Article Prediction</dc:title>
  <dc:creator>Windows 使用者</dc:creator>
  <cp:lastModifiedBy>柏宏 吳</cp:lastModifiedBy>
  <cp:revision>1328</cp:revision>
  <dcterms:created xsi:type="dcterms:W3CDTF">2019-10-21T01:22:34Z</dcterms:created>
  <dcterms:modified xsi:type="dcterms:W3CDTF">2025-09-05T15:20:26Z</dcterms:modified>
</cp:coreProperties>
</file>