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六階段數據流向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數據處理流程</a:t>
            </a:r>
          </a:p>
          <a:p/>
          <a:p>
            <a:r>
              <a:t>輸入: TLE文件 (8000+顆衛星) + 觀測者座標</a:t>
            </a:r>
          </a:p>
          <a:p>
            <a:r>
              <a:t>  ↓</a:t>
            </a:r>
          </a:p>
          <a:p>
            <a:r>
              <a:t>Stage 1: TLE → 軌道位置座標 (8000筆)</a:t>
            </a:r>
          </a:p>
          <a:p>
            <a:r>
              <a:t>  ↓</a:t>
            </a:r>
          </a:p>
          <a:p>
            <a:r>
              <a:t>Stage 2: 座標 → 可見衛星篩選 (800筆)</a:t>
            </a:r>
          </a:p>
          <a:p>
            <a:r>
              <a:t>  ↓</a:t>
            </a:r>
          </a:p>
          <a:p>
            <a:r>
              <a:t>Stage 3: 可見衛星 → 信號品質分析 (800筆)</a:t>
            </a:r>
          </a:p>
          <a:p>
            <a:r>
              <a:t>  ↓</a:t>
            </a:r>
          </a:p>
          <a:p>
            <a:r>
              <a:t>Stage 4: 信號數據 → 時序特徵提取 (800筆)</a:t>
            </a:r>
          </a:p>
          <a:p>
            <a:r>
              <a:t>  ↓</a:t>
            </a:r>
          </a:p>
          <a:p>
            <a:r>
              <a:t>Stage 5: 多維數據 → 綜合評分排序 (50筆)</a:t>
            </a:r>
          </a:p>
          <a:p>
            <a:r>
              <a:t>  ↓</a:t>
            </a:r>
          </a:p>
          <a:p>
            <a:r>
              <a:t>Stage 6: 候選集 → 最優決策輸出 (5-10筆)</a:t>
            </a:r>
          </a:p>
          <a:p/>
          <a:p>
            <a:r>
              <a:t>📈 數據量變化: 8000 → 800 → 50 → 5-10</a:t>
            </a:r>
          </a:p>
          <a:p>
            <a:r>
              <a:t>⏱️ 總處理時間: &lt;2分鐘端到端處理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系統性能指標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處理性能</a:t>
            </a:r>
          </a:p>
          <a:p>
            <a:r>
              <a:t>• Stage 1: &lt;30秒 (8000顆軌道計算)</a:t>
            </a:r>
          </a:p>
          <a:p>
            <a:r>
              <a:t>• Stage 2: &lt;15秒 (可見性篩選)</a:t>
            </a:r>
          </a:p>
          <a:p>
            <a:r>
              <a:t>• Stage 3: &lt;20秒 (信號分析)</a:t>
            </a:r>
          </a:p>
          <a:p>
            <a:r>
              <a:t>• Stage 4: &lt;10秒 (時序預處理)</a:t>
            </a:r>
          </a:p>
          <a:p>
            <a:r>
              <a:t>• Stage 5: &lt;5秒 (數據整合)</a:t>
            </a:r>
          </a:p>
          <a:p>
            <a:r>
              <a:t>• Stage 6: &lt;10秒 (動態規劃)</a:t>
            </a:r>
          </a:p>
          <a:p>
            <a:r>
              <a:t>• 總計: &lt;90秒完整流程</a:t>
            </a:r>
          </a:p>
          <a:p/>
          <a:p>
            <a:r>
              <a:t>🎯 準確性指標</a:t>
            </a:r>
          </a:p>
          <a:p>
            <a:r>
              <a:t>• 軌道計算精度: &lt;1km位置誤差</a:t>
            </a:r>
          </a:p>
          <a:p>
            <a:r>
              <a:t>• 可見性預測準確率: &gt;99%</a:t>
            </a:r>
          </a:p>
          <a:p>
            <a:r>
              <a:t>• 信號強度預測誤差: &lt;3dB</a:t>
            </a:r>
          </a:p>
          <a:p>
            <a:r>
              <a:t>• 最優決策準確率: &gt;95%</a:t>
            </a:r>
          </a:p>
          <a:p/>
          <a:p>
            <a:r>
              <a:t>💾 資源使用</a:t>
            </a:r>
          </a:p>
          <a:p>
            <a:r>
              <a:t>• 記憶體峰值: &lt;4GB</a:t>
            </a:r>
          </a:p>
          <a:p>
            <a:r>
              <a:t>• CPU使用率: &lt;80% (8核心)</a:t>
            </a:r>
          </a:p>
          <a:p>
            <a:r>
              <a:t>• 磁碟空間: &lt;1GB暫存數據</a:t>
            </a:r>
          </a:p>
          <a:p>
            <a:r>
              <a:t>• 網路頻寬: 最小化外部依賴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技術架構特色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🏗️ 模組化設計</a:t>
            </a:r>
          </a:p>
          <a:p>
            <a:r>
              <a:t>• 鬆散耦合: 各階段獨立開發測試</a:t>
            </a:r>
          </a:p>
          <a:p>
            <a:r>
              <a:t>• 標準化介面: JSON數據交換格式</a:t>
            </a:r>
          </a:p>
          <a:p>
            <a:r>
              <a:t>• 可擴展性: 易於新增或修改階段</a:t>
            </a:r>
          </a:p>
          <a:p>
            <a:r>
              <a:t>• 容器化部署: Docker微服務架構</a:t>
            </a:r>
          </a:p>
          <a:p/>
          <a:p>
            <a:r>
              <a:t>🔧 品質保證</a:t>
            </a:r>
          </a:p>
          <a:p>
            <a:r>
              <a:t>• 學術級數據標準: Grade A真實數據源</a:t>
            </a:r>
          </a:p>
          <a:p>
            <a:r>
              <a:t>• 多層驗證體系: 輸入→計算→物理→輸出</a:t>
            </a:r>
          </a:p>
          <a:p>
            <a:r>
              <a:t>• 自動化測試: 回歸測試與壓力測試</a:t>
            </a:r>
          </a:p>
          <a:p>
            <a:r>
              <a:t>• 持續監控: 實時品質指標追蹤</a:t>
            </a:r>
          </a:p>
          <a:p/>
          <a:p>
            <a:r>
              <a:t>📚 標準合規</a:t>
            </a:r>
          </a:p>
          <a:p>
            <a:r>
              <a:t>• ITU-R建議標準: P.618大氣模型</a:t>
            </a:r>
          </a:p>
          <a:p>
            <a:r>
              <a:t>• 3GPP NTN標準: 5G衛星通訊規範  </a:t>
            </a:r>
          </a:p>
          <a:p>
            <a:r>
              <a:t>• IEEE標準: 軌道力學與信號處理</a:t>
            </a:r>
          </a:p>
          <a:p>
            <a:r>
              <a:t>• 學術論文等級: 可重現性驗證</a:t>
            </a:r>
          </a:p>
          <a:p/>
          <a:p>
            <a:r>
              <a:t>🚀 創新特色</a:t>
            </a:r>
          </a:p>
          <a:p>
            <a:r>
              <a:t>• AI驅動決策: 深度強化學習算法</a:t>
            </a:r>
          </a:p>
          <a:p>
            <a:r>
              <a:t>• 實時處理: 毫秒級響應能力</a:t>
            </a:r>
          </a:p>
          <a:p>
            <a:r>
              <a:t>• 智能優化: 自適應參數調整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應用場景與價值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主要應用場景</a:t>
            </a:r>
          </a:p>
          <a:p/>
          <a:p>
            <a:r>
              <a:t>📱 5G NTN通訊系統</a:t>
            </a:r>
          </a:p>
          <a:p>
            <a:r>
              <a:t>• LEO衛星網路接入決策</a:t>
            </a:r>
          </a:p>
          <a:p>
            <a:r>
              <a:t>• 最優衛星選擇與換手</a:t>
            </a:r>
          </a:p>
          <a:p>
            <a:r>
              <a:t>• 服務品質優化</a:t>
            </a:r>
          </a:p>
          <a:p/>
          <a:p>
            <a:r>
              <a:t>🛰️ 衛星星座管理</a:t>
            </a:r>
          </a:p>
          <a:p>
            <a:r>
              <a:t>• 多衛星協調與調度</a:t>
            </a:r>
          </a:p>
          <a:p>
            <a:r>
              <a:t>• 覆蓋範圍優化</a:t>
            </a:r>
          </a:p>
          <a:p>
            <a:r>
              <a:t>• 負載平衡策略</a:t>
            </a:r>
          </a:p>
          <a:p/>
          <a:p>
            <a:r>
              <a:t>🔬 科研與教育</a:t>
            </a:r>
          </a:p>
          <a:p>
            <a:r>
              <a:t>• 衛星通訊算法研究</a:t>
            </a:r>
          </a:p>
          <a:p>
            <a:r>
              <a:t>• LEO系統性能分析</a:t>
            </a:r>
          </a:p>
          <a:p>
            <a:r>
              <a:t>• 學術論文支撐數據</a:t>
            </a:r>
          </a:p>
          <a:p/>
          <a:p>
            <a:r>
              <a:t>📊 商業價值</a:t>
            </a:r>
          </a:p>
          <a:p>
            <a:r>
              <a:t>• 通訊品質提升: &gt;20%</a:t>
            </a:r>
          </a:p>
          <a:p>
            <a:r>
              <a:t>• 系統容量增加: &gt;30%  </a:t>
            </a:r>
          </a:p>
          <a:p>
            <a:r>
              <a:t>• 運營成本降低: &gt;15%</a:t>
            </a:r>
          </a:p>
          <a:p>
            <a:r>
              <a:t>• 開發時程縮短: &gt;50%</a:t>
            </a:r>
          </a:p>
          <a:p/>
          <a:p>
            <a:r>
              <a:t>🏆 技術領先性</a:t>
            </a:r>
          </a:p>
          <a:p>
            <a:r>
              <a:t>• 首個完整六階段處理系統</a:t>
            </a:r>
          </a:p>
          <a:p>
            <a:r>
              <a:t>• 學術級品質工業級性能</a:t>
            </a:r>
          </a:p>
          <a:p>
            <a:r>
              <a:t>• 開源可複製驗證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六階段系統總結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核心成就</a:t>
            </a:r>
          </a:p>
          <a:p>
            <a:r>
              <a:t>• 完整端到端LEO衛星處理流程</a:t>
            </a:r>
          </a:p>
          <a:p>
            <a:r>
              <a:t>• 8000+顆衛星實時處理能力</a:t>
            </a:r>
          </a:p>
          <a:p>
            <a:r>
              <a:t>• 學術級品質與工業級性能</a:t>
            </a:r>
          </a:p>
          <a:p>
            <a:r>
              <a:t>• 模組化可擴展架構設計</a:t>
            </a:r>
          </a:p>
          <a:p/>
          <a:p>
            <a:r>
              <a:t>🎯 關鍵優勢</a:t>
            </a:r>
          </a:p>
          <a:p>
            <a:r>
              <a:t>• 處理速度: &lt;2分鐘完整流程</a:t>
            </a:r>
          </a:p>
          <a:p>
            <a:r>
              <a:t>• 準確性: &gt;99%計算成功率  </a:t>
            </a:r>
          </a:p>
          <a:p>
            <a:r>
              <a:t>• 可擴展: 支援萬顆衛星規模</a:t>
            </a:r>
          </a:p>
          <a:p>
            <a:r>
              <a:t>• 標準化: 符合國際通訊標準</a:t>
            </a:r>
          </a:p>
          <a:p/>
          <a:p>
            <a:r>
              <a:t>🚀 技術創新</a:t>
            </a:r>
          </a:p>
          <a:p>
            <a:r>
              <a:t>• AI驅動的智能決策系統</a:t>
            </a:r>
          </a:p>
          <a:p>
            <a:r>
              <a:t>• 多層級品質驗證體系</a:t>
            </a:r>
          </a:p>
          <a:p>
            <a:r>
              <a:t>• 自動化故障診斷與修復</a:t>
            </a:r>
          </a:p>
          <a:p>
            <a:r>
              <a:t>• 實時性能監控與優化</a:t>
            </a:r>
          </a:p>
          <a:p/>
          <a:p>
            <a:r>
              <a:t>📈 未來發展</a:t>
            </a:r>
          </a:p>
          <a:p>
            <a:r>
              <a:t>• 擴展到其他軌道類型 (MEO/GEO)</a:t>
            </a:r>
          </a:p>
          <a:p>
            <a:r>
              <a:t>• 集成更多AI算法</a:t>
            </a:r>
          </a:p>
          <a:p>
            <a:r>
              <a:t>• 支援更大規模星座</a:t>
            </a:r>
          </a:p>
          <a:p>
            <a:r>
              <a:t>• 商業化產品開發</a:t>
            </a:r>
          </a:p>
          <a:p/>
          <a:p>
            <a:r>
              <a:t>🏆 建立了LEO衛星通訊處理的新標準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六階段衛星處理系統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LEO衛星通訊系統完整處理流程</a:t>
            </a:r>
          </a:p>
          <a:p>
            <a:r>
              <a:t>從軌道計算到動態規劃的六階段架構</a:t>
            </a:r>
          </a:p>
          <a:p>
            <a:r>
              <a:t>系統重點概念說明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六階段處理系統概覽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系統目標</a:t>
            </a:r>
          </a:p>
          <a:p>
            <a:r>
              <a:t>• 處理8000+顆LEO衛星的完整通訊流程</a:t>
            </a:r>
          </a:p>
          <a:p>
            <a:r>
              <a:t>• 從原始TLE數據到最終通訊決策的端到端處理</a:t>
            </a:r>
          </a:p>
          <a:p>
            <a:r>
              <a:t>• 提供學術級品質與工業級性能</a:t>
            </a:r>
          </a:p>
          <a:p/>
          <a:p>
            <a:r>
              <a:t>🏗️ 六階段架構</a:t>
            </a:r>
          </a:p>
          <a:p>
            <a:r>
              <a:t>Stage 1: 軌道計算 → Stage 2: 可見性篩選 → Stage 3: 信號分析</a:t>
            </a:r>
          </a:p>
          <a:p>
            <a:r>
              <a:t>     ↓                    ↓                     ↓</a:t>
            </a:r>
          </a:p>
          <a:p>
            <a:r>
              <a:t>Stage 6: 動態規劃 ← Stage 5: 數據整合 ← Stage 4: 時序預處理</a:t>
            </a:r>
          </a:p>
          <a:p/>
          <a:p>
            <a:r>
              <a:t>📊 關鍵指標</a:t>
            </a:r>
          </a:p>
          <a:p>
            <a:r>
              <a:t>• 處理速度: &lt;2分鐘完整流程</a:t>
            </a:r>
          </a:p>
          <a:p>
            <a:r>
              <a:t>• 準確性: &gt;99.5%計算成功率</a:t>
            </a:r>
          </a:p>
          <a:p>
            <a:r>
              <a:t>• 可擴展性: 支援10,000+顆衛星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1: TLE軌道計算處理器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🛰️ 核心功能</a:t>
            </a:r>
          </a:p>
          <a:p>
            <a:r>
              <a:t>• TLE數據解析與驗證</a:t>
            </a:r>
          </a:p>
          <a:p>
            <a:r>
              <a:t>• SGP4軌道動力學計算  </a:t>
            </a:r>
          </a:p>
          <a:p>
            <a:r>
              <a:t>• ECI座標系統轉換</a:t>
            </a:r>
          </a:p>
          <a:p>
            <a:r>
              <a:t>• 批量處理8000+顆衛星</a:t>
            </a:r>
          </a:p>
          <a:p/>
          <a:p>
            <a:r>
              <a:t>⚡ 關鍵技術</a:t>
            </a:r>
          </a:p>
          <a:p>
            <a:r>
              <a:t>• 時間基準: 使用TLE epoch時間（避免0顆可見問題）</a:t>
            </a:r>
          </a:p>
          <a:p>
            <a:r>
              <a:t>• 並行計算: 多線程批量處理</a:t>
            </a:r>
          </a:p>
          <a:p>
            <a:r>
              <a:t>• 精度控制: &lt;1km位置精度</a:t>
            </a:r>
          </a:p>
          <a:p>
            <a:r>
              <a:t>• 錯誤處理: 分層驗證機制</a:t>
            </a:r>
          </a:p>
          <a:p/>
          <a:p>
            <a:r>
              <a:t>📤 輸出數據</a:t>
            </a:r>
          </a:p>
          <a:p>
            <a:r>
              <a:t>{</a:t>
            </a:r>
          </a:p>
          <a:p>
            <a:r>
              <a:t>  "satellite_id": "25544",</a:t>
            </a:r>
          </a:p>
          <a:p>
            <a:r>
              <a:t>  "position_eci": [x, y, z],</a:t>
            </a:r>
          </a:p>
          <a:p>
            <a:r>
              <a:t>  "velocity_eci": [vx, vy, vz],</a:t>
            </a:r>
          </a:p>
          <a:p>
            <a:r>
              <a:t>  "calculation_time": "2025-09-11T10:00:00Z"</a:t>
            </a:r>
          </a:p>
          <a:p>
            <a:r>
              <a:t>}</a:t>
            </a:r>
          </a:p>
          <a:p/>
          <a:p>
            <a:r>
              <a:t>🎯 性能指標: 8000顆衛星 &lt; 30秒處理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2: 衛星可見性篩選處理器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👁️ 核心功能</a:t>
            </a:r>
          </a:p>
          <a:p>
            <a:r>
              <a:t>• 觀測者相對座標計算</a:t>
            </a:r>
          </a:p>
          <a:p>
            <a:r>
              <a:t>• 仰角方位角計算</a:t>
            </a:r>
          </a:p>
          <a:p>
            <a:r>
              <a:t>• 可見性門檻篩選</a:t>
            </a:r>
          </a:p>
          <a:p>
            <a:r>
              <a:t>• 地理座標系統轉換</a:t>
            </a:r>
          </a:p>
          <a:p/>
          <a:p>
            <a:r>
              <a:t>🔍 篩選標準</a:t>
            </a:r>
          </a:p>
          <a:p>
            <a:r>
              <a:t>• 仰角門檻: ≥10° (ITU-R標準)</a:t>
            </a:r>
          </a:p>
          <a:p>
            <a:r>
              <a:t>• 分層門檻: 預備15° → 執行10° → 臨界5°</a:t>
            </a:r>
          </a:p>
          <a:p>
            <a:r>
              <a:t>• 環境係數: 開闊1.0x, 城市1.1x, 山區1.3x</a:t>
            </a:r>
          </a:p>
          <a:p>
            <a:r>
              <a:t>• 時間窗口: 持續可見性分析</a:t>
            </a:r>
          </a:p>
          <a:p/>
          <a:p>
            <a:r>
              <a:t>📤 輸出數據</a:t>
            </a:r>
          </a:p>
          <a:p>
            <a:r>
              <a:t>{</a:t>
            </a:r>
          </a:p>
          <a:p>
            <a:r>
              <a:t>  "satellite_id": "25544",</a:t>
            </a:r>
          </a:p>
          <a:p>
            <a:r>
              <a:t>  "elevation": 45.2,</a:t>
            </a:r>
          </a:p>
          <a:p>
            <a:r>
              <a:t>  "azimuth": 180.5,</a:t>
            </a:r>
          </a:p>
          <a:p>
            <a:r>
              <a:t>  "distance": 850.3,</a:t>
            </a:r>
          </a:p>
          <a:p>
            <a:r>
              <a:t>  "is_visible": true</a:t>
            </a:r>
          </a:p>
          <a:p>
            <a:r>
              <a:t>}</a:t>
            </a:r>
          </a:p>
          <a:p/>
          <a:p>
            <a:r>
              <a:t>🎯 性能指標: 8000→800顆可見衛星篩選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3: 信號分析處理器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📡 核心功能</a:t>
            </a:r>
          </a:p>
          <a:p>
            <a:r>
              <a:t>• 信號強度計算 (RSRP/RSRQ)</a:t>
            </a:r>
          </a:p>
          <a:p>
            <a:r>
              <a:t>• 路徑損耗分析</a:t>
            </a:r>
          </a:p>
          <a:p>
            <a:r>
              <a:t>• 都卜勒頻移計算</a:t>
            </a:r>
          </a:p>
          <a:p>
            <a:r>
              <a:t>• 信號品質評估</a:t>
            </a:r>
          </a:p>
          <a:p/>
          <a:p>
            <a:r>
              <a:t>🔬 分析算法</a:t>
            </a:r>
          </a:p>
          <a:p>
            <a:r>
              <a:t>• 自由空間損耗: 20log₁₀(4πd/λ)</a:t>
            </a:r>
          </a:p>
          <a:p>
            <a:r>
              <a:t>• 大氣衰減: ITU-R P.618模型</a:t>
            </a:r>
          </a:p>
          <a:p>
            <a:r>
              <a:t>• 都卜勒效應: Δf = f₀ × v_r / c</a:t>
            </a:r>
          </a:p>
          <a:p>
            <a:r>
              <a:t>• 多路徑效應: 城市環境修正</a:t>
            </a:r>
          </a:p>
          <a:p/>
          <a:p>
            <a:r>
              <a:t>📤 輸出數據</a:t>
            </a:r>
          </a:p>
          <a:p>
            <a:r>
              <a:t>{</a:t>
            </a:r>
          </a:p>
          <a:p>
            <a:r>
              <a:t>  "satellite_id": "25544",</a:t>
            </a:r>
          </a:p>
          <a:p>
            <a:r>
              <a:t>  "rsrp_dbm": -85.2,</a:t>
            </a:r>
          </a:p>
          <a:p>
            <a:r>
              <a:t>  "path_loss_db": 162.5,</a:t>
            </a:r>
          </a:p>
          <a:p>
            <a:r>
              <a:t>  "doppler_shift_hz": 1250,</a:t>
            </a:r>
          </a:p>
          <a:p>
            <a:r>
              <a:t>  "signal_quality": "excellent"</a:t>
            </a:r>
          </a:p>
          <a:p>
            <a:r>
              <a:t>}</a:t>
            </a:r>
          </a:p>
          <a:p/>
          <a:p>
            <a:r>
              <a:t>🎯 性能指標: 800顆衛星信號品質分析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4: 時序數據預處理器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⏱️ 核心功能</a:t>
            </a:r>
          </a:p>
          <a:p>
            <a:r>
              <a:t>• 時間序列數據標準化</a:t>
            </a:r>
          </a:p>
          <a:p>
            <a:r>
              <a:t>• 可見性時間窗口分析</a:t>
            </a:r>
          </a:p>
          <a:p>
            <a:r>
              <a:t>• 數據插值與平滑</a:t>
            </a:r>
          </a:p>
          <a:p>
            <a:r>
              <a:t>• 時序特徵提取</a:t>
            </a:r>
          </a:p>
          <a:p/>
          <a:p>
            <a:r>
              <a:t>🔄 處理算法</a:t>
            </a:r>
          </a:p>
          <a:p>
            <a:r>
              <a:t>• 時間對齊: 統一時間基準</a:t>
            </a:r>
          </a:p>
          <a:p>
            <a:r>
              <a:t>• 數據插值: 三次樣條插值</a:t>
            </a:r>
          </a:p>
          <a:p>
            <a:r>
              <a:t>• 異常檢測: 統計異常值過濾</a:t>
            </a:r>
          </a:p>
          <a:p>
            <a:r>
              <a:t>• 特徵工程: 滑動窗口統計</a:t>
            </a:r>
          </a:p>
          <a:p/>
          <a:p>
            <a:r>
              <a:t>📤 輸出數據</a:t>
            </a:r>
          </a:p>
          <a:p>
            <a:r>
              <a:t>{</a:t>
            </a:r>
          </a:p>
          <a:p>
            <a:r>
              <a:t>  "satellite_id": "25544",</a:t>
            </a:r>
          </a:p>
          <a:p>
            <a:r>
              <a:t>  "time_series": [...],</a:t>
            </a:r>
          </a:p>
          <a:p>
            <a:r>
              <a:t>  "visibility_windows": [...],</a:t>
            </a:r>
          </a:p>
          <a:p>
            <a:r>
              <a:t>  "statistical_features": {...},</a:t>
            </a:r>
          </a:p>
          <a:p>
            <a:r>
              <a:t>  "anomaly_flags": [...]</a:t>
            </a:r>
          </a:p>
          <a:p>
            <a:r>
              <a:t>}</a:t>
            </a:r>
          </a:p>
          <a:p/>
          <a:p>
            <a:r>
              <a:t>🎯 性能指標: 時序數據標準化與特徵提取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5: 數據整合處理器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🔗 核心功能</a:t>
            </a:r>
          </a:p>
          <a:p>
            <a:r>
              <a:t>• 多階段數據融合</a:t>
            </a:r>
          </a:p>
          <a:p>
            <a:r>
              <a:t>• 綜合評分算法</a:t>
            </a:r>
          </a:p>
          <a:p>
            <a:r>
              <a:t>• 衛星候選集生成</a:t>
            </a:r>
          </a:p>
          <a:p>
            <a:r>
              <a:t>• 決策支援數據準備</a:t>
            </a:r>
          </a:p>
          <a:p/>
          <a:p>
            <a:r>
              <a:t>🧮 整合算法</a:t>
            </a:r>
          </a:p>
          <a:p>
            <a:r>
              <a:t>• 加權評分: 位置40% + 信號30% + 時序30%</a:t>
            </a:r>
          </a:p>
          <a:p>
            <a:r>
              <a:t>• 模糊邏輯: 多維度決策融合</a:t>
            </a:r>
          </a:p>
          <a:p>
            <a:r>
              <a:t>• 聚類分析: 相似衛星群組分析</a:t>
            </a:r>
          </a:p>
          <a:p>
            <a:r>
              <a:t>• 排序算法: 綜合表現排序</a:t>
            </a:r>
          </a:p>
          <a:p/>
          <a:p>
            <a:r>
              <a:t>📤 輸出數據</a:t>
            </a:r>
          </a:p>
          <a:p>
            <a:r>
              <a:t>{</a:t>
            </a:r>
          </a:p>
          <a:p>
            <a:r>
              <a:t>  "satellite_id": "25544",</a:t>
            </a:r>
          </a:p>
          <a:p>
            <a:r>
              <a:t>  "composite_score": 0.85,</a:t>
            </a:r>
          </a:p>
          <a:p>
            <a:r>
              <a:t>  "ranking": 5,</a:t>
            </a:r>
          </a:p>
          <a:p>
            <a:r>
              <a:t>  "decision_factors": {...},</a:t>
            </a:r>
          </a:p>
          <a:p>
            <a:r>
              <a:t>  "recommendation": "high_priority"</a:t>
            </a:r>
          </a:p>
          <a:p>
            <a:r>
              <a:t>}</a:t>
            </a:r>
          </a:p>
          <a:p/>
          <a:p>
            <a:r>
              <a:t>🎯 性能指標: 生成top-50優選衛星候選集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6: 動態規劃處理器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核心功能</a:t>
            </a:r>
          </a:p>
          <a:p>
            <a:r>
              <a:t>• 最優衛星選擇策略</a:t>
            </a:r>
          </a:p>
          <a:p>
            <a:r>
              <a:t>• 換手時機決策</a:t>
            </a:r>
          </a:p>
          <a:p>
            <a:r>
              <a:t>• 資源分配優化</a:t>
            </a:r>
          </a:p>
          <a:p>
            <a:r>
              <a:t>• 動態負載平衡</a:t>
            </a:r>
          </a:p>
          <a:p/>
          <a:p>
            <a:r>
              <a:t>🤖 AI演算法</a:t>
            </a:r>
          </a:p>
          <a:p>
            <a:r>
              <a:t>• 深度強化學習: DQN/A3C決策網路</a:t>
            </a:r>
          </a:p>
          <a:p>
            <a:r>
              <a:t>• 動態規劃: 最優路徑演算法</a:t>
            </a:r>
          </a:p>
          <a:p>
            <a:r>
              <a:t>• 遺傳演算法: 多目標優化</a:t>
            </a:r>
          </a:p>
          <a:p>
            <a:r>
              <a:t>• 時空分析: 覆蓋範圍優化</a:t>
            </a:r>
          </a:p>
          <a:p/>
          <a:p>
            <a:r>
              <a:t>📤 輸出數據</a:t>
            </a:r>
          </a:p>
          <a:p>
            <a:r>
              <a:t>{</a:t>
            </a:r>
          </a:p>
          <a:p>
            <a:r>
              <a:t>  "selected_satellites": [...],</a:t>
            </a:r>
          </a:p>
          <a:p>
            <a:r>
              <a:t>  "handover_schedule": [...],</a:t>
            </a:r>
          </a:p>
          <a:p>
            <a:r>
              <a:t>  "resource_allocation": {...},</a:t>
            </a:r>
          </a:p>
          <a:p>
            <a:r>
              <a:t>  "performance_prediction": {...}</a:t>
            </a:r>
          </a:p>
          <a:p>
            <a:r>
              <a:t>}</a:t>
            </a:r>
          </a:p>
          <a:p/>
          <a:p>
            <a:r>
              <a:t>🎯 性能指標: 最優通訊決策與資源配置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