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2" r:id="rId2"/>
    <p:sldId id="266" r:id="rId3"/>
    <p:sldId id="265" r:id="rId4"/>
    <p:sldId id="267" r:id="rId5"/>
    <p:sldId id="276" r:id="rId6"/>
    <p:sldId id="277" r:id="rId7"/>
    <p:sldId id="269" r:id="rId8"/>
    <p:sldId id="272" r:id="rId9"/>
    <p:sldId id="271" r:id="rId10"/>
    <p:sldId id="274" r:id="rId11"/>
    <p:sldId id="273" r:id="rId12"/>
    <p:sldId id="275" r:id="rId13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1A1A1"/>
    <a:srgbClr val="5169CF"/>
    <a:srgbClr val="5F75D3"/>
    <a:srgbClr val="E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76848" autoAdjust="0"/>
  </p:normalViewPr>
  <p:slideViewPr>
    <p:cSldViewPr snapToGrid="0">
      <p:cViewPr varScale="1">
        <p:scale>
          <a:sx n="120" d="100"/>
          <a:sy n="120" d="100"/>
        </p:scale>
        <p:origin x="96" y="24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6E184DA3-7456-445E-B789-C4A3C11A868B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E0BAEFB6-4136-4525-B476-790D9DDC5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6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519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110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068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308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2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673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27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979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571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732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484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87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pu.edu.tw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://www.csie.ntpu.edu.tw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805DCD4E-0403-46F3-858B-5BF02EA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Line 12">
            <a:extLst>
              <a:ext uri="{FF2B5EF4-FFF2-40B4-BE49-F238E27FC236}">
                <a16:creationId xmlns:a16="http://schemas.microsoft.com/office/drawing/2014/main" id="{C41B0D54-DF44-4127-9A39-B15ADA472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84" y="231235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B2658828-45E5-4D11-9E76-B8625DD6F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2844165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2" descr="http://www.csie.ntpu.edu.tw/../images/com_logo.png">
            <a:hlinkClick r:id="rId3"/>
            <a:extLst>
              <a:ext uri="{FF2B5EF4-FFF2-40B4-BE49-F238E27FC236}">
                <a16:creationId xmlns:a16="http://schemas.microsoft.com/office/drawing/2014/main" id="{D0820140-DB07-4D07-B368-B3793CA8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4" y="473075"/>
            <a:ext cx="4707824" cy="49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32417" y="1581209"/>
            <a:ext cx="10363200" cy="1143000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117" y="2935777"/>
            <a:ext cx="8534400" cy="1438103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  <a:endParaRPr lang="de-DE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C584363-FC33-4D49-8A59-4FE845139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8">
            <a:extLst>
              <a:ext uri="{FF2B5EF4-FFF2-40B4-BE49-F238E27FC236}">
                <a16:creationId xmlns:a16="http://schemas.microsoft.com/office/drawing/2014/main" id="{8B435778-36B6-470A-939D-7E55FA140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355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425C922-DC02-4EB7-87C5-86932890B2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36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39063" y="931333"/>
            <a:ext cx="2842683" cy="517419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50334" y="931333"/>
            <a:ext cx="8329084" cy="517419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42F45190-893E-4A4D-AC70-724C5AF4D2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06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>
            <a:extLst>
              <a:ext uri="{FF2B5EF4-FFF2-40B4-BE49-F238E27FC236}">
                <a16:creationId xmlns:a16="http://schemas.microsoft.com/office/drawing/2014/main" id="{46B19FCD-9041-49CE-B2A7-94FA6360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23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A6B2D65-7BAF-43C7-B91E-A39E5D3D3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49340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684" y="2906713"/>
            <a:ext cx="103954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EDF3CA7-0D5E-4815-9A06-C63810AA43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36761D3C-A27C-42D7-BF5A-4B09483B2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9159" y="44069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214F02BF-83A2-4F84-B9F8-6E492AF23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4900307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E992FE68-6C66-4246-818C-F3747853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hlinkClick r:id="rId4"/>
            <a:extLst>
              <a:ext uri="{FF2B5EF4-FFF2-40B4-BE49-F238E27FC236}">
                <a16:creationId xmlns:a16="http://schemas.microsoft.com/office/drawing/2014/main" id="{82D95A3C-1537-438F-9A34-CDA2FCD2D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5140" y="340072"/>
            <a:ext cx="4451144" cy="4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7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5152" y="914400"/>
            <a:ext cx="5556249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1" y="914400"/>
            <a:ext cx="555836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777D388-01C3-486D-A87C-B924DC57D2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39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77801"/>
            <a:ext cx="10972800" cy="57573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B243DEEE-11C0-45AB-B44D-DA0457D580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69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0333" y="150813"/>
            <a:ext cx="11438467" cy="5715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C39D7682-F964-461A-AAAE-372642E0A3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6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F27029BD-E6AF-407F-ACA5-95E13AE34A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228601"/>
            <a:ext cx="11356623" cy="50535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948267"/>
            <a:ext cx="7199488" cy="51778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948268"/>
            <a:ext cx="4011084" cy="51778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618970D-DD05-4ECF-8733-3A668C35F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783" y="135466"/>
            <a:ext cx="11360151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939800"/>
            <a:ext cx="7315200" cy="3787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02867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45A8477-25E2-4F3E-A2CA-70F6EA99A4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09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9ABF8AB-B0B8-4681-BD44-8CF5E845AA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Rectangle 4">
            <a:extLst>
              <a:ext uri="{FF2B5EF4-FFF2-40B4-BE49-F238E27FC236}">
                <a16:creationId xmlns:a16="http://schemas.microsoft.com/office/drawing/2014/main" id="{E37310E9-2521-4BB7-B15D-959B68467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141288"/>
            <a:ext cx="114173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zh-TW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794864E5-9918-4FF7-9866-35661BF2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1" y="914400"/>
            <a:ext cx="11417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err="1"/>
              <a:t>Klicken</a:t>
            </a:r>
            <a:r>
              <a:rPr lang="en-US" altLang="zh-TW" dirty="0"/>
              <a:t> Sie, um die </a:t>
            </a:r>
            <a:r>
              <a:rPr lang="en-US" altLang="zh-TW" dirty="0" err="1"/>
              <a:t>Formate</a:t>
            </a:r>
            <a:r>
              <a:rPr lang="en-US" altLang="zh-TW" dirty="0"/>
              <a:t> des </a:t>
            </a:r>
            <a:r>
              <a:rPr lang="en-US" altLang="zh-TW" dirty="0" err="1"/>
              <a:t>Vorlagentextes</a:t>
            </a:r>
            <a:r>
              <a:rPr lang="en-US" altLang="zh-TW" dirty="0"/>
              <a:t> </a:t>
            </a:r>
            <a:r>
              <a:rPr lang="en-US" altLang="zh-TW" dirty="0" err="1"/>
              <a:t>zu</a:t>
            </a:r>
            <a:r>
              <a:rPr lang="en-US" altLang="zh-TW" dirty="0"/>
              <a:t> </a:t>
            </a:r>
            <a:r>
              <a:rPr lang="en-US" altLang="zh-TW" dirty="0" err="1"/>
              <a:t>bearbeiten</a:t>
            </a:r>
            <a:endParaRPr lang="en-US" altLang="zh-TW" dirty="0"/>
          </a:p>
          <a:p>
            <a:pPr lvl="1"/>
            <a:r>
              <a:rPr lang="en-US" altLang="zh-TW" dirty="0" err="1"/>
              <a:t>Zweite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2"/>
            <a:r>
              <a:rPr lang="en-US" altLang="zh-TW" dirty="0" err="1"/>
              <a:t>Dritte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3"/>
            <a:r>
              <a:rPr lang="en-US" altLang="zh-TW" dirty="0" err="1"/>
              <a:t>Vierte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4"/>
            <a:r>
              <a:rPr lang="en-US" altLang="zh-TW" dirty="0" err="1"/>
              <a:t>Fünfte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</p:txBody>
      </p:sp>
      <p:sp>
        <p:nvSpPr>
          <p:cNvPr id="1028" name="Line 22">
            <a:extLst>
              <a:ext uri="{FF2B5EF4-FFF2-40B4-BE49-F238E27FC236}">
                <a16:creationId xmlns:a16="http://schemas.microsoft.com/office/drawing/2014/main" id="{AB7F6124-04C7-45E8-AA65-7F9F759D6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1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29" name="Line 24">
            <a:extLst>
              <a:ext uri="{FF2B5EF4-FFF2-40B4-BE49-F238E27FC236}">
                <a16:creationId xmlns:a16="http://schemas.microsoft.com/office/drawing/2014/main" id="{C8074568-B491-4B67-9A93-41BE6E79B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784225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30" name="Line 25">
            <a:extLst>
              <a:ext uri="{FF2B5EF4-FFF2-40B4-BE49-F238E27FC236}">
                <a16:creationId xmlns:a16="http://schemas.microsoft.com/office/drawing/2014/main" id="{311CE126-5E96-48EA-A8E4-423F29F2B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6240463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48508" name="Rectangle 28">
            <a:extLst>
              <a:ext uri="{FF2B5EF4-FFF2-40B4-BE49-F238E27FC236}">
                <a16:creationId xmlns:a16="http://schemas.microsoft.com/office/drawing/2014/main" id="{87C75FDA-A8B1-4916-8A2B-A105EA9C4F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+mn-lt"/>
              </a:defRPr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66DE21F-4EA5-4E05-A2F0-D1DDC61D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32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0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A09081-3339-92F0-D6B1-05D39159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Outline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A03481-2081-98BE-1CAD-0250504E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1A7554-8924-48F5-9FA5-C44C8E5DDDA0}"/>
              </a:ext>
            </a:extLst>
          </p:cNvPr>
          <p:cNvSpPr txBox="1">
            <a:spLocks/>
          </p:cNvSpPr>
          <p:nvPr/>
        </p:nvSpPr>
        <p:spPr bwMode="auto">
          <a:xfrm>
            <a:off x="565151" y="1021977"/>
            <a:ext cx="11417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400" baseline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620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aseline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238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400" baseline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192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1600" baseline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002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1600" baseline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4574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1600">
                <a:solidFill>
                  <a:srgbClr val="000000"/>
                </a:solidFill>
                <a:latin typeface="+mn-lt"/>
              </a:defRPr>
            </a:lvl6pPr>
            <a:lvl7pPr marL="29146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1600">
                <a:solidFill>
                  <a:srgbClr val="000000"/>
                </a:solidFill>
                <a:latin typeface="+mn-lt"/>
              </a:defRPr>
            </a:lvl7pPr>
            <a:lvl8pPr marL="33718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1600">
                <a:solidFill>
                  <a:srgbClr val="000000"/>
                </a:solidFill>
                <a:latin typeface="+mn-lt"/>
              </a:defRPr>
            </a:lvl8pPr>
            <a:lvl9pPr marL="38290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3GPP Measurement Events for Handover Trigger</a:t>
            </a: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Measurement Report-based Handover (Traditional) </a:t>
            </a:r>
          </a:p>
          <a:p>
            <a:pPr lvl="1"/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RSS/RSRP-based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Elevation Angle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Service Time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Multi-Criteria (MADM)</a:t>
            </a:r>
          </a:p>
          <a:p>
            <a:pPr lvl="1"/>
            <a:endParaRPr lang="en-US" altLang="zh-TW" ker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Measurement Report-based Handover (AI-Enhanced)</a:t>
            </a:r>
          </a:p>
          <a:p>
            <a:pPr lvl="1"/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 Q-Network Based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Multi-Agent DQN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MORL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Game Theory + RL (Nash-SAC)</a:t>
            </a:r>
          </a:p>
          <a:p>
            <a:pPr lvl="1"/>
            <a:endParaRPr lang="en-US" altLang="zh-TW" ker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Non-Measurement Report-based Handover (Traditional)</a:t>
            </a:r>
          </a:p>
          <a:p>
            <a:pPr lvl="1"/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Location-based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Time-based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Conditional Handover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Graph-based Methods</a:t>
            </a:r>
          </a:p>
          <a:p>
            <a:pPr lvl="1"/>
            <a:endParaRPr lang="en-US" altLang="zh-TW" ker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Non-Measurement Report-based Handover (AI-Enhanced)</a:t>
            </a:r>
          </a:p>
          <a:p>
            <a:pPr lvl="1"/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Predictive Deep RL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GNN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Transformer-based Channel Prediction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Joint Optimization with MPC</a:t>
            </a:r>
          </a:p>
        </p:txBody>
      </p:sp>
    </p:spTree>
    <p:extLst>
      <p:ext uri="{BB962C8B-B14F-4D97-AF65-F5344CB8AC3E}">
        <p14:creationId xmlns:p14="http://schemas.microsoft.com/office/powerpoint/2010/main" val="262985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Non-Measurement Report-based Handover (AI-Enhanced)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833437"/>
            <a:ext cx="11417300" cy="519112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Transformer-based Channel Prediction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Attention Mechanism: Learn long-term channel dependencies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Input Sequence: Historical RSRP, satellite positions, Doppler shifts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Prediction Horizon: 10-30 seconds ahead for proactive handover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Accuracy: 95% correlation with actual measurements</a:t>
            </a:r>
          </a:p>
          <a:p>
            <a:pPr marL="0" indent="0">
              <a:buNone/>
            </a:pPr>
            <a:endParaRPr lang="en-US" altLang="zh-TW" sz="18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Joint Optimization with Model Predictive Control (MPC)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Multi-Objective: Handover decisions + resource allocation + power control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Prediction Model: Satellite constellation dynamics and user mobility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Optimization Horizon: 60-120 seconds rolling window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Results: 62% throughput improvement, 40% energy savings</a:t>
            </a:r>
          </a:p>
          <a:p>
            <a:pPr marL="0" indent="0">
              <a:buNone/>
            </a:pPr>
            <a:endParaRPr lang="en-US" altLang="zh-TW" sz="18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Advanced AI Features: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Digital Twin Networks: Real-time network state mirroring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Federated Learning: Privacy-preserving distributed training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Meta-Learning: Fast adaptation to new satellite constellations</a:t>
            </a:r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222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Performance Comparison Analysis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Quantitative Performance Metrics: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B052552-EA01-B6DD-087E-AEEBAF13B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486279"/>
              </p:ext>
            </p:extLst>
          </p:nvPr>
        </p:nvGraphicFramePr>
        <p:xfrm>
          <a:off x="652616" y="1428405"/>
          <a:ext cx="1008996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0638">
                  <a:extLst>
                    <a:ext uri="{9D8B030D-6E8A-4147-A177-3AD203B41FA5}">
                      <a16:colId xmlns:a16="http://schemas.microsoft.com/office/drawing/2014/main" val="1205649921"/>
                    </a:ext>
                  </a:extLst>
                </a:gridCol>
                <a:gridCol w="2248726">
                  <a:extLst>
                    <a:ext uri="{9D8B030D-6E8A-4147-A177-3AD203B41FA5}">
                      <a16:colId xmlns:a16="http://schemas.microsoft.com/office/drawing/2014/main" val="4024523055"/>
                    </a:ext>
                  </a:extLst>
                </a:gridCol>
                <a:gridCol w="2608580">
                  <a:extLst>
                    <a:ext uri="{9D8B030D-6E8A-4147-A177-3AD203B41FA5}">
                      <a16:colId xmlns:a16="http://schemas.microsoft.com/office/drawing/2014/main" val="1658366828"/>
                    </a:ext>
                  </a:extLst>
                </a:gridCol>
                <a:gridCol w="2922016">
                  <a:extLst>
                    <a:ext uri="{9D8B030D-6E8A-4147-A177-3AD203B41FA5}">
                      <a16:colId xmlns:a16="http://schemas.microsoft.com/office/drawing/2014/main" val="292158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Metric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Traditional Methods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AI-Enhanced Methods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Best Performing Approach 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5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Handover Rate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0.8-1.2 HO/min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0.05-0.2 HO/min (85% ↓)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MADQN + Location-based 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0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Radio Link Failures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15-40%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&lt;1%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CHO + Predictive RL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27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Average Throughput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12-18 Mbps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20-29 Mbps (62% ↑)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Joint Optimization MPC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0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End-to-End Latency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180-320 ms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90-160 ms (50% ↓)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Non-measurement + GNN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69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Signaling Overhead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450-680 msgs/min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70-120 msgs/min (84% ↓)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Distributed MARL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7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QoS Satisfaction Time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65-80%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92-98%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Nash-SAC multi-objective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2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Energy Efficiency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2.1-2.8 bits/Joule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3.4-4.2 bits/Joule (85% ↑)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Energy-aware DRL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303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50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Performance Comparison Analysis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Performance vs. Complexity Trade-offs: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 = number of satellites, T = time horizon, M = state space size, K = number of users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7E5AE4B-8D83-6E75-3406-848497C97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07345"/>
              </p:ext>
            </p:extLst>
          </p:nvPr>
        </p:nvGraphicFramePr>
        <p:xfrm>
          <a:off x="515811" y="1388578"/>
          <a:ext cx="1146664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5832">
                  <a:extLst>
                    <a:ext uri="{9D8B030D-6E8A-4147-A177-3AD203B41FA5}">
                      <a16:colId xmlns:a16="http://schemas.microsoft.com/office/drawing/2014/main" val="3068529644"/>
                    </a:ext>
                  </a:extLst>
                </a:gridCol>
                <a:gridCol w="2602230">
                  <a:extLst>
                    <a:ext uri="{9D8B030D-6E8A-4147-A177-3AD203B41FA5}">
                      <a16:colId xmlns:a16="http://schemas.microsoft.com/office/drawing/2014/main" val="3029233212"/>
                    </a:ext>
                  </a:extLst>
                </a:gridCol>
                <a:gridCol w="2503805">
                  <a:extLst>
                    <a:ext uri="{9D8B030D-6E8A-4147-A177-3AD203B41FA5}">
                      <a16:colId xmlns:a16="http://schemas.microsoft.com/office/drawing/2014/main" val="3142525002"/>
                    </a:ext>
                  </a:extLst>
                </a:gridCol>
                <a:gridCol w="2049780">
                  <a:extLst>
                    <a:ext uri="{9D8B030D-6E8A-4147-A177-3AD203B41FA5}">
                      <a16:colId xmlns:a16="http://schemas.microsoft.com/office/drawing/2014/main" val="2260233756"/>
                    </a:ext>
                  </a:extLst>
                </a:gridCol>
                <a:gridCol w="1844993">
                  <a:extLst>
                    <a:ext uri="{9D8B030D-6E8A-4147-A177-3AD203B41FA5}">
                      <a16:colId xmlns:a16="http://schemas.microsoft.com/office/drawing/2014/main" val="343346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/>
                        <a:t>Approach Category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Computational Complexity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Implementation Difficulty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Real-time Capability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Performance Gain</a:t>
                      </a:r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8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/>
                        <a:t>Traditional Rule-based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O(N)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Low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Excellent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Baseline</a:t>
                      </a:r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7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/>
                        <a:t>3GPP Events (D2, A4, A5) 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O(N log N)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Medium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Very Good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20-30%</a:t>
                      </a:r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27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/>
                        <a:t>Graph-based Optimization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O(N³T)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High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Poor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35-45%</a:t>
                      </a:r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9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/>
                        <a:t>Single-agent RL (DQN)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O(MN)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Medium-High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Good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50-65%</a:t>
                      </a:r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31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/>
                        <a:t>Multi-agent RL (MADQN)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O(KMN)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High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Very Good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70-95%</a:t>
                      </a:r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27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11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 to LEO Satellite Networks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Key Characteristics: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Altitude: 500-2000 km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Orbital Speed: ~7.5 km/s  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Coverage per Satellite: 2-4 minutes visibility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Global Coverage: Mega-constellations (1000+ satellites)</a:t>
            </a:r>
          </a:p>
          <a:p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Major Challenges: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Frequent Handovers: Every 5-6 seconds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Dynamic Topology: Constantly changing network structure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Propagation Delays: 1-4 ms one-way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Doppler Effects: High frequency shifts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Small Signal Variations: Similar RSRP at cell center and edge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394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3GPP Measurement Events for Handover Trigger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049572"/>
            <a:ext cx="11417300" cy="5191125"/>
          </a:xfrm>
        </p:spPr>
        <p:txBody>
          <a:bodyPr/>
          <a:lstStyle/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Key Variables: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D2 Event: Ml1 = distance from serving satellite, Ml2 = distance from neighbor satellite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A4 Event: Mn = neighbor cell measurement (RSRP/RSRQ/RS-SINR)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A5 Event: Mp = serving cell measurement, Mn = neighbor cell measurement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LEO-Specific Advantages: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D2 Event: Uses satellite ephemeris data and UE position for precise distance calculation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A4 Performance: 30% better performance than A3 in LEO environments  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A5 Dual Threshold: Prevents ping-pong effects in weak signal areas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E21AE90-7DE5-2807-AA17-C82689E39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30062"/>
              </p:ext>
            </p:extLst>
          </p:nvPr>
        </p:nvGraphicFramePr>
        <p:xfrm>
          <a:off x="565151" y="895598"/>
          <a:ext cx="11057777" cy="23470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4064350872"/>
                    </a:ext>
                  </a:extLst>
                </a:gridCol>
                <a:gridCol w="3341566">
                  <a:extLst>
                    <a:ext uri="{9D8B030D-6E8A-4147-A177-3AD203B41FA5}">
                      <a16:colId xmlns:a16="http://schemas.microsoft.com/office/drawing/2014/main" val="3633536561"/>
                    </a:ext>
                  </a:extLst>
                </a:gridCol>
                <a:gridCol w="3740061">
                  <a:extLst>
                    <a:ext uri="{9D8B030D-6E8A-4147-A177-3AD203B41FA5}">
                      <a16:colId xmlns:a16="http://schemas.microsoft.com/office/drawing/2014/main" val="1225609531"/>
                    </a:ext>
                  </a:extLst>
                </a:gridCol>
                <a:gridCol w="3164620">
                  <a:extLst>
                    <a:ext uri="{9D8B030D-6E8A-4147-A177-3AD203B41FA5}">
                      <a16:colId xmlns:a16="http://schemas.microsoft.com/office/drawing/2014/main" val="4026497460"/>
                    </a:ext>
                  </a:extLst>
                </a:gridCol>
              </a:tblGrid>
              <a:tr h="364389">
                <a:tc>
                  <a:txBody>
                    <a:bodyPr/>
                    <a:lstStyle/>
                    <a:p>
                      <a:r>
                        <a:rPr lang="en-US" altLang="zh-TW"/>
                        <a:t>Event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Description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Entering Condition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LEO Applicability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921067"/>
                  </a:ext>
                </a:extLst>
              </a:tr>
              <a:tr h="669367">
                <a:tc>
                  <a:txBody>
                    <a:bodyPr/>
                    <a:lstStyle/>
                    <a:p>
                      <a:r>
                        <a:rPr lang="en-US" altLang="zh-TW"/>
                        <a:t>D2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Distance-based trigger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Ml1 – Hys &gt; Thresh1 AND Ml2 + Hys &lt; Thresh2 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Optimal for NTN/LEO satellites 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474688"/>
                  </a:ext>
                </a:extLst>
              </a:tr>
              <a:tr h="628945">
                <a:tc>
                  <a:txBody>
                    <a:bodyPr/>
                    <a:lstStyle/>
                    <a:p>
                      <a:r>
                        <a:rPr lang="en-US" altLang="zh-TW"/>
                        <a:t>A4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Neighbor better than threshold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Mn + Ofn + Ocn – Hys &gt; Thresh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Good for LEO environments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434120"/>
                  </a:ext>
                </a:extLst>
              </a:tr>
              <a:tr h="682934">
                <a:tc>
                  <a:txBody>
                    <a:bodyPr/>
                    <a:lstStyle/>
                    <a:p>
                      <a:r>
                        <a:rPr lang="en-US" altLang="zh-TW"/>
                        <a:t>A5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Serving worse than Thresh1 AND neighbor better than Thresh2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Mp + Hys &lt; Thresh1 AND Mn + Ofn + Ocn – Hys &gt; Thresh2 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Coverage hole scenarios 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63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7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Measurement Report-based Handover (Traditional Approaches)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Standard Handover Procedure: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1. UE Measurements → Serving &amp; neighbor satellites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2. Measurement Reports → Sent to serving gNB/satellite  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3. Network Decision → Handover target selection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4. Handover Execution → Switch to target satellite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Measurement-Based Challenges in LEO: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Doppler Shift: Rapid frequency changes affect measurements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Measurement Delays: 150-300ms propagation delays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Small Signal Difference: Similar RSRP between cell center and edge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078BDE-07D3-FC44-E7C1-491C4D1D0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860982"/>
              </p:ext>
            </p:extLst>
          </p:nvPr>
        </p:nvGraphicFramePr>
        <p:xfrm>
          <a:off x="631524" y="2774246"/>
          <a:ext cx="1052252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5330">
                  <a:extLst>
                    <a:ext uri="{9D8B030D-6E8A-4147-A177-3AD203B41FA5}">
                      <a16:colId xmlns:a16="http://schemas.microsoft.com/office/drawing/2014/main" val="740102880"/>
                    </a:ext>
                  </a:extLst>
                </a:gridCol>
                <a:gridCol w="3295714">
                  <a:extLst>
                    <a:ext uri="{9D8B030D-6E8A-4147-A177-3AD203B41FA5}">
                      <a16:colId xmlns:a16="http://schemas.microsoft.com/office/drawing/2014/main" val="2376045093"/>
                    </a:ext>
                  </a:extLst>
                </a:gridCol>
                <a:gridCol w="2757361">
                  <a:extLst>
                    <a:ext uri="{9D8B030D-6E8A-4147-A177-3AD203B41FA5}">
                      <a16:colId xmlns:a16="http://schemas.microsoft.com/office/drawing/2014/main" val="2982651915"/>
                    </a:ext>
                  </a:extLst>
                </a:gridCol>
                <a:gridCol w="2464118">
                  <a:extLst>
                    <a:ext uri="{9D8B030D-6E8A-4147-A177-3AD203B41FA5}">
                      <a16:colId xmlns:a16="http://schemas.microsoft.com/office/drawing/2014/main" val="608713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/>
                        <a:t>Method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Description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Advantages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Disadvantages</a:t>
                      </a:r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1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/>
                        <a:t>RSS/RSRP-based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Select strongest signal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Simple, 3GPP standard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Frequent handovers, ping-pong</a:t>
                      </a:r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9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/>
                        <a:t>Elevation Angle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Highest elevation priority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Better link quality, lower path loss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May not optimize service time</a:t>
                      </a:r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0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/>
                        <a:t>Service Time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Maximize visibility duration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Reduces HO frequency, predictable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May sacrifice signal quality</a:t>
                      </a:r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4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/>
                        <a:t>Multi-Criteria (MADM) 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Weighted combination using AHP/TOPSIS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Balanced approach, customizable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Static optimization, complexity</a:t>
                      </a:r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5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55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Measurement Report-based Handover (AI-Enhanced Approaches)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Deep Reinforcement Learning Methods: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Deep Q-Network (DQN) Based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State: [RSRP, elevation angle, visible time, load, interference]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Action: Target satellite selection from coverage set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Reward: Throughput - handover penalty - outage cost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Innovation: Learns optimal measurement thresholds dynamically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Performance: 30-50% reduction in handover rate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Multi-Agent Deep Q-Network (MADQN)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Architecture: Distributed learning, each UE as independent agent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Coordination: Implicit through environment interaction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State Space: Local information only (scalable)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Benefits: 95% handover reduction, real-time adaptation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Paper Reference: Lee et al. (2025) - simultaneous decision making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373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Measurement Report-based Handover (AI-Enhanced Approaches)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Multi-Objective Reinforcement Learning (MORL)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Objectives: Maximize [throughput, QoS] + Minimize [handovers, energy]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Method: Pareto-optimal solution selection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Algorithm: MODQN (Multi-Objective DQN)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Application: Multi-beam LEO satellites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Achievement: 62% throughput improvement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Game Theory + RL (Nash-SAC)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Approach: Nash equilibrium in multi-user scenarios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Users: Aircraft, drones, ground terminals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Algorithm: Soft Actor-Critic with Nash solutions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Performance: 16% handover reduction, 48% utility improvement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Advantage: Handles heterogeneous user requirements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616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Non-Measurement Report-based Handover (Traditional)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Approaches Without Measurement Reports: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Location-based Handover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3GPP D2 Event: Uses UE position and satellite ephemeris from SIB19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Trigger Condition: Distance calculations based on GPS coordinates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Advantages: Zero measurement delays, predictable, eliminates RLF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Implementation: Real-time distance monitoring with hysteresis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Time-based Handover  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Mechanism: Pre-scheduled switching using Two-Line Element (TLE) data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Method: Timer-based handover at predetermined orbital positions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Advantages: Completely deterministic, no measurement overhead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Limitation: Cannot adapt to dynamic channel conditions or interference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315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Non-Measurement Report-based Handover (Traditional)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Approaches Without Measurement Reports: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Conditional Handover (CHO)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3GPP Rel-16: Enhanced mobility for Non-Terrestrial Networks (NTN)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Pre-configuration: Target satellite parameters configured in advance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Execution Triggers: Time-based, location-based, or hybrid conditions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Benefits: 84% reduction in signaling overhead, improved reliability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Graph-based Methods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Network Flow: Time-expanded graphs with satellites as nodes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Algorithms: Shortest path, minimum cost flow, maximum flow solutions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Optimization: Global handover path planning considering future states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Complexity: O(N³T) for N satellites and T time slots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6455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Non-Measurement Report-based Handover (AI-Enhanced)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AI-Enhanced Predictive Methods: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Predictive Deep RL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Orbital Prediction: Skip measurement reports using Keplerian orbital mechanics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Training Data: Historical satellite positions, channel conditions, user mobility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Neural Architecture: LSTM + DQN for temporal sequence learning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Benefits: 150-300ms latency reduction, proactive handover decisions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Graph Neural Networks (GNN)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Dynamic Topology: Learn optimal paths in time-varying satellite constellation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Node Features: Satellite position, load, beam coverage, interference level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Edge Weights: Inter-satellite distances, link quality, handover costs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Performance: Distributed decision making with global optimization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68555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自訂 1">
      <a:dk1>
        <a:srgbClr val="35377F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正式文體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hk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929F1AC0-EDE5-4E84-B296-76809860B882}" vid="{D422FDD8-D1F8-4744-A7BD-E0F19A28C55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42520</TotalTime>
  <Words>1333</Words>
  <Application>Microsoft Office PowerPoint</Application>
  <PresentationFormat>寬螢幕</PresentationFormat>
  <Paragraphs>274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Söhne</vt:lpstr>
      <vt:lpstr>Arial</vt:lpstr>
      <vt:lpstr>Calibri</vt:lpstr>
      <vt:lpstr>Symbol</vt:lpstr>
      <vt:lpstr>Times New Roman</vt:lpstr>
      <vt:lpstr>佈景主題1</vt:lpstr>
      <vt:lpstr>Outline</vt:lpstr>
      <vt:lpstr>Introduction to LEO Satellite Networks</vt:lpstr>
      <vt:lpstr>3GPP Measurement Events for Handover Trigger</vt:lpstr>
      <vt:lpstr>Measurement Report-based Handover (Traditional Approaches)</vt:lpstr>
      <vt:lpstr>Measurement Report-based Handover (AI-Enhanced Approaches)</vt:lpstr>
      <vt:lpstr>Measurement Report-based Handover (AI-Enhanced Approaches)</vt:lpstr>
      <vt:lpstr>Non-Measurement Report-based Handover (Traditional)</vt:lpstr>
      <vt:lpstr>Non-Measurement Report-based Handover (Traditional)</vt:lpstr>
      <vt:lpstr>Non-Measurement Report-based Handover (AI-Enhanced)</vt:lpstr>
      <vt:lpstr>Non-Measurement Report-based Handover (AI-Enhanced)</vt:lpstr>
      <vt:lpstr>Performance Comparison Analysis</vt:lpstr>
      <vt:lpstr>Performance Comparison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Few-Shot Transfer Learning Approach Using Text-Label Embedding with Legal Attributes for Law Article Prediction</dc:title>
  <dc:creator>Windows 使用者</dc:creator>
  <cp:lastModifiedBy>柏宏 吳</cp:lastModifiedBy>
  <cp:revision>1333</cp:revision>
  <dcterms:created xsi:type="dcterms:W3CDTF">2019-10-21T01:22:34Z</dcterms:created>
  <dcterms:modified xsi:type="dcterms:W3CDTF">2025-08-15T08:51:51Z</dcterms:modified>
</cp:coreProperties>
</file>