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266" r:id="rId3"/>
    <p:sldId id="265" r:id="rId4"/>
    <p:sldId id="267" r:id="rId5"/>
    <p:sldId id="276" r:id="rId6"/>
    <p:sldId id="277" r:id="rId7"/>
    <p:sldId id="269" r:id="rId8"/>
    <p:sldId id="272" r:id="rId9"/>
    <p:sldId id="271" r:id="rId10"/>
    <p:sldId id="274" r:id="rId11"/>
    <p:sldId id="273" r:id="rId12"/>
    <p:sldId id="275" r:id="rId13"/>
    <p:sldId id="278" r:id="rId19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120" d="100"/>
          <a:sy n="120" d="100"/>
        </p:scale>
        <p:origin x="96" y="24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51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110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068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30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673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27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97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57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73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484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87014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09081-3339-92F0-D6B1-05D391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A03481-2081-98BE-1CAD-0250504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1A7554-8924-48F5-9FA5-C44C8E5DDDA0}"/>
              </a:ext>
            </a:extLst>
          </p:cNvPr>
          <p:cNvSpPr txBox="1">
            <a:spLocks/>
          </p:cNvSpPr>
          <p:nvPr/>
        </p:nvSpPr>
        <p:spPr bwMode="auto">
          <a:xfrm>
            <a:off x="565151" y="1021977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4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620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238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4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192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6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002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6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4574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6pPr>
            <a:lvl7pPr marL="29146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7pPr>
            <a:lvl8pPr marL="33718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8pPr>
            <a:lvl9pPr marL="38290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3GPP Measurement Events for Handover Trigger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(Traditional) </a:t>
            </a:r>
          </a:p>
          <a:p>
            <a:pPr lvl="1"/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RSS/RSRP-based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Elevation Angle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Service Time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Multi-Criteria (MADM)</a:t>
            </a:r>
          </a:p>
          <a:p>
            <a:pPr lvl="1"/>
            <a:endParaRPr lang="en-US" altLang="zh-TW" ker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(AI-Enhanced)</a:t>
            </a:r>
          </a:p>
          <a:p>
            <a:pPr lvl="1"/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Q-Network Based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Multi-Agent DQN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MORL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Game Theory + RL (Nash-SAC)</a:t>
            </a:r>
          </a:p>
          <a:p>
            <a:pPr lvl="1"/>
            <a:endParaRPr lang="en-US" altLang="zh-TW" ker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(Traditional)</a:t>
            </a:r>
          </a:p>
          <a:p>
            <a:pPr lvl="1"/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Location-based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Time-based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Conditional Handover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Graph-based Methods</a:t>
            </a:r>
          </a:p>
          <a:p>
            <a:pPr lvl="1"/>
            <a:endParaRPr lang="en-US" altLang="zh-TW" ker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(AI-Enhanced)</a:t>
            </a:r>
          </a:p>
          <a:p>
            <a:pPr lvl="1"/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Predictive Deep RL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GNN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Transformer-based Channel Prediction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Joint Optimization with MPC</a:t>
            </a:r>
          </a:p>
        </p:txBody>
      </p:sp>
    </p:spTree>
    <p:extLst>
      <p:ext uri="{BB962C8B-B14F-4D97-AF65-F5344CB8AC3E}">
        <p14:creationId xmlns:p14="http://schemas.microsoft.com/office/powerpoint/2010/main" val="262985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(AI-Enhanced)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833437"/>
            <a:ext cx="11417300" cy="51911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Transformer-based Channel Prediction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Attention Mechanism: Learn long-term channel dependencies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Input Sequence: Historical RSRP, satellite positions, Doppler shifts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Prediction Horizon: 10-30 seconds ahead for proactive handover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Accuracy: 95% correlation with actual measurements</a:t>
            </a:r>
          </a:p>
          <a:p>
            <a:pPr marL="0" indent="0">
              <a:buNone/>
            </a:pPr>
            <a:endParaRPr lang="en-US" altLang="zh-TW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Joint Optimization with Model Predictive Control (MPC)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Multi-Objective: Handover decisions + resource allocation + power control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Prediction Model: Satellite constellation dynamics and user mobility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Optimization Horizon: 60-120 seconds rolling window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Results: 62% throughput improvement, 40% energy savings</a:t>
            </a:r>
          </a:p>
          <a:p>
            <a:pPr marL="0" indent="0">
              <a:buNone/>
            </a:pPr>
            <a:endParaRPr lang="en-US" altLang="zh-TW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Advanced AI Features: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Digital Twin Networks: Real-time network state mirroring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Federated Learning: Privacy-preserving distributed training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Meta-Learning: Fast adaptation to new satellite constellations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22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 Comparison Analysis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Quantitative Performance Metrics: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052552-EA01-B6DD-087E-AEEBAF13B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86279"/>
              </p:ext>
            </p:extLst>
          </p:nvPr>
        </p:nvGraphicFramePr>
        <p:xfrm>
          <a:off x="652616" y="1428405"/>
          <a:ext cx="1008996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0638">
                  <a:extLst>
                    <a:ext uri="{9D8B030D-6E8A-4147-A177-3AD203B41FA5}">
                      <a16:colId xmlns:a16="http://schemas.microsoft.com/office/drawing/2014/main" val="1205649921"/>
                    </a:ext>
                  </a:extLst>
                </a:gridCol>
                <a:gridCol w="2248726">
                  <a:extLst>
                    <a:ext uri="{9D8B030D-6E8A-4147-A177-3AD203B41FA5}">
                      <a16:colId xmlns:a16="http://schemas.microsoft.com/office/drawing/2014/main" val="4024523055"/>
                    </a:ext>
                  </a:extLst>
                </a:gridCol>
                <a:gridCol w="2608580">
                  <a:extLst>
                    <a:ext uri="{9D8B030D-6E8A-4147-A177-3AD203B41FA5}">
                      <a16:colId xmlns:a16="http://schemas.microsoft.com/office/drawing/2014/main" val="1658366828"/>
                    </a:ext>
                  </a:extLst>
                </a:gridCol>
                <a:gridCol w="2922016">
                  <a:extLst>
                    <a:ext uri="{9D8B030D-6E8A-4147-A177-3AD203B41FA5}">
                      <a16:colId xmlns:a16="http://schemas.microsoft.com/office/drawing/2014/main" val="29215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Metric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Traditional Methods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AI-Enhanced Methods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Best Performing Approach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5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Handover Rate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0.8-1.2 HO/min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0.05-0.2 HO/min (85% ↓)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MADQN + Location-based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0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Radio Link Failures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15-40%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&lt;1%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CHO + Predictive RL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7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Average Throughput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12-18 Mbps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20-29 Mbps (62% ↑)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Joint Optimization MPC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End-to-End Latency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180-320 ms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90-160 ms (50% ↓)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Non-measurement + GNN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69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Signaling Overhead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450-680 msgs/min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70-120 msgs/min (84% ↓)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Distributed MARL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7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QoS Satisfaction Time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65-80%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92-98%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Nash-SAC multi-objective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Energy Efficiency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2.1-2.8 bits/Joule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3.4-4.2 bits/Joule (85% ↑)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Energy-aware DRL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30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50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 Comparison Analysis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 vs. Complexity Trade-offs: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 = number of satellites, T = time horizon, M = state space size, K = number of users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E5AE4B-8D83-6E75-3406-848497C97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07345"/>
              </p:ext>
            </p:extLst>
          </p:nvPr>
        </p:nvGraphicFramePr>
        <p:xfrm>
          <a:off x="515811" y="1388578"/>
          <a:ext cx="1146664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832">
                  <a:extLst>
                    <a:ext uri="{9D8B030D-6E8A-4147-A177-3AD203B41FA5}">
                      <a16:colId xmlns:a16="http://schemas.microsoft.com/office/drawing/2014/main" val="3068529644"/>
                    </a:ext>
                  </a:extLst>
                </a:gridCol>
                <a:gridCol w="2602230">
                  <a:extLst>
                    <a:ext uri="{9D8B030D-6E8A-4147-A177-3AD203B41FA5}">
                      <a16:colId xmlns:a16="http://schemas.microsoft.com/office/drawing/2014/main" val="3029233212"/>
                    </a:ext>
                  </a:extLst>
                </a:gridCol>
                <a:gridCol w="2503805">
                  <a:extLst>
                    <a:ext uri="{9D8B030D-6E8A-4147-A177-3AD203B41FA5}">
                      <a16:colId xmlns:a16="http://schemas.microsoft.com/office/drawing/2014/main" val="3142525002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2260233756"/>
                    </a:ext>
                  </a:extLst>
                </a:gridCol>
                <a:gridCol w="1844993">
                  <a:extLst>
                    <a:ext uri="{9D8B030D-6E8A-4147-A177-3AD203B41FA5}">
                      <a16:colId xmlns:a16="http://schemas.microsoft.com/office/drawing/2014/main" val="343346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Approach Category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Computational Complexity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Implementation Difficulty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Real-time Capability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Performance Gain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8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Traditional Rule-based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Low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Excellent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Baseline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7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3GPP Events (D2, A4, A5) 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O(N log 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Medium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Very Good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20-30%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Graph-based Optimization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O(N³T)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High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Poor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35-45%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9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Single-agent RL (DQN)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O(MN)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Medium-High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Good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50-65%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1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Multi-agent RL (MADQN)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O(KMN)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High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Very Good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70-95%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2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110193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LEO Satellite Handover: Research-backed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Times New Roman"/>
              </a:rPr>
              <a:t>Baseline Triggers (3GPP NTN)</a:t>
            </a:r>
          </a:p>
          <a:p>
            <a:pPr lvl="1"/>
            <a:r>
              <a:rPr sz="2000">
                <a:latin typeface="Times New Roman"/>
              </a:rPr>
              <a:t>D2: Distance-based using ephemeris + UE location</a:t>
            </a:r>
          </a:p>
          <a:p>
            <a:pPr lvl="1"/>
            <a:r>
              <a:rPr sz="2000">
                <a:latin typeface="Times New Roman"/>
              </a:rPr>
              <a:t>A4/A5: Thresholds + hysteresis + time-to-trigger</a:t>
            </a:r>
          </a:p>
          <a:p>
            <a:pPr/>
            <a:r>
              <a:rPr sz="2000">
                <a:latin typeface="Times New Roman"/>
              </a:rPr>
              <a:t>Conditional Handover (Rel-16)</a:t>
            </a:r>
          </a:p>
          <a:p>
            <a:pPr lvl="1"/>
            <a:r>
              <a:rPr sz="2000">
                <a:latin typeface="Times New Roman"/>
              </a:rPr>
              <a:t>Pre-configure targets; trigger on time/location/quality</a:t>
            </a:r>
          </a:p>
          <a:p>
            <a:pPr lvl="1"/>
            <a:r>
              <a:rPr sz="2000">
                <a:latin typeface="Times New Roman"/>
              </a:rPr>
              <a:t>Cuts signaling; improves reliability in fast mobility</a:t>
            </a:r>
          </a:p>
          <a:p>
            <a:pPr/>
            <a:r>
              <a:rPr sz="2000">
                <a:latin typeface="Times New Roman"/>
              </a:rPr>
              <a:t>Learning-based Policies (LEO)</a:t>
            </a:r>
          </a:p>
          <a:p>
            <a:pPr lvl="1"/>
            <a:r>
              <a:rPr sz="2000">
                <a:latin typeface="Times New Roman"/>
              </a:rPr>
              <a:t>Protocol-learning DRL: Learns HO rules end-to-end; fewer outages vs fixed rules</a:t>
            </a:r>
          </a:p>
          <a:p>
            <a:pPr lvl="1"/>
            <a:r>
              <a:rPr sz="2000">
                <a:latin typeface="Times New Roman"/>
              </a:rPr>
              <a:t>Nash-SAC MARL: Stabilizes multi-user decisions under load</a:t>
            </a:r>
          </a:p>
          <a:p>
            <a:pPr/>
            <a:r>
              <a:rPr sz="2000">
                <a:latin typeface="Times New Roman"/>
              </a:rPr>
              <a:t>Practical Tips</a:t>
            </a:r>
          </a:p>
          <a:p>
            <a:pPr lvl="1"/>
            <a:r>
              <a:rPr sz="2000">
                <a:latin typeface="Times New Roman"/>
              </a:rPr>
              <a:t>Use D2/CHO as fallback; prevent ping-pong via hysteresis/TTT</a:t>
            </a:r>
          </a:p>
          <a:p>
            <a:pPr lvl="1"/>
            <a:r>
              <a:rPr sz="2000">
                <a:latin typeface="Times New Roman"/>
              </a:rPr>
              <a:t>Predict visibility/Doppler; refine with RL where feasible</a:t>
            </a:r>
          </a:p>
          <a:p>
            <a:pPr/>
            <a:r>
              <a:rPr sz="2000">
                <a:latin typeface="Times New Roman"/>
              </a:rPr>
              <a:t>Sources</a:t>
            </a:r>
          </a:p>
          <a:p>
            <a:pPr lvl="1"/>
            <a:r>
              <a:rPr sz="2000">
                <a:latin typeface="Times New Roman"/>
              </a:rPr>
              <a:t>CHO (Rel-16): arXiv:2204.01283; Protocol-learning DRL: arXiv:2310.20215; Nash-SAC MARL: arXiv:2402.00091; 3GPP NTN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to LEO Satellite Networks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Key Characteristics: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Altitude: 500-2000 km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Orbital Speed: ~7.5 km/s  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Coverage per Satellite: 2-4 minutes visibility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Global Coverage: Mega-constellations (1000+ satellites)</a:t>
            </a:r>
          </a:p>
          <a:p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Major Challenges: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Frequent Handovers: Every 5-6 seconds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Dynamic Topology: Constantly changing network structure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Propagation Delays: 1-4 ms one-way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Doppler Effects: High frequency shifts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Small Signal Variations: Similar RSRP at cell center and edge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394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3GPP Measurement Events for Handover Trigger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049572"/>
            <a:ext cx="11417300" cy="5191125"/>
          </a:xfrm>
        </p:spPr>
        <p:txBody>
          <a:bodyPr/>
          <a:lstStyle/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Key Variables: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D2 Event: Ml1 = distance from serving satellite, Ml2 = distance from neighbor satellite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A4 Event: Mn = neighbor cell measurement (RSRP/RSRQ/RS-SINR)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A5 Event: Mp = serving cell measurement, Mn = neighbor cell measurement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LEO-Specific Advantages: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D2 Event: Uses satellite ephemeris data and UE position for precise distance calculation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A4 Performance: 30% better performance than A3 in LEO environments  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A5 Dual Threshold: Prevents ping-pong effects in weak signal areas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E21AE90-7DE5-2807-AA17-C82689E39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30062"/>
              </p:ext>
            </p:extLst>
          </p:nvPr>
        </p:nvGraphicFramePr>
        <p:xfrm>
          <a:off x="565151" y="895598"/>
          <a:ext cx="11057777" cy="2347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4064350872"/>
                    </a:ext>
                  </a:extLst>
                </a:gridCol>
                <a:gridCol w="3341566">
                  <a:extLst>
                    <a:ext uri="{9D8B030D-6E8A-4147-A177-3AD203B41FA5}">
                      <a16:colId xmlns:a16="http://schemas.microsoft.com/office/drawing/2014/main" val="3633536561"/>
                    </a:ext>
                  </a:extLst>
                </a:gridCol>
                <a:gridCol w="3740061">
                  <a:extLst>
                    <a:ext uri="{9D8B030D-6E8A-4147-A177-3AD203B41FA5}">
                      <a16:colId xmlns:a16="http://schemas.microsoft.com/office/drawing/2014/main" val="1225609531"/>
                    </a:ext>
                  </a:extLst>
                </a:gridCol>
                <a:gridCol w="3164620">
                  <a:extLst>
                    <a:ext uri="{9D8B030D-6E8A-4147-A177-3AD203B41FA5}">
                      <a16:colId xmlns:a16="http://schemas.microsoft.com/office/drawing/2014/main" val="4026497460"/>
                    </a:ext>
                  </a:extLst>
                </a:gridCol>
              </a:tblGrid>
              <a:tr h="364389">
                <a:tc>
                  <a:txBody>
                    <a:bodyPr/>
                    <a:lstStyle/>
                    <a:p>
                      <a:r>
                        <a:rPr lang="en-US" altLang="zh-TW"/>
                        <a:t>Event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Description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Entering Condition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LEO Applicability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21067"/>
                  </a:ext>
                </a:extLst>
              </a:tr>
              <a:tr h="669367">
                <a:tc>
                  <a:txBody>
                    <a:bodyPr/>
                    <a:lstStyle/>
                    <a:p>
                      <a:r>
                        <a:rPr lang="en-US" altLang="zh-TW"/>
                        <a:t>D2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Distance-based trigger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Ml1 – Hys &gt; Thresh1 AND Ml2 + Hys &lt; Thresh2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Optimal for NTN/LEO satellites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4688"/>
                  </a:ext>
                </a:extLst>
              </a:tr>
              <a:tr h="628945">
                <a:tc>
                  <a:txBody>
                    <a:bodyPr/>
                    <a:lstStyle/>
                    <a:p>
                      <a:r>
                        <a:rPr lang="en-US" altLang="zh-TW"/>
                        <a:t>A4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Neighbor better than threshold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Mn + Ofn + Ocn – Hys &gt; Thresh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Good for LEO environments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434120"/>
                  </a:ext>
                </a:extLst>
              </a:tr>
              <a:tr h="682934">
                <a:tc>
                  <a:txBody>
                    <a:bodyPr/>
                    <a:lstStyle/>
                    <a:p>
                      <a:r>
                        <a:rPr lang="en-US" altLang="zh-TW"/>
                        <a:t>A5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Serving worse than Thresh1 AND neighbor better than Thresh2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Mp + Hys &lt; Thresh1 AND Mn + Ofn + Ocn – Hys &gt; Thresh2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Coverage hole scenarios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3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7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(Traditional Approaches)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Standard Handover Procedure: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1. UE Measurements → Serving &amp; neighbor satellites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2. Measurement Reports → Sent to serving gNB/satellite  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3. Network Decision → Handover target selection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4. Handover Execution → Switch to target satellite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Measurement-Based Challenges in LEO: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Doppler Shift: Rapid frequency changes affect measurements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Measurement Delays: 150-300ms propagation delays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Small Signal Difference: Similar RSRP between cell center and edge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078BDE-07D3-FC44-E7C1-491C4D1D0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60982"/>
              </p:ext>
            </p:extLst>
          </p:nvPr>
        </p:nvGraphicFramePr>
        <p:xfrm>
          <a:off x="631524" y="2774246"/>
          <a:ext cx="1052252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5330">
                  <a:extLst>
                    <a:ext uri="{9D8B030D-6E8A-4147-A177-3AD203B41FA5}">
                      <a16:colId xmlns:a16="http://schemas.microsoft.com/office/drawing/2014/main" val="740102880"/>
                    </a:ext>
                  </a:extLst>
                </a:gridCol>
                <a:gridCol w="3295714">
                  <a:extLst>
                    <a:ext uri="{9D8B030D-6E8A-4147-A177-3AD203B41FA5}">
                      <a16:colId xmlns:a16="http://schemas.microsoft.com/office/drawing/2014/main" val="2376045093"/>
                    </a:ext>
                  </a:extLst>
                </a:gridCol>
                <a:gridCol w="2757361">
                  <a:extLst>
                    <a:ext uri="{9D8B030D-6E8A-4147-A177-3AD203B41FA5}">
                      <a16:colId xmlns:a16="http://schemas.microsoft.com/office/drawing/2014/main" val="2982651915"/>
                    </a:ext>
                  </a:extLst>
                </a:gridCol>
                <a:gridCol w="2464118">
                  <a:extLst>
                    <a:ext uri="{9D8B030D-6E8A-4147-A177-3AD203B41FA5}">
                      <a16:colId xmlns:a16="http://schemas.microsoft.com/office/drawing/2014/main" val="60871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Method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Description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Advantages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Disadvantages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1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RSS/RSRP-based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Select strongest signal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Simple, 3GPP standard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Frequent handovers, ping-pong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9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Elevation Angle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Highest elevation priority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Better link quality, lower path loss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May not optimize service time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0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Service Time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Maximize visibility duration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Reduces HO frequency, predictable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May sacrifice signal quality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4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Multi-Criteria (MADM) 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Weighted combination using AHP/TOPSIS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Balanced approach, customizable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Static optimization, complexity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55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(AI-Enhanced Approaches)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Deep Reinforcement Learning Methods: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Deep Q-Network (DQN) Based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State: [RSRP, elevation angle, visible time, load, interference]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Action: Target satellite selection from coverage set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Reward: Throughput - handover penalty - outage cost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Innovation: Learns optimal measurement thresholds dynamically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Performance: 30-50% reduction in handover rate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Multi-Agent Deep Q-Network (MADQN)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Architecture: Distributed learning, each UE as independent agent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Coordination: Implicit through environment interaction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State Space: Local information only (scalable)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Benefits: 95% handover reduction, real-time adaptation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Paper Reference: Lee et al. (2025) - simultaneous decision making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373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(AI-Enhanced Approaches)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Multi-Objective Reinforcement Learning (MORL)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Objectives: Maximize [throughput, QoS] + Minimize [handovers, energy]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Method: Pareto-optimal solution selection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Algorithm: MODQN (Multi-Objective DQN)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Application: Multi-beam LEO satellites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Achievement: 62% throughput improvement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Game Theory + RL (Nash-SAC)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Approach: Nash equilibrium in multi-user scenarios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Users: Aircraft, drones, ground terminals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Algorithm: Soft Actor-Critic with Nash solutions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Performance: 16% handover reduction, 48% utility improvement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Advantage: Handles heterogeneous user requirements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616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(Traditional)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Approaches Without Measurement Reports: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Location-based Handover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3GPP D2 Event: Uses UE position and satellite ephemeris from SIB19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Trigger Condition: Distance calculations based on GPS coordinates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Advantages: Zero measurement delays, predictable, eliminates RLF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Implementation: Real-time distance monitoring with hysteresis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Time-based Handover  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Mechanism: Pre-scheduled switching using Two-Line Element (TLE) data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Method: Timer-based handover at predetermined orbital positions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Advantages: Completely deterministic, no measurement overhead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Limitation: Cannot adapt to dynamic channel conditions or interference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315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(Traditional)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Approaches Without Measurement Reports: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Conditional Handover (CHO)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3GPP Rel-16: Enhanced mobility for Non-Terrestrial Networks (NTN)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Pre-configuration: Target satellite parameters configured in advance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Execution Triggers: Time-based, location-based, or hybrid conditions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Benefits: 84% reduction in signaling overhead, improved reliability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Graph-based Methods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Network Flow: Time-expanded graphs with satellites as nodes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Algorithms: Shortest path, minimum cost flow, maximum flow solutions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Optimization: Global handover path planning considering future states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Complexity: O(N³T) for N satellites and T time slots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645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(AI-Enhanced)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AI-Enhanced Predictive Methods: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Predictive Deep RL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Orbital Prediction: Skip measurement reports using Keplerian orbital mechanics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Training Data: Historical satellite positions, channel conditions, user mobility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Neural Architecture: LSTM + DQN for temporal sequence learning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Benefits: 150-300ms latency reduction, proactive handover decisions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Graph Neural Networks (GNN)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Dynamic Topology: Learn optimal paths in time-varying satellite constellation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Node Features: Satellite position, load, beam coverage, interference level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Edge Weights: Inter-satellite distances, link quality, handover costs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Performance: Distributed decision making with global optimization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68555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42520</TotalTime>
  <Words>1333</Words>
  <Application>Microsoft Office PowerPoint</Application>
  <PresentationFormat>寬螢幕</PresentationFormat>
  <Paragraphs>274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Söhne</vt:lpstr>
      <vt:lpstr>Arial</vt:lpstr>
      <vt:lpstr>Calibri</vt:lpstr>
      <vt:lpstr>Symbol</vt:lpstr>
      <vt:lpstr>Times New Roman</vt:lpstr>
      <vt:lpstr>佈景主題1</vt:lpstr>
      <vt:lpstr>Outline</vt:lpstr>
      <vt:lpstr>Introduction to LEO Satellite Networks</vt:lpstr>
      <vt:lpstr>3GPP Measurement Events for Handover Trigger</vt:lpstr>
      <vt:lpstr>Measurement Report-based Handover (Traditional Approaches)</vt:lpstr>
      <vt:lpstr>Measurement Report-based Handover (AI-Enhanced Approaches)</vt:lpstr>
      <vt:lpstr>Measurement Report-based Handover (AI-Enhanced Approaches)</vt:lpstr>
      <vt:lpstr>Non-Measurement Report-based Handover (Traditional)</vt:lpstr>
      <vt:lpstr>Non-Measurement Report-based Handover (Traditional)</vt:lpstr>
      <vt:lpstr>Non-Measurement Report-based Handover (AI-Enhanced)</vt:lpstr>
      <vt:lpstr>Non-Measurement Report-based Handover (AI-Enhanced)</vt:lpstr>
      <vt:lpstr>Performance Comparison Analysis</vt:lpstr>
      <vt:lpstr>Performance Comparison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1333</cp:revision>
  <dcterms:created xsi:type="dcterms:W3CDTF">2019-10-21T01:22:34Z</dcterms:created>
  <dcterms:modified xsi:type="dcterms:W3CDTF">2025-08-15T08:51:51Z</dcterms:modified>
</cp:coreProperties>
</file>