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6" r:id="rId3"/>
    <p:sldId id="291" r:id="rId32"/>
    <p:sldId id="265" r:id="rId4"/>
    <p:sldId id="267" r:id="rId5"/>
    <p:sldId id="288" r:id="rId29"/>
    <p:sldId id="276" r:id="rId6"/>
    <p:sldId id="277" r:id="rId7"/>
    <p:sldId id="269" r:id="rId8"/>
    <p:sldId id="284" r:id="rId25"/>
    <p:sldId id="283" r:id="rId24"/>
    <p:sldId id="272" r:id="rId9"/>
    <p:sldId id="271" r:id="rId10"/>
    <p:sldId id="274" r:id="rId11"/>
    <p:sldId id="273" r:id="rId12"/>
    <p:sldId id="280" r:id="rId21"/>
    <p:sldId id="279" r:id="rId20"/>
    <p:sldId id="275" r:id="rId13"/>
    <p:sldId id="278" r:id="rId19"/>
    <p:sldId id="292" r:id="rId33"/>
    <p:sldId id="293" r:id="rId31"/>
    <p:sldId id="294" r:id="rId30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120" d="100"/>
          <a:sy n="120" d="100"/>
        </p:scale>
        <p:origin x="96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4.xml"/><Relationship Id="rId5" Type="http://schemas.openxmlformats.org/officeDocument/2006/relationships/slide" Target="slides/slide7.xml"/><Relationship Id="rId6" Type="http://schemas.openxmlformats.org/officeDocument/2006/relationships/slide" Target="slides/slide9.xml"/><Relationship Id="rId7" Type="http://schemas.openxmlformats.org/officeDocument/2006/relationships/slide" Target="slides/slide13.xml"/><Relationship Id="rId8" Type="http://schemas.openxmlformats.org/officeDocument/2006/relationships/slide" Target="slides/slide14.xml"/><Relationship Id="rId9" Type="http://schemas.openxmlformats.org/officeDocument/2006/relationships/slide" Target="slides/slide17.xml"/><Relationship Id="rId10" Type="http://schemas.openxmlformats.org/officeDocument/2006/relationships/slide" Target="slides/slide18.xml"/><Relationship Id="rId11" Type="http://schemas.openxmlformats.org/officeDocument/2006/relationships/slide" Target="slides/slide21.xml"/><Relationship Id="rId12" Type="http://schemas.openxmlformats.org/officeDocument/2006/relationships/slide" Target="slides/slide22.xml"/><Relationship Id="rId13" Type="http://schemas.openxmlformats.org/officeDocument/2006/relationships/slide" Target="slides/slide25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26.xml"/><Relationship Id="rId20" Type="http://schemas.openxmlformats.org/officeDocument/2006/relationships/slide" Target="slides/slide24.xml"/><Relationship Id="rId21" Type="http://schemas.openxmlformats.org/officeDocument/2006/relationships/slide" Target="slides/slide23.xml"/><Relationship Id="rId24" Type="http://schemas.openxmlformats.org/officeDocument/2006/relationships/slide" Target="slides/slide16.xml"/><Relationship Id="rId25" Type="http://schemas.openxmlformats.org/officeDocument/2006/relationships/slide" Target="slides/slide15.xml"/><Relationship Id="rId29" Type="http://schemas.openxmlformats.org/officeDocument/2006/relationships/slide" Target="slides/slide8.xml"/><Relationship Id="rId30" Type="http://schemas.openxmlformats.org/officeDocument/2006/relationships/slide" Target="slides/slide24.xml"/><Relationship Id="rId31" Type="http://schemas.openxmlformats.org/officeDocument/2006/relationships/slide" Target="slides/slide26.xml"/><Relationship Id="rId32" Type="http://schemas.openxmlformats.org/officeDocument/2006/relationships/slide" Target="slides/slide3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1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06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0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67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7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7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7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73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8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7014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09081-3339-92F0-D6B1-05D391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03481-2081-98BE-1CAD-0250504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1A7554-8924-48F5-9FA5-C44C8E5DDDA0}"/>
              </a:ext>
            </a:extLst>
          </p:cNvPr>
          <p:cNvSpPr txBox="1">
            <a:spLocks/>
          </p:cNvSpPr>
          <p:nvPr/>
        </p:nvSpPr>
        <p:spPr bwMode="auto">
          <a:xfrm>
            <a:off x="565151" y="1021977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62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238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19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00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4574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6pPr>
            <a:lvl7pPr marL="29146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7pPr>
            <a:lvl8pPr marL="33718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8pPr>
            <a:lvl9pPr marL="38290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Measurement Events for Handover Trigger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(Traditional) 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RSS/RSRP-based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Elevation Angle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Service Time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Multi-Criteria (MADM)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Multi-Agent DQN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MORL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 Theory + RL (Nash-SAC)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Location-based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Conditional Handover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Graph-based Methods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Predictive Deep RL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Transformer-based Channel Prediction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Joint Optimization with MPC</a:t>
            </a:r>
          </a:p>
        </p:txBody>
      </p:sp>
    </p:spTree>
    <p:extLst>
      <p:ext uri="{BB962C8B-B14F-4D97-AF65-F5344CB8AC3E}">
        <p14:creationId xmlns:p14="http://schemas.microsoft.com/office/powerpoint/2010/main" val="262985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Multi-Objective Reinforcement Learning (MORL)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Objectives: Maximize [throughput, QoS] + Minimize [handovers, energy]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Pareto-optimal solution selection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Algorithm: MODQN (Multi-Objective DQN)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Application: Multi-beam LEO satellites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Achievement: 62% throughput improvement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Game Theory + RL (Nash-SAC)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Approach: Nash equilibrium in multi-user scenarios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Users: Aircraft, drones, ground terminals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Algorithm: Soft Actor-Critic with Nash solutions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16% handover reduction, 48% utility improvement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Advantage: Handles heterogeneous user requirements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616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Approaches Without Measurement Reports: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Location-based Handover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3GPP D2 Event: Uses UE position and satellite ephemeris from SIB19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Trigger Condition: Distance calculations based on GPS coordinates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Advantages: Zero measurement delays, predictable, eliminates RLF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Implementation: Real-time distance monitoring with hysteresis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Time-based Handover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Mechanism: Pre-scheduled switching using Two-Line Element (TLE) data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Timer-based handover at predetermined orbital positions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Advantages: Completely deterministic, no measurement overhead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Limitation: Cannot adapt to dynamic channel conditions or interference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3150964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Graph‑based Planning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Time‑expanded graph: nodes=satellite/beam/time</a:t>
            </a:r>
          </a:p>
          <a:p>
            <a:r>
              <a:rPr sz="2000">
                <a:latin typeface="Times New Roman"/>
              </a:rPr>
              <a:t>Edges weighted by link quality/HO cost</a:t>
            </a:r>
          </a:p>
          <a:p>
            <a:r>
              <a:rPr sz="2000">
                <a:latin typeface="Times New Roman"/>
              </a:rPr>
              <a:t>Solvers: shortest path, min‑cost flow</a:t>
            </a:r>
          </a:p>
          <a:p>
            <a:r>
              <a:rPr sz="2000">
                <a:latin typeface="Times New Roman"/>
              </a:rPr>
              <a:t>Complexity O(N^3 T); prune by visibility windows</a:t>
            </a:r>
          </a:p>
          <a:p>
            <a:r>
              <a:rPr sz="2000">
                <a:latin typeface="Times New Roman"/>
              </a:rPr>
              <a:t>Refs: NTN optimization literature</a:t>
            </a:r>
          </a:p>
          <a:p>
            <a:pPr/>
            <a:r>
              <a:rPr sz="2000">
                <a:latin typeface="Times New Roman"/>
              </a:rPr>
              <a:t>Heuristics: beam pruning; time windowing</a:t>
            </a:r>
          </a:p>
          <a:p>
            <a:pPr/>
            <a:r>
              <a:rPr sz="2000">
                <a:latin typeface="Times New Roman"/>
              </a:rPr>
              <a:t>Constraints: HO budget; outage penalties</a:t>
            </a:r>
          </a:p>
          <a:p>
            <a:pPr/>
            <a:r>
              <a:rPr sz="2000">
                <a:latin typeface="Times New Roman"/>
              </a:rPr>
              <a:t>Backhaul‑aware edge weights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84048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15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Notes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(sat, beam, time)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quality + HO cost + backhaul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visibility windows; k‑best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Location‑based HO with Particle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Fuses ephemeris + UE motion; robust to noise</a:t>
            </a:r>
          </a:p>
          <a:p>
            <a:r>
              <a:rPr sz="2000">
                <a:latin typeface="Times New Roman"/>
              </a:rPr>
              <a:t>Particle filter tracks geometry for trigger timing</a:t>
            </a:r>
          </a:p>
          <a:p>
            <a:r>
              <a:rPr sz="2000">
                <a:latin typeface="Times New Roman"/>
              </a:rPr>
              <a:t>Integrates with D2/CHO to reduce RLFs</a:t>
            </a:r>
          </a:p>
          <a:p>
            <a:r>
              <a:rPr sz="2000">
                <a:latin typeface="Times New Roman"/>
              </a:rPr>
              <a:t>Hybrid with RL for adaptive thresholds</a:t>
            </a:r>
          </a:p>
          <a:p>
            <a:r>
              <a:rPr sz="2000">
                <a:latin typeface="Times New Roman"/>
              </a:rPr>
              <a:t>Ref: Location‑based HO + PF (MDPI Electronics)</a:t>
            </a:r>
          </a:p>
          <a:p>
            <a:pPr/>
            <a:r>
              <a:rPr sz="2000">
                <a:latin typeface="Times New Roman"/>
              </a:rPr>
              <a:t>State: position/velocity; Obs: ranges/angles</a:t>
            </a:r>
          </a:p>
          <a:p>
            <a:pPr/>
            <a:r>
              <a:rPr sz="2000">
                <a:latin typeface="Times New Roman"/>
              </a:rPr>
              <a:t>Update: predict→weight→resample</a:t>
            </a:r>
          </a:p>
          <a:p>
            <a:pPr/>
            <a:r>
              <a:rPr sz="2000">
                <a:latin typeface="Times New Roman"/>
              </a:rPr>
              <a:t>Trigger: geometry threshold + hysteresis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84048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15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Detail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ephemeris, UE motion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Estimator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particle filter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trigger timing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Approaches Without Measurement Reports: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Conditional Handover (CHO)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3GPP Rel-16: Enhanced mobility for Non-Terrestrial Networks (NTN)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Pre-configuration: Target satellite parameters configured in advance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Execution Triggers: Time-based, location-based, or hybrid conditions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84% reduction in signaling overhead, improved reliability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Graph-based Methods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Network Flow: Time-expanded graphs with satellites as nodes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Algorithms: Shortest path, minimum cost flow, maximum flow solutions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Optimization: Global handover path planning considering future states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Complexity: O(N³T) for N satellites and T time slots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645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AI-Enhanced Predictive Methods: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Predictive Deep RL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Orbital Prediction: Skip measurement reports using Keplerian orbital mechanics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Training Data: Historical satellite positions, channel conditions, user mobility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Neural Architecture: LSTM + DQN for temporal sequence learning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150-300ms latency reduction, proactive handover decisions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Graph Neural Networks (GNN)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Dynamic Topology: Learn optimal paths in time-varying satellite constellation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Node Features: Satellite position, load, beam coverage, interference level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Edge Weights: Inter-satellite distances, link quality, handover costs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Distributed decision making with global optimization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8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LEO Satellite Networks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Key Characteristics: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Altitude: 500-2000 km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Orbital Speed: ~7.5 km/s  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Coverage per Satellite: 2-4 minutes visibility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Global Coverage: Mega-constellations (1000+ satellites)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Major Challenges: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Frequent Handovers: Every 5-6 seconds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Dynamic Topology: Constantly changing network structure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Propagation Delays: 1-4 ms one-way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Doppler Effects: High frequency shifts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Small Signal Variations: Similar RSRP at cell center and edge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945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833437"/>
            <a:ext cx="11417300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Transformer-based Channel Prediction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Attention Mechanism: Learn long-term channel dependencies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Input Sequence: Historical RSRP, satellite positions, Doppler shifts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Prediction Horizon: 10-30 seconds ahead for proactive handover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Accuracy: 95% correlation with actual measurements</a:t>
            </a:r>
          </a:p>
          <a:p>
            <a:pPr marL="0" indent="0">
              <a:buNone/>
            </a:pP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Joint Optimization with Model Predictive Control (MPC)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Multi-Objective: Handover decisions + resource allocation + power control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Prediction Model: Satellite constellation dynamics and user mobility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Optimization Horizon: 60-120 seconds rolling window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Results: 62% throughput improvement, 40% energy savings</a:t>
            </a:r>
          </a:p>
          <a:p>
            <a:pPr marL="0" indent="0">
              <a:buNone/>
            </a:pP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Advanced AI Features: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Digital Twin Networks: Real-time network state mirroring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Federated Learning: Privacy-preserving distributed training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Meta-Learning: Fast adaptation to new satellite constellations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223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Comparison Analysis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Quantitative Performance Metrics: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052552-EA01-B6DD-087E-AEEBAF13B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86279"/>
              </p:ext>
            </p:extLst>
          </p:nvPr>
        </p:nvGraphicFramePr>
        <p:xfrm>
          <a:off x="652616" y="1428405"/>
          <a:ext cx="1008996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0638">
                  <a:extLst>
                    <a:ext uri="{9D8B030D-6E8A-4147-A177-3AD203B41FA5}">
                      <a16:colId xmlns:a16="http://schemas.microsoft.com/office/drawing/2014/main" val="1205649921"/>
                    </a:ext>
                  </a:extLst>
                </a:gridCol>
                <a:gridCol w="2248726">
                  <a:extLst>
                    <a:ext uri="{9D8B030D-6E8A-4147-A177-3AD203B41FA5}">
                      <a16:colId xmlns:a16="http://schemas.microsoft.com/office/drawing/2014/main" val="4024523055"/>
                    </a:ext>
                  </a:extLst>
                </a:gridCol>
                <a:gridCol w="2608580">
                  <a:extLst>
                    <a:ext uri="{9D8B030D-6E8A-4147-A177-3AD203B41FA5}">
                      <a16:colId xmlns:a16="http://schemas.microsoft.com/office/drawing/2014/main" val="1658366828"/>
                    </a:ext>
                  </a:extLst>
                </a:gridCol>
                <a:gridCol w="2922016">
                  <a:extLst>
                    <a:ext uri="{9D8B030D-6E8A-4147-A177-3AD203B41FA5}">
                      <a16:colId xmlns:a16="http://schemas.microsoft.com/office/drawing/2014/main" val="29215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Metric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Traditional Methods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AI-Enhanced Methods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Best Performing Approach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Handover Rate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0.8-1.2 HO/min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0.05-0.2 HO/min (85%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MADQN + Location-based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Radio Link Failures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15-40%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&lt;1%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CHO + Predictive 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Average Throughput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12-18 Mbps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20-29 Mbps (62% ↑)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Joint Optimization MPC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End-to-End Latency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180-320 ms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90-160 ms (50%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Non-measurement + GNN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9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Signaling Overhead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450-680 msgs/min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70-120 msgs/min (84%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Distributed MARL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QoS Satisfaction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65-80%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92-98%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Nash-SAC multi-objective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Energy Efficiency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2.1-2.8 bits/Joule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3.4-4.2 bits/Joule (85% ↑)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Energy-aware DRL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0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03369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Default to D2 + CHO; enable A4/A5 with tuned Hys/TTT</a:t>
            </a:r>
          </a:p>
          <a:p>
            <a:r>
              <a:rPr sz="2000">
                <a:latin typeface="Times New Roman"/>
              </a:rPr>
              <a:t>Use offsets (Ofn/Ocn) to shape neighbor preference</a:t>
            </a:r>
          </a:p>
          <a:p>
            <a:r>
              <a:rPr sz="2000">
                <a:latin typeface="Times New Roman"/>
              </a:rPr>
              <a:t>Predict visibility/Doppler for proactive HO</a:t>
            </a:r>
          </a:p>
          <a:p>
            <a:r>
              <a:rPr sz="2000">
                <a:latin typeface="Times New Roman"/>
              </a:rPr>
              <a:t>Deploy RL incrementally with fallback/guardrails</a:t>
            </a:r>
          </a:p>
          <a:p>
            <a:r>
              <a:rPr sz="2000">
                <a:latin typeface="Times New Roman"/>
              </a:rPr>
              <a:t>Cite: 3GPP TS 38.331; CHO (Rel‑16); RL papers</a:t>
            </a:r>
          </a:p>
          <a:p>
            <a:pPr/>
            <a:r>
              <a:rPr sz="2000">
                <a:latin typeface="Times New Roman"/>
              </a:rPr>
              <a:t>Guardrails: min dwell time; max HO per minute</a:t>
            </a:r>
          </a:p>
          <a:p>
            <a:pPr/>
            <a:r>
              <a:rPr sz="2000">
                <a:latin typeface="Times New Roman"/>
              </a:rPr>
              <a:t>Fallback: revert to D2/CHO on KPI drop</a:t>
            </a:r>
          </a:p>
          <a:p>
            <a:pPr/>
            <a:r>
              <a:rPr sz="2000">
                <a:latin typeface="Times New Roman"/>
              </a:rPr>
              <a:t>Rollout: A/B test per region; feature flags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for Proactive &amp; 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Times New Roman"/>
              </a:rPr>
              <a:t>Transformer: long‑range attention for channel</a:t>
            </a:r>
          </a:p>
          <a:p>
            <a:pPr lvl="1"/>
            <a:r>
              <a:rPr sz="2000">
                <a:latin typeface="Times New Roman"/>
              </a:rPr>
              <a:t>Inputs: RSRP history, Doppler, geometry</a:t>
            </a:r>
          </a:p>
          <a:p>
            <a:pPr/>
            <a:r>
              <a:rPr sz="2000">
                <a:latin typeface="Times New Roman"/>
              </a:rPr>
              <a:t>XGBoost: supervised CHO success prediction</a:t>
            </a:r>
          </a:p>
          <a:p>
            <a:pPr lvl="1"/>
            <a:r>
              <a:rPr sz="2000">
                <a:latin typeface="Times New Roman"/>
              </a:rPr>
              <a:t>Features: geometry, timers, KPIs; lower failed HOs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657600"/>
          <a:ext cx="84124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/>
                <a:gridCol w="2804160"/>
                <a:gridCol w="2804160"/>
              </a:tblGrid>
              <a:tr h="853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Outcome</a:t>
                      </a: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RSRP, Doppler, 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10–30s ahead channel</a:t>
                      </a: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Geometry, timing, 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CHO trigger success/prob.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for Proactive &amp; 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Times New Roman"/>
              </a:rPr>
              <a:t>Transformer: long‑range attention for channel</a:t>
            </a:r>
          </a:p>
          <a:p>
            <a:pPr lvl="1"/>
            <a:r>
              <a:rPr sz="2000">
                <a:latin typeface="Times New Roman"/>
              </a:rPr>
              <a:t>Inputs: RSRP history, Doppler, geometry</a:t>
            </a:r>
          </a:p>
          <a:p>
            <a:pPr/>
            <a:r>
              <a:rPr sz="2000">
                <a:latin typeface="Times New Roman"/>
              </a:rPr>
              <a:t>XGBoost: supervised CHO success prediction</a:t>
            </a:r>
          </a:p>
          <a:p>
            <a:pPr lvl="1"/>
            <a:r>
              <a:rPr sz="2000">
                <a:latin typeface="Times New Roman"/>
              </a:rPr>
              <a:t>Features: geometry, timers, KPIs; lower failed HOs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657600"/>
          <a:ext cx="84124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/>
                <a:gridCol w="2804160"/>
                <a:gridCol w="2804160"/>
              </a:tblGrid>
              <a:tr h="853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Outcome</a:t>
                      </a: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RSRP, Doppler, 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10–30s ahead channel</a:t>
                      </a:r>
                    </a:p>
                  </a:txBody>
                  <a:tcPr/>
                </a:tc>
              </a:tr>
              <a:tr h="853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Geometry, timing, KPIs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CHO trigger success/prob.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Comparison Analysis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 vs. Complexity Trade-offs: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 = number of satellites, T = time horizon, M = state space size, K = number of users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5AE4B-8D83-6E75-3406-848497C97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07345"/>
              </p:ext>
            </p:extLst>
          </p:nvPr>
        </p:nvGraphicFramePr>
        <p:xfrm>
          <a:off x="515811" y="1388578"/>
          <a:ext cx="1146664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832">
                  <a:extLst>
                    <a:ext uri="{9D8B030D-6E8A-4147-A177-3AD203B41FA5}">
                      <a16:colId xmlns:a16="http://schemas.microsoft.com/office/drawing/2014/main" val="3068529644"/>
                    </a:ext>
                  </a:extLst>
                </a:gridCol>
                <a:gridCol w="2602230">
                  <a:extLst>
                    <a:ext uri="{9D8B030D-6E8A-4147-A177-3AD203B41FA5}">
                      <a16:colId xmlns:a16="http://schemas.microsoft.com/office/drawing/2014/main" val="3029233212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3142525002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60233756"/>
                    </a:ext>
                  </a:extLst>
                </a:gridCol>
                <a:gridCol w="1844993">
                  <a:extLst>
                    <a:ext uri="{9D8B030D-6E8A-4147-A177-3AD203B41FA5}">
                      <a16:colId xmlns:a16="http://schemas.microsoft.com/office/drawing/2014/main" val="343346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Approach Category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Computational Complexity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Implementation Difficulty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Real-time Capability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Performance Gain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8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Traditional Rule-based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Low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Excellent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Baseline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3GPP Events (D2, A4, A5)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 log 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Medium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Very 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20-30%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Graph-based Optimization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O(N³T)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Poor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35-45%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Single-agent RL (DQN)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O(MN)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Medium-High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50-65%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Multi-agent RL (MADQN)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O(KMN)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Very 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70-95%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2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10193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Handover: DRL • MARL • Nash‑SAC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Times New Roman"/>
              </a:rPr>
              <a:t>DRL: End‑to‑end policy; state→trigger; fewer outages</a:t>
            </a:r>
          </a:p>
          <a:p>
            <a:pPr/>
            <a:r>
              <a:rPr sz="2000">
                <a:latin typeface="Times New Roman"/>
              </a:rPr>
              <a:t>MARL: Distributed agents; load stability via rewards</a:t>
            </a:r>
          </a:p>
          <a:p>
            <a:pPr/>
            <a:r>
              <a:rPr sz="2000">
                <a:latin typeface="Times New Roman"/>
              </a:rPr>
              <a:t>Nash‑SAC: Game‑theoretic stability under high load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474720"/>
          <a:ext cx="84124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/>
                <a:gridCol w="2804160"/>
                <a:gridCol w="2804160"/>
              </a:tblGrid>
              <a:tr h="6858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Key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Reported Gains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Protocol‑Learning DRL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Learn HO rules from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Lower outage vs fixed rules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Local info; implicit coordination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Load balance; fewer oscillations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Nash‑SAC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Nash‑consistent SAC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Stable under multi‑user load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Handover: DRL • MARL • Nash‑SAC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Times New Roman"/>
              </a:rPr>
              <a:t>DRL: End‑to‑end policy; state→trigger; fewer outages</a:t>
            </a:r>
          </a:p>
          <a:p>
            <a:pPr/>
            <a:r>
              <a:rPr sz="2000">
                <a:latin typeface="Times New Roman"/>
              </a:rPr>
              <a:t>MARL: Distributed agents; load stability via rewards</a:t>
            </a:r>
          </a:p>
          <a:p>
            <a:pPr/>
            <a:r>
              <a:rPr sz="2000">
                <a:latin typeface="Times New Roman"/>
              </a:rPr>
              <a:t>Nash‑SAC: Game‑theoretic stability under high load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474720"/>
          <a:ext cx="84124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4160"/>
                <a:gridCol w="2804160"/>
                <a:gridCol w="2804160"/>
              </a:tblGrid>
              <a:tr h="6858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Key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Reported Gains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Protocol‑Learning DRL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Learn HO rules from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Lower outage vs fixed rules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Local info; implicit coordination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Load balance; fewer oscillations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Nash‑SAC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Nash‑consistent SAC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Stable under multi‑user load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3GPP Event Mechanics &amp;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Times New Roman"/>
              </a:rPr>
              <a:t>D2 Enter: Ml1 – Hys &gt; Thresh1 AND Ml2 + Hys &lt; Thresh2</a:t>
            </a:r>
          </a:p>
          <a:p>
            <a:pPr lvl="1"/>
            <a:r>
              <a:rPr sz="2000">
                <a:latin typeface="Times New Roman"/>
              </a:rPr>
              <a:t>Leave: Ml1 + Hys &lt; Thresh1 OR Ml2 – Hys &gt; Thresh2</a:t>
            </a:r>
          </a:p>
          <a:p>
            <a:pPr/>
            <a:r>
              <a:rPr sz="2000">
                <a:latin typeface="Times New Roman"/>
              </a:rPr>
              <a:t>A4 Enter/Leave via Hys with thresholds; suppress ping‑pong</a:t>
            </a:r>
          </a:p>
          <a:p>
            <a:pPr lvl="1"/>
            <a:r>
              <a:rPr sz="2000">
                <a:latin typeface="Times New Roman"/>
              </a:rPr>
              <a:t>A5 dual thresholds: Mp &lt; Thresh1 AND Mn &gt; Thresh2</a:t>
            </a:r>
          </a:p>
          <a:p>
            <a:pPr/>
            <a:r>
              <a:rPr sz="2000">
                <a:latin typeface="Times New Roman"/>
              </a:rPr>
              <a:t>Tune Hys + TTT + Ofn/Ocn per Doppler &amp; speed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1520" y="3657600"/>
          <a:ext cx="804672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0"/>
                <a:gridCol w="4023360"/>
              </a:tblGrid>
              <a:tr h="3810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Meaning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Ml1/Ml2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UE distance vs moving ref (SIB19 / configured)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Hys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Hysteresis to suppress ping‑pong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Threshold(s) for enter/leave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Ofn/Ocn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Freq/cell offsets to steer preference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Mp/Mn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Serving/neighbor measurement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ISL/Backhaul Constraints &amp;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ISL changes alter routing, impact HO timing</a:t>
            </a:r>
          </a:p>
          <a:p>
            <a:r>
              <a:rPr sz="2000">
                <a:latin typeface="Times New Roman"/>
              </a:rPr>
              <a:t>Backhaul bottlenecks can negate RSRP gains</a:t>
            </a:r>
          </a:p>
          <a:p>
            <a:r>
              <a:rPr sz="2000">
                <a:latin typeface="Times New Roman"/>
              </a:rPr>
              <a:t>Joint HO + backhaul‑aware selection</a:t>
            </a:r>
          </a:p>
          <a:p>
            <a:r>
              <a:rPr sz="2000">
                <a:latin typeface="Times New Roman"/>
              </a:rPr>
              <a:t>Plan handovers around ISL reconfiguration</a:t>
            </a:r>
          </a:p>
          <a:p>
            <a:r>
              <a:rPr sz="2000">
                <a:latin typeface="Times New Roman"/>
              </a:rPr>
              <a:t>Refs: NTN architecture surveys (2024)</a:t>
            </a:r>
          </a:p>
          <a:p>
            <a:pPr/>
            <a:r>
              <a:rPr sz="2000">
                <a:latin typeface="Times New Roman"/>
              </a:rPr>
              <a:t>Metrics: ISL changes/hour; backhaul capacity</a:t>
            </a:r>
          </a:p>
          <a:p>
            <a:pPr/>
            <a:r>
              <a:rPr sz="2000">
                <a:latin typeface="Times New Roman"/>
              </a:rPr>
              <a:t>Policy: HO with backhaul headroom criteria</a:t>
            </a:r>
          </a:p>
          <a:p>
            <a:pPr/>
            <a:r>
              <a:rPr sz="2000">
                <a:latin typeface="Times New Roman"/>
              </a:rPr>
              <a:t>Forecast: predict ISL reconfig windows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Measurement Events for Handover Trigger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49572"/>
            <a:ext cx="11417300" cy="5191125"/>
          </a:xfrm>
        </p:spPr>
        <p:txBody>
          <a:bodyPr/>
          <a:lstStyle/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Key Variables: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D2 Event: Ml1 = distance from serving satellite, Ml2 = distance from neighbor satellite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A4 Event: Mn = neighbor cell measurement (RSRP/RSRQ/RS-SINR)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A5 Event: Mp = serving cell measurement, Mn = neighbor cell measurement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LEO-Specific Advantages: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D2 Event: Uses satellite ephemeris data and UE position for precise distance calculation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A4 Performance: 30% better performance than A3 in LEO environments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A5 Dual Threshold: Prevents ping-pong effects in weak signal areas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21AE90-7DE5-2807-AA17-C82689E39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0062"/>
              </p:ext>
            </p:extLst>
          </p:nvPr>
        </p:nvGraphicFramePr>
        <p:xfrm>
          <a:off x="565151" y="895598"/>
          <a:ext cx="11057777" cy="2347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4064350872"/>
                    </a:ext>
                  </a:extLst>
                </a:gridCol>
                <a:gridCol w="3341566">
                  <a:extLst>
                    <a:ext uri="{9D8B030D-6E8A-4147-A177-3AD203B41FA5}">
                      <a16:colId xmlns:a16="http://schemas.microsoft.com/office/drawing/2014/main" val="3633536561"/>
                    </a:ext>
                  </a:extLst>
                </a:gridCol>
                <a:gridCol w="3740061">
                  <a:extLst>
                    <a:ext uri="{9D8B030D-6E8A-4147-A177-3AD203B41FA5}">
                      <a16:colId xmlns:a16="http://schemas.microsoft.com/office/drawing/2014/main" val="1225609531"/>
                    </a:ext>
                  </a:extLst>
                </a:gridCol>
                <a:gridCol w="3164620">
                  <a:extLst>
                    <a:ext uri="{9D8B030D-6E8A-4147-A177-3AD203B41FA5}">
                      <a16:colId xmlns:a16="http://schemas.microsoft.com/office/drawing/2014/main" val="4026497460"/>
                    </a:ext>
                  </a:extLst>
                </a:gridCol>
              </a:tblGrid>
              <a:tr h="364389">
                <a:tc>
                  <a:txBody>
                    <a:bodyPr/>
                    <a:lstStyle/>
                    <a:p>
                      <a:r>
                        <a:rPr lang="en-US" altLang="zh-TW"/>
                        <a:t>Event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Description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Entering Condition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LEO Applicability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21067"/>
                  </a:ext>
                </a:extLst>
              </a:tr>
              <a:tr h="669367">
                <a:tc>
                  <a:txBody>
                    <a:bodyPr/>
                    <a:lstStyle/>
                    <a:p>
                      <a:r>
                        <a:rPr lang="en-US" altLang="zh-TW"/>
                        <a:t>D2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Distance-based trigger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Ml1 – Hys &gt; Thresh1 AND Ml2 + Hys &lt; Thresh2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Optimal for NTN/LEO satellites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4688"/>
                  </a:ext>
                </a:extLst>
              </a:tr>
              <a:tr h="628945">
                <a:tc>
                  <a:txBody>
                    <a:bodyPr/>
                    <a:lstStyle/>
                    <a:p>
                      <a:r>
                        <a:rPr lang="en-US" altLang="zh-TW"/>
                        <a:t>A4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Neighbor better than threshold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Mn + Ofn + Ocn – Hys &gt; Thresh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Good for LEO environments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434120"/>
                  </a:ext>
                </a:extLst>
              </a:tr>
              <a:tr h="682934">
                <a:tc>
                  <a:txBody>
                    <a:bodyPr/>
                    <a:lstStyle/>
                    <a:p>
                      <a:r>
                        <a:rPr lang="en-US" altLang="zh-TW"/>
                        <a:t>A5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Serving worse than Thresh1 AND neighbor better than Thresh2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Mp + Hys &lt; Thresh1 AND Mn + Ofn + Ocn – Hys &gt; Thresh2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Coverage hole scenarios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7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(Traditional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Standard Handover Procedure: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1. UE Measurements → Serving &amp; neighbor satellites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2. Measurement Reports → Sent to serving gNB/satellite 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3. Network Decision → Handover target selection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4. Handover Execution → Switch to target satellite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Measurement-Based Challenges in LEO: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Doppler Shift: Rapid frequency changes affect measurements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Measurement Delays: 150-300ms propagation delays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Small Signal Difference: Similar RSRP between cell center and edge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078BDE-07D3-FC44-E7C1-491C4D1D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60982"/>
              </p:ext>
            </p:extLst>
          </p:nvPr>
        </p:nvGraphicFramePr>
        <p:xfrm>
          <a:off x="631524" y="2774246"/>
          <a:ext cx="105225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5330">
                  <a:extLst>
                    <a:ext uri="{9D8B030D-6E8A-4147-A177-3AD203B41FA5}">
                      <a16:colId xmlns:a16="http://schemas.microsoft.com/office/drawing/2014/main" val="740102880"/>
                    </a:ext>
                  </a:extLst>
                </a:gridCol>
                <a:gridCol w="3295714">
                  <a:extLst>
                    <a:ext uri="{9D8B030D-6E8A-4147-A177-3AD203B41FA5}">
                      <a16:colId xmlns:a16="http://schemas.microsoft.com/office/drawing/2014/main" val="2376045093"/>
                    </a:ext>
                  </a:extLst>
                </a:gridCol>
                <a:gridCol w="2757361">
                  <a:extLst>
                    <a:ext uri="{9D8B030D-6E8A-4147-A177-3AD203B41FA5}">
                      <a16:colId xmlns:a16="http://schemas.microsoft.com/office/drawing/2014/main" val="2982651915"/>
                    </a:ext>
                  </a:extLst>
                </a:gridCol>
                <a:gridCol w="2464118">
                  <a:extLst>
                    <a:ext uri="{9D8B030D-6E8A-4147-A177-3AD203B41FA5}">
                      <a16:colId xmlns:a16="http://schemas.microsoft.com/office/drawing/2014/main" val="60871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Method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Description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Advantages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Disadvantages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RSS/RSRP-based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Select strongest signal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Simple, 3GPP standard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Frequent handovers, ping-pong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9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Elevation Angle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Highest elevation priority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Better link quality, lower path loss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May not optimize service time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Service Time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Maximize visibility duration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Reduces HO frequency, predictable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May sacrifice signal quality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4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Multi-Criteria (MADM) 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Weighted combination using AHP/TOPSIS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Balanced approach, customizable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Static optimization, complexity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5309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Measurement Latency &amp; Doppler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Latency: 150–300 ms round trip → stale reports</a:t>
            </a:r>
          </a:p>
          <a:p>
            <a:r>
              <a:rPr sz="2000">
                <a:latin typeface="Times New Roman"/>
              </a:rPr>
              <a:t>Doppler: rapid frequency shifts bias RSRP/RSRQ</a:t>
            </a:r>
          </a:p>
          <a:p>
            <a:r>
              <a:rPr sz="2000">
                <a:latin typeface="Times New Roman"/>
              </a:rPr>
              <a:t>Mitigate: higher report rate, filtering, Doppler-compensation</a:t>
            </a:r>
          </a:p>
          <a:p>
            <a:r>
              <a:rPr sz="2000">
                <a:latin typeface="Times New Roman"/>
              </a:rPr>
              <a:t>Fallback: D2/CHO when measurements are unreliable</a:t>
            </a:r>
          </a:p>
          <a:p>
            <a:r>
              <a:rPr sz="2000">
                <a:latin typeface="Times New Roman"/>
              </a:rPr>
              <a:t>Refs: NTN surveys (2024), 3GPP NTN overview</a:t>
            </a:r>
          </a:p>
          <a:p>
            <a:pPr/>
            <a:r>
              <a:rPr sz="2000">
                <a:latin typeface="Times New Roman"/>
              </a:rPr>
              <a:t>Mitigate latency: TTT tuning; shorter report intervals</a:t>
            </a:r>
          </a:p>
          <a:p>
            <a:pPr/>
            <a:r>
              <a:rPr sz="2000">
                <a:latin typeface="Times New Roman"/>
              </a:rPr>
              <a:t>RSRP smoothing: EWMA/median filters</a:t>
            </a:r>
          </a:p>
          <a:p>
            <a:pPr/>
            <a:r>
              <a:rPr sz="2000">
                <a:latin typeface="Times New Roman"/>
              </a:rPr>
              <a:t>Doppler‑aware frequency correction in PHY</a:t>
            </a:r>
          </a:p>
          <a:p>
            <a:pPr/>
            <a:r>
              <a:rPr sz="2000">
                <a:latin typeface="Times New Roman"/>
              </a:rPr>
              <a:t>Fallback to D2/CHO when KPIs degrade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4114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Mitigation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TTT decrease; faster reporting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Doppler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Compensation; pre‑comp in link est.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Filtering; robust thresholds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Outages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CHO/D2 fallback policies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Deep Reinforcement Learning Methods: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Deep Q-Network (DQN) Based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State: [RSRP, elevation angle, visible time, load, interference]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Action: Target satellite selection from coverage set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Reward: Throughput - handover penalty - outage cost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Innovation: Learns optimal measurement thresholds dynamically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30-50% reduction in handover rate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Multi-Agent Deep Q-Network (MADQN)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Architecture: Distributed learning, each UE as independent agent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Coordination: Implicit through environment interaction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State Space: Local information only (scalable)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95% handover reduction, real-time adaptation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Paper Reference: Lee et al. (2025) - simultaneous decision making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735053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42520</TotalTime>
  <Words>1333</Words>
  <Application>Microsoft Office PowerPoint</Application>
  <PresentationFormat>寬螢幕</PresentationFormat>
  <Paragraphs>274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Symbol</vt:lpstr>
      <vt:lpstr>Times New Roman</vt:lpstr>
      <vt:lpstr>佈景主題1</vt:lpstr>
      <vt:lpstr>Outline</vt:lpstr>
      <vt:lpstr>Introduction to LEO Satellite Networks</vt:lpstr>
      <vt:lpstr>3GPP Measurement Events for Handover Trigger</vt:lpstr>
      <vt:lpstr>Measurement Report-based Handover (Traditional Approaches)</vt:lpstr>
      <vt:lpstr>Measurement Report-based Handover (AI-Enhanced Approaches)</vt:lpstr>
      <vt:lpstr>Measurement Report-based Handover (AI-Enhanced Approaches)</vt:lpstr>
      <vt:lpstr>Non-Measurement Report-based Handover (Traditional)</vt:lpstr>
      <vt:lpstr>Non-Measurement Report-based Handover (Traditional)</vt:lpstr>
      <vt:lpstr>Non-Measurement Report-based Handover (AI-Enhanced)</vt:lpstr>
      <vt:lpstr>Non-Measurement Report-based Handover (AI-Enhanced)</vt:lpstr>
      <vt:lpstr>Performance Comparison Analysis</vt:lpstr>
      <vt:lpstr>Performance Comparison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1333</cp:revision>
  <dcterms:created xsi:type="dcterms:W3CDTF">2019-10-21T01:22:34Z</dcterms:created>
  <dcterms:modified xsi:type="dcterms:W3CDTF">2025-08-15T08:51:51Z</dcterms:modified>
</cp:coreProperties>
</file>