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2" r:id="rId2"/>
    <p:sldId id="263" r:id="rId3"/>
    <p:sldId id="264" r:id="rId4"/>
    <p:sldId id="266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120" d="100"/>
          <a:sy n="120" d="100"/>
        </p:scale>
        <p:origin x="96" y="24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519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350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05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485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31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411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1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351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1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18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8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351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705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160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44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pu.edu.tw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://www.csie.ntpu.edu.tw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09081-3339-92F0-D6B1-05D391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Outline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A03481-2081-98BE-1CAD-0250504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1A7554-8924-48F5-9FA5-C44C8E5DDDA0}"/>
              </a:ext>
            </a:extLst>
          </p:cNvPr>
          <p:cNvSpPr txBox="1">
            <a:spLocks/>
          </p:cNvSpPr>
          <p:nvPr/>
        </p:nvSpPr>
        <p:spPr bwMode="auto">
          <a:xfrm>
            <a:off x="565151" y="881885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4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620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238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4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192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6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002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6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4574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6pPr>
            <a:lvl7pPr marL="29146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7pPr>
            <a:lvl8pPr marL="33718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8pPr>
            <a:lvl9pPr marL="38290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 Objectives</a:t>
            </a:r>
            <a:endParaRPr lang="en-US" altLang="zh-TW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TLE Data Processing Pipeline</a:t>
            </a:r>
            <a:endParaRPr lang="en-US" altLang="zh-TW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 is TLE Data?</a:t>
            </a: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Professional Tools &amp; Libraries</a:t>
            </a: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TLE Parsing Process</a:t>
            </a: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SGP4 Orbital Propagation</a:t>
            </a: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Coordinate System Transformations</a:t>
            </a: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Visibility Calculations</a:t>
            </a: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 Data Structure</a:t>
            </a:r>
            <a:endParaRPr lang="en-US" altLang="zh-TW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Flow to Subsequent Stages</a:t>
            </a:r>
            <a:endParaRPr lang="en-US" altLang="zh-TW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Performance &amp; Scalability Metrics</a:t>
            </a: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Real-world Applications</a:t>
            </a:r>
            <a:endParaRPr lang="en-US" altLang="zh-TW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5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Visibility Calculations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Determining When Satellites Are Observable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Key Calculations: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Visibility Thresholds: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Visibility Analysis: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Input: Observer position + satellite position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Output: Boolean visibility + geometric parameters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Purpose: Filter 8,735 satellites → ~554 viable candidates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33F71FB-D5F2-DB20-BD75-C51BA5B50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337804"/>
              </p:ext>
            </p:extLst>
          </p:nvPr>
        </p:nvGraphicFramePr>
        <p:xfrm>
          <a:off x="3064092" y="1358494"/>
          <a:ext cx="647447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9644">
                  <a:extLst>
                    <a:ext uri="{9D8B030D-6E8A-4147-A177-3AD203B41FA5}">
                      <a16:colId xmlns:a16="http://schemas.microsoft.com/office/drawing/2014/main" val="2768943236"/>
                    </a:ext>
                  </a:extLst>
                </a:gridCol>
                <a:gridCol w="2449830">
                  <a:extLst>
                    <a:ext uri="{9D8B030D-6E8A-4147-A177-3AD203B41FA5}">
                      <a16:colId xmlns:a16="http://schemas.microsoft.com/office/drawing/2014/main" val="2870313545"/>
                    </a:ext>
                  </a:extLst>
                </a:gridCol>
                <a:gridCol w="2305002">
                  <a:extLst>
                    <a:ext uri="{9D8B030D-6E8A-4147-A177-3AD203B41FA5}">
                      <a16:colId xmlns:a16="http://schemas.microsoft.com/office/drawing/2014/main" val="585440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Measurement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Formula Basis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Purpose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9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Elevation Angle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arctan(altitude/distance)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Height above horizon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4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Azimuth Angle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arctan2(east, north)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Compass direction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Range Distance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TW"/>
                        <a:t>√(Δ</a:t>
                      </a:r>
                      <a:r>
                        <a:rPr lang="en-US" altLang="zh-TW"/>
                        <a:t>x² + </a:t>
                      </a:r>
                      <a:r>
                        <a:rPr lang="el-GR" altLang="zh-TW"/>
                        <a:t>Δ</a:t>
                      </a:r>
                      <a:r>
                        <a:rPr lang="en-US" altLang="zh-TW"/>
                        <a:t>y² + </a:t>
                      </a:r>
                      <a:r>
                        <a:rPr lang="el-GR" altLang="zh-TW"/>
                        <a:t>Δ</a:t>
                      </a:r>
                      <a:r>
                        <a:rPr lang="en-US" altLang="zh-TW"/>
                        <a:t>z²)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Distance to satellite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5919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AA7765-C25E-C809-23C9-B3AF051DF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99880"/>
              </p:ext>
            </p:extLst>
          </p:nvPr>
        </p:nvGraphicFramePr>
        <p:xfrm>
          <a:off x="3064092" y="3136681"/>
          <a:ext cx="737933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5430">
                  <a:extLst>
                    <a:ext uri="{9D8B030D-6E8A-4147-A177-3AD203B41FA5}">
                      <a16:colId xmlns:a16="http://schemas.microsoft.com/office/drawing/2014/main" val="477716015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1502878895"/>
                    </a:ext>
                  </a:extLst>
                </a:gridCol>
                <a:gridCol w="3624580">
                  <a:extLst>
                    <a:ext uri="{9D8B030D-6E8A-4147-A177-3AD203B41FA5}">
                      <a16:colId xmlns:a16="http://schemas.microsoft.com/office/drawing/2014/main" val="1995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Constellation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Elevation Threshold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Reasoning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4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Starlink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≥ </a:t>
                      </a:r>
                      <a:r>
                        <a:rPr lang="en-US" altLang="zh-TW"/>
                        <a:t>5°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Lower altitude, more frequent passes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4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OneWeb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≥ </a:t>
                      </a:r>
                      <a:r>
                        <a:rPr lang="en-US" altLang="zh-TW"/>
                        <a:t>10°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Higher altitude, stronger signals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10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Others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≥ </a:t>
                      </a:r>
                      <a:r>
                        <a:rPr lang="en-US" altLang="zh-TW"/>
                        <a:t>10°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Conservative default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99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 Data Structure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914400"/>
            <a:ext cx="5145307" cy="51911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Time-Series Orbital Position Database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Output Statistics: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Satellites Processed: ~8,735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 Points: 720 (6 hours × 2 per minute)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Total Data Points: ~6.3 million positions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File Format: JSON for F2 stage consumption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Memory Usage: ~500MB structured data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D64271-854D-5256-4C60-E3E8FE85CB53}"/>
              </a:ext>
            </a:extLst>
          </p:cNvPr>
          <p:cNvSpPr txBox="1"/>
          <p:nvPr/>
        </p:nvSpPr>
        <p:spPr>
          <a:xfrm>
            <a:off x="5881405" y="282839"/>
            <a:ext cx="433444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Data Structure Per Satellite:</a:t>
            </a:r>
          </a:p>
          <a:p>
            <a:endParaRPr lang="en-US" altLang="zh-TW" b="0">
              <a:solidFill>
                <a:schemeClr val="tx1">
                  <a:lumMod val="50000"/>
                </a:schemeClr>
              </a:solidFill>
              <a:effectLst/>
              <a:latin typeface="+mj-lt"/>
              <a:ea typeface="YaHei Consolas Hybrid" panose="020B0509020204020204" pitchFamily="49" charset="-122"/>
            </a:endParaRP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json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{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"satellite_id": "starlink_44714",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"constellation": "starlink",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"positions": [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{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  "timestamp": "2025-08-15T12:00:00Z",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  "latitude": 24.95,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  "longitude": 121.37,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  "altitude_km": 550.0,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  "elevation_deg": 15.2,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  "azimuth_deg": 45.8,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  "distance_km": 850.5,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  "velocity_km_s": 7.8,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  "is_visible": true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}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// ... 720 time points (30-second intervals)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]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020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Flow to Subsequent Stages</a:t>
            </a:r>
            <a:endParaRPr lang="en-US" altLang="zh-TW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F1 Output Feeds Complete Processing Pipeline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Key Design Principle:</a:t>
            </a:r>
          </a:p>
          <a:p>
            <a:pPr marL="0" indent="0"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TLE processed ONCE - F1 only stage that touches raw TLE data</a:t>
            </a:r>
          </a:p>
          <a:p>
            <a:pPr marL="0" indent="0"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Memory passing - No file I/O between stages</a:t>
            </a:r>
          </a:p>
          <a:p>
            <a:pPr marL="0" indent="0"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Data refinement - Each stage adds value to previous output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F1 → F2 Interface: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Data type: Structured orbital positions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No TLE re-parsing required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Efficient memory transfer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Benefits: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Performance: SGP4 calculations done once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Consistency: All stages use same orbital data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Scalability: 8,735 satellites processed efficiently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39E3C5D-2DFB-3610-2454-9FA05588F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64401"/>
              </p:ext>
            </p:extLst>
          </p:nvPr>
        </p:nvGraphicFramePr>
        <p:xfrm>
          <a:off x="5550318" y="3419123"/>
          <a:ext cx="626237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1482364785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711890175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145813257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168268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Stage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Input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Processing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Output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F1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TLE files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SGP4 + visibility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 time-series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9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F2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F1 positions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Satellite filtering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~554 candidates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30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F3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F2 candidates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Signal analysis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A4/A5/D2 events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2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A1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F3 events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Dynamic planning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Final satellite pools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2828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BFB0DE04-FF67-2EE0-798B-40D43CD9ED84}"/>
              </a:ext>
            </a:extLst>
          </p:cNvPr>
          <p:cNvSpPr txBox="1"/>
          <p:nvPr/>
        </p:nvSpPr>
        <p:spPr>
          <a:xfrm>
            <a:off x="5550318" y="2918207"/>
            <a:ext cx="20634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Processing Chain:</a:t>
            </a:r>
          </a:p>
        </p:txBody>
      </p:sp>
    </p:spTree>
    <p:extLst>
      <p:ext uri="{BB962C8B-B14F-4D97-AF65-F5344CB8AC3E}">
        <p14:creationId xmlns:p14="http://schemas.microsoft.com/office/powerpoint/2010/main" val="376575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Performance &amp; Scalability Metrics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Processing Statistics and Optimization Results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Performance Benchmarks: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Scalability Analysis: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Optimization Techniques: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Async processing for I/O operations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Batch calculations for similar satellites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Memory streaming to avoid storage bottlenecks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Error handling with graceful degradation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4FE35E-CB4D-5743-6BAB-30BF5B366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655939"/>
              </p:ext>
            </p:extLst>
          </p:nvPr>
        </p:nvGraphicFramePr>
        <p:xfrm>
          <a:off x="3551962" y="1390893"/>
          <a:ext cx="654672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6188">
                  <a:extLst>
                    <a:ext uri="{9D8B030D-6E8A-4147-A177-3AD203B41FA5}">
                      <a16:colId xmlns:a16="http://schemas.microsoft.com/office/drawing/2014/main" val="1328636241"/>
                    </a:ext>
                  </a:extLst>
                </a:gridCol>
                <a:gridCol w="1373505">
                  <a:extLst>
                    <a:ext uri="{9D8B030D-6E8A-4147-A177-3AD203B41FA5}">
                      <a16:colId xmlns:a16="http://schemas.microsoft.com/office/drawing/2014/main" val="3097552365"/>
                    </a:ext>
                  </a:extLst>
                </a:gridCol>
                <a:gridCol w="2907030">
                  <a:extLst>
                    <a:ext uri="{9D8B030D-6E8A-4147-A177-3AD203B41FA5}">
                      <a16:colId xmlns:a16="http://schemas.microsoft.com/office/drawing/2014/main" val="4090728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Metric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Value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Optimization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0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TLE Loading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~30 seconds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Parallel constellation loading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1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SGP4 Calculations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~2 minutes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Async batch processing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1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Coordinate Transform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~15 seconds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Vectorized operations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1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Total F1 Runtime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~3 minutes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End-to-end processing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0752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10F5756-9643-67F6-3644-B16A7D86B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10466"/>
              </p:ext>
            </p:extLst>
          </p:nvPr>
        </p:nvGraphicFramePr>
        <p:xfrm>
          <a:off x="5332317" y="3429000"/>
          <a:ext cx="640334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5430">
                  <a:extLst>
                    <a:ext uri="{9D8B030D-6E8A-4147-A177-3AD203B41FA5}">
                      <a16:colId xmlns:a16="http://schemas.microsoft.com/office/drawing/2014/main" val="1078867862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0702409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427578"/>
                    </a:ext>
                  </a:extLst>
                </a:gridCol>
                <a:gridCol w="1719580">
                  <a:extLst>
                    <a:ext uri="{9D8B030D-6E8A-4147-A177-3AD203B41FA5}">
                      <a16:colId xmlns:a16="http://schemas.microsoft.com/office/drawing/2014/main" val="2899118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Constellation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Satellites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Processing Time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Memory Usage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27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Starlink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~5,000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105 seconds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300MB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98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OneWeb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~800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18 seconds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50MB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Others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~2,935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62 seconds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150MB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6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Total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8,735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185 seconds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500MB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87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88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Real-world Applications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LEO Satellite Handover Research Use Cases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Research Applications: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Academic Research: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PhD Thesis: LEO satellite handover optimization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Publications: Real orbital data vs. simulated models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Validation: 45-day historical TLE dataset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Reproducibility: Standardized processing pipeline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57C92D-7BA6-7887-A0AB-4068C7C5B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44508"/>
              </p:ext>
            </p:extLst>
          </p:nvPr>
        </p:nvGraphicFramePr>
        <p:xfrm>
          <a:off x="608927" y="2191184"/>
          <a:ext cx="859400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3020581"/>
                    </a:ext>
                  </a:extLst>
                </a:gridCol>
                <a:gridCol w="2882392">
                  <a:extLst>
                    <a:ext uri="{9D8B030D-6E8A-4147-A177-3AD203B41FA5}">
                      <a16:colId xmlns:a16="http://schemas.microsoft.com/office/drawing/2014/main" val="511871686"/>
                    </a:ext>
                  </a:extLst>
                </a:gridCol>
                <a:gridCol w="3002280">
                  <a:extLst>
                    <a:ext uri="{9D8B030D-6E8A-4147-A177-3AD203B41FA5}">
                      <a16:colId xmlns:a16="http://schemas.microsoft.com/office/drawing/2014/main" val="1646621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Application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Data Usage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Research Value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7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Handover Timing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Satellite visibility windows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Optimize switching decisions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1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Signal Prediction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Distance/elevation data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Calculate link quality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9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Coverage Analysis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Multi-satellite positions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Ensure continuous service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2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Constellation Comparison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Starlink vs OneWeb tracking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Performance benchmarking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7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53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Handover Simulator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內容版面配置區 7" descr="一張含有 文字, 螢幕擷取畫面, 地圖, 多媒體軟體 的圖片&#10;&#10;AI 產生的內容可能不正確。">
            <a:extLst>
              <a:ext uri="{FF2B5EF4-FFF2-40B4-BE49-F238E27FC236}">
                <a16:creationId xmlns:a16="http://schemas.microsoft.com/office/drawing/2014/main" id="{D7808292-01E4-5FAB-0362-89068827C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98" y="939523"/>
            <a:ext cx="9118403" cy="5153881"/>
          </a:xfrm>
        </p:spPr>
      </p:pic>
    </p:spTree>
    <p:extLst>
      <p:ext uri="{BB962C8B-B14F-4D97-AF65-F5344CB8AC3E}">
        <p14:creationId xmlns:p14="http://schemas.microsoft.com/office/powerpoint/2010/main" val="196627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48ACB-ABD4-4705-87EB-1448D637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 Objectives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2F1F8D-267C-480E-9AE6-50B09A16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TLE Data Structure: How orbital parameters are encoded in NORAD TLE format</a:t>
            </a:r>
          </a:p>
          <a:p>
            <a:pPr marL="457200" indent="-457200">
              <a:buAutoNum type="arabicPeriod"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Professional Tools: Industry-standard libraries and algorithms for orbital mechanics</a:t>
            </a:r>
          </a:p>
          <a:p>
            <a:pPr marL="457200" indent="-457200">
              <a:buAutoNum type="arabicPeriod"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SGP4 Algorithm: Core orbital propagation methodology and physical effects</a:t>
            </a:r>
          </a:p>
          <a:p>
            <a:pPr marL="457200" indent="-457200">
              <a:buAutoNum type="arabicPeriod"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Coordinate Transformations: Multi-frame coordinate system conversions</a:t>
            </a:r>
          </a:p>
          <a:p>
            <a:pPr marL="457200" indent="-457200">
              <a:buAutoNum type="arabicPeriod"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Visibility Analysis: Observer-relative position calculations</a:t>
            </a:r>
          </a:p>
          <a:p>
            <a:pPr marL="457200" indent="-457200">
              <a:buAutoNum type="arabicPeriod"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Data Pipeline: How F1 output feeds into subsequent processing stages</a:t>
            </a:r>
          </a:p>
          <a:p>
            <a:pPr marL="457200" indent="-457200">
              <a:buAutoNum type="arabicPeriod"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Performance Optimization: Scalability considerations for large satellite constellations</a:t>
            </a:r>
          </a:p>
          <a:p>
            <a:pPr marL="457200" indent="-457200">
              <a:buAutoNum type="arabicPeriod"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Research Applications: Real-world use cases in LEO satellite communications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230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TLE Data Processing Pipeline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Understanding Satellite Tracking: From Raw Data to Real Applications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Course Outline: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What is TLE Data?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Processing Architecture  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Professional Tools Used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Step-by-Step Processing Flow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Output Data Structure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Real-World Applications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Learning Goals: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✅ Understand satellite tracking fundamentals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✅ Learn industry-standard tools and methods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✅ See complete data transformation pipeline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✅ Apply to LEO satellite handover research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009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 is TLE Data?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906104"/>
            <a:ext cx="11417300" cy="51911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Two-Line Element Sets: Satellite Orbital Information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TLE Format Example: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STARLINK-1008           ← Satellite Name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 44714U 19074B   25217.61307579  .00001585  00000+0  12526-3 0  9993 ← Line 1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 44714  53.0552  76.6258 0001186  97.2887 262.8236 15.06399803316185 ← Line 2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Why Important: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Global standard for satellite tracking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Updated daily by NORAD/Space Force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Enables precise position prediction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C54DDCB-D1D6-AC93-11F8-ECD35DA95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40202"/>
              </p:ext>
            </p:extLst>
          </p:nvPr>
        </p:nvGraphicFramePr>
        <p:xfrm>
          <a:off x="670155" y="2953640"/>
          <a:ext cx="586079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4124064701"/>
                    </a:ext>
                  </a:extLst>
                </a:gridCol>
                <a:gridCol w="2821686">
                  <a:extLst>
                    <a:ext uri="{9D8B030D-6E8A-4147-A177-3AD203B41FA5}">
                      <a16:colId xmlns:a16="http://schemas.microsoft.com/office/drawing/2014/main" val="3566566382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51799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Line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Contains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Examples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6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Satellite identifier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STARLINK-1008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5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Line 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Catalog number, epoch time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44714, 25217.613...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Line 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Orbital parameters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Inclination: 53.0552°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392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84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Pipeline Architecture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914400"/>
            <a:ext cx="7597973" cy="5191125"/>
          </a:xfrm>
        </p:spPr>
        <p:txBody>
          <a:bodyPr/>
          <a:lstStyle/>
          <a:p>
            <a:pPr marL="0" indent="0"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Processing Scale: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Input: ~8,735 satellites from Starlink + OneWeb + others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Time Range: 6 hours (360 minutes)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Resolution: 30-second intervals = 720 time points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Total Calculations: 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8,735 × 720 = ~6.3 million position calculations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5A1AF98-5BAC-1375-296F-72A1C94F698D}"/>
              </a:ext>
            </a:extLst>
          </p:cNvPr>
          <p:cNvSpPr/>
          <p:nvPr/>
        </p:nvSpPr>
        <p:spPr bwMode="auto">
          <a:xfrm>
            <a:off x="8879658" y="5832413"/>
            <a:ext cx="2377909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Output to Next Stage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C1185BF-C396-E8F4-D00E-95872889E708}"/>
              </a:ext>
            </a:extLst>
          </p:cNvPr>
          <p:cNvSpPr/>
          <p:nvPr/>
        </p:nvSpPr>
        <p:spPr bwMode="auto">
          <a:xfrm>
            <a:off x="8616359" y="5130233"/>
            <a:ext cx="2904506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Time-Series Position Data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5E93090-CD59-BF26-329D-9418BF0A17BD}"/>
              </a:ext>
            </a:extLst>
          </p:cNvPr>
          <p:cNvSpPr/>
          <p:nvPr/>
        </p:nvSpPr>
        <p:spPr bwMode="auto">
          <a:xfrm>
            <a:off x="9008336" y="4428053"/>
            <a:ext cx="2120551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Visibility Analysis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ABC8E27-F0C6-DB18-7355-02C34C52233A}"/>
              </a:ext>
            </a:extLst>
          </p:cNvPr>
          <p:cNvSpPr/>
          <p:nvPr/>
        </p:nvSpPr>
        <p:spPr bwMode="auto">
          <a:xfrm>
            <a:off x="8521578" y="3682741"/>
            <a:ext cx="3094065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Coordinate Transformations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6EE454D-2330-94DC-90ED-C59137315DA8}"/>
              </a:ext>
            </a:extLst>
          </p:cNvPr>
          <p:cNvSpPr/>
          <p:nvPr/>
        </p:nvSpPr>
        <p:spPr bwMode="auto">
          <a:xfrm>
            <a:off x="8984282" y="2975063"/>
            <a:ext cx="2168656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SGP4 Calculations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36D970B-5E76-D9B3-742A-B15CA595FF49}"/>
              </a:ext>
            </a:extLst>
          </p:cNvPr>
          <p:cNvSpPr/>
          <p:nvPr/>
        </p:nvSpPr>
        <p:spPr bwMode="auto">
          <a:xfrm>
            <a:off x="8483121" y="2207150"/>
            <a:ext cx="3170977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Orbital Parameter Extraction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22F8F6F-E634-1824-5581-EECBA2FD38AA}"/>
              </a:ext>
            </a:extLst>
          </p:cNvPr>
          <p:cNvSpPr/>
          <p:nvPr/>
        </p:nvSpPr>
        <p:spPr bwMode="auto">
          <a:xfrm>
            <a:off x="8992452" y="1479607"/>
            <a:ext cx="2163755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TLE Data Loading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53563DF-B2B1-73FB-AE7D-BB6759BBC254}"/>
              </a:ext>
            </a:extLst>
          </p:cNvPr>
          <p:cNvSpPr/>
          <p:nvPr/>
        </p:nvSpPr>
        <p:spPr bwMode="auto">
          <a:xfrm>
            <a:off x="8293658" y="752064"/>
            <a:ext cx="3549902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Raw TLE Files (8,735 satellites)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F36B5E4-1012-A6F4-A055-C76BE1FDDAFF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>
            <a:off x="10068609" y="1194738"/>
            <a:ext cx="5721" cy="2848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528D67F-E85A-FBC1-1025-CAE7F66F392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 bwMode="auto">
          <a:xfrm flipH="1">
            <a:off x="10068610" y="1922281"/>
            <a:ext cx="5720" cy="2848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8280B02-42C1-6DEF-D8B8-259783690068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 bwMode="auto">
          <a:xfrm>
            <a:off x="10068610" y="2649824"/>
            <a:ext cx="0" cy="3252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C3F7EA5-72B8-9D33-A38D-9C7252BA884D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auto">
          <a:xfrm>
            <a:off x="10068610" y="3417737"/>
            <a:ext cx="1" cy="2650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BC3DDC0-9A81-B6DC-C792-1EF2CB2BFF4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 bwMode="auto">
          <a:xfrm>
            <a:off x="10068611" y="4125415"/>
            <a:ext cx="1" cy="302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4AEAB9E-E134-93B7-659B-AD1C1D3B42B9}"/>
              </a:ext>
            </a:extLst>
          </p:cNvPr>
          <p:cNvCxnSpPr>
            <a:stCxn id="6" idx="2"/>
            <a:endCxn id="5" idx="0"/>
          </p:cNvCxnSpPr>
          <p:nvPr/>
        </p:nvCxnSpPr>
        <p:spPr bwMode="auto">
          <a:xfrm>
            <a:off x="10068612" y="4870727"/>
            <a:ext cx="0" cy="2595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7A517A2-40B2-B17B-01D7-FF13C4EDAA60}"/>
              </a:ext>
            </a:extLst>
          </p:cNvPr>
          <p:cNvCxnSpPr>
            <a:stCxn id="5" idx="2"/>
            <a:endCxn id="4" idx="0"/>
          </p:cNvCxnSpPr>
          <p:nvPr/>
        </p:nvCxnSpPr>
        <p:spPr bwMode="auto">
          <a:xfrm>
            <a:off x="10068612" y="5572907"/>
            <a:ext cx="1" cy="2595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70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Professional Tools &amp; Libraries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029457"/>
            <a:ext cx="11417300" cy="5191125"/>
          </a:xfrm>
        </p:spPr>
        <p:txBody>
          <a:bodyPr/>
          <a:lstStyle/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SGP4 Algorithm Features: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Atmospheric drag effects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Earth's gravity field variations (J2 perturbations)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Solar/lunar gravitational influences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Sub-meter accuracy for LEO satellites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Why These Tools: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NASA/NORAD approved algorithms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Used by satellite operators worldwide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Proven accuracy and reliability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368B4A-2342-39CD-1098-B2D3529F3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88268"/>
              </p:ext>
            </p:extLst>
          </p:nvPr>
        </p:nvGraphicFramePr>
        <p:xfrm>
          <a:off x="565151" y="968900"/>
          <a:ext cx="817499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3380">
                  <a:extLst>
                    <a:ext uri="{9D8B030D-6E8A-4147-A177-3AD203B41FA5}">
                      <a16:colId xmlns:a16="http://schemas.microsoft.com/office/drawing/2014/main" val="138407487"/>
                    </a:ext>
                  </a:extLst>
                </a:gridCol>
                <a:gridCol w="2633980">
                  <a:extLst>
                    <a:ext uri="{9D8B030D-6E8A-4147-A177-3AD203B41FA5}">
                      <a16:colId xmlns:a16="http://schemas.microsoft.com/office/drawing/2014/main" val="2253923486"/>
                    </a:ext>
                  </a:extLst>
                </a:gridCol>
                <a:gridCol w="3897630">
                  <a:extLst>
                    <a:ext uri="{9D8B030D-6E8A-4147-A177-3AD203B41FA5}">
                      <a16:colId xmlns:a16="http://schemas.microsoft.com/office/drawing/2014/main" val="2916027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Tool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Purpose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Key Capabilities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SGP4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Orbital propagation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Standard algorithm for satellite tracking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Skyfield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Astronomical calculations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High-precision orbital mechanics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8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NumPy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Mathematical operations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Vector/matrix calculations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80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Python asyncio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Parallel processing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Handle 8,735 satellites efficiently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63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TLE Parsing Process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Extracting Orbital Parameters from TLE Data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Line 2 Parameter Extraction: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Calculated Parameters: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Orbital Period: 24×60 ÷ Mean Motion = 96 minutes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Altitude: Derived from mean motion using gravitational formulas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Ground Track: Combination of orbital motion + Earth rotation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9474AD5-9D33-9AE8-4E39-CE2CD063E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37203"/>
              </p:ext>
            </p:extLst>
          </p:nvPr>
        </p:nvGraphicFramePr>
        <p:xfrm>
          <a:off x="627094" y="1871511"/>
          <a:ext cx="10161121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0753">
                  <a:extLst>
                    <a:ext uri="{9D8B030D-6E8A-4147-A177-3AD203B41FA5}">
                      <a16:colId xmlns:a16="http://schemas.microsoft.com/office/drawing/2014/main" val="17867989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64399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2837944"/>
                    </a:ext>
                  </a:extLst>
                </a:gridCol>
                <a:gridCol w="3886368">
                  <a:extLst>
                    <a:ext uri="{9D8B030D-6E8A-4147-A177-3AD203B41FA5}">
                      <a16:colId xmlns:a16="http://schemas.microsoft.com/office/drawing/2014/main" val="283738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Parameter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Value Example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Meaning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2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Inclination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Chars 8-16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53.0552°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Orbital tilt relative to equator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0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RAAN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Chars 17-25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76.6258°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Right Ascension of Ascending Node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27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Eccentricity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Chars 26-33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0.0001186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TW"/>
                        <a:t>Orbit shape (0=circle, 1=parabola)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9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Argument of Perigee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Chars 34-42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97.2887°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Orientation of orbit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68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Mean Anomaly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Chars 43-51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262.8236°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Satellite position in orbit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4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Mean Motion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Chars 52-63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15.06399803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Revolutions per day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87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77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SGP4 Orbital Propagation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Core Physics Engine for Satellite Position Prediction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SGP4 Algorithm Steps: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1. Initialize orbital elements from TLE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2. Apply perturbations (drag, gravity variations)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3. Propagate to target time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4. Output position and velocity vectors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Physical Effects Modeled: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Output Data: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Position: (X, Y, Z) in Earth-centered coordinates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Velocity: (VX, VY, VZ) velocity vectors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Time: Precise timestamp for each calculation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91798E-1FB1-37AD-CA46-D5681C7E4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88671"/>
              </p:ext>
            </p:extLst>
          </p:nvPr>
        </p:nvGraphicFramePr>
        <p:xfrm>
          <a:off x="3515402" y="3135861"/>
          <a:ext cx="802259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7880">
                  <a:extLst>
                    <a:ext uri="{9D8B030D-6E8A-4147-A177-3AD203B41FA5}">
                      <a16:colId xmlns:a16="http://schemas.microsoft.com/office/drawing/2014/main" val="157192188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958546964"/>
                    </a:ext>
                  </a:extLst>
                </a:gridCol>
                <a:gridCol w="3923030">
                  <a:extLst>
                    <a:ext uri="{9D8B030D-6E8A-4147-A177-3AD203B41FA5}">
                      <a16:colId xmlns:a16="http://schemas.microsoft.com/office/drawing/2014/main" val="236055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Effect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Impact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Example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5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Atmospheric Drag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Orbital decay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Satellite slows down, altitude decreases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33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J2 Perturbation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Precession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Orbit plane slowly rotates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10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Solar Pressure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Minor drift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Small push from sunlight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3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Lunar/Solar Gravity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Long-term changes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Gradual orbital modifications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280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44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Coordinate System Transformations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Converting Between Reference Frames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Coordinate Systems Explained: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NTPU Observer Location: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Latitude: 24.9441667°N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Longitude: 121.3713889°E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Altitude: 50 meters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2D7A30F-D40F-ED1E-50D6-37BE42939396}"/>
              </a:ext>
            </a:extLst>
          </p:cNvPr>
          <p:cNvSpPr/>
          <p:nvPr/>
        </p:nvSpPr>
        <p:spPr bwMode="auto">
          <a:xfrm>
            <a:off x="8029856" y="5380824"/>
            <a:ext cx="3332071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Observer-Relative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(Elevation/Azimuth/Distance)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C65347D-57DB-4B6F-1298-4F8DC8120E28}"/>
              </a:ext>
            </a:extLst>
          </p:cNvPr>
          <p:cNvSpPr/>
          <p:nvPr/>
        </p:nvSpPr>
        <p:spPr bwMode="auto">
          <a:xfrm>
            <a:off x="8044563" y="4294993"/>
            <a:ext cx="3302659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Geographic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(Latitude/Longitude/Altitude)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6820ECB-61E0-B001-343F-477ED9161901}"/>
              </a:ext>
            </a:extLst>
          </p:cNvPr>
          <p:cNvSpPr/>
          <p:nvPr/>
        </p:nvSpPr>
        <p:spPr bwMode="auto">
          <a:xfrm>
            <a:off x="7709654" y="3549681"/>
            <a:ext cx="3936530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ECEF (Earth-Centered Earth-Fixed)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872CD35-B1C5-AB7D-A85A-C0F42931B6AF}"/>
              </a:ext>
            </a:extLst>
          </p:cNvPr>
          <p:cNvSpPr/>
          <p:nvPr/>
        </p:nvSpPr>
        <p:spPr bwMode="auto">
          <a:xfrm>
            <a:off x="8063297" y="2842003"/>
            <a:ext cx="3229243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ECI (Earth-Centered Inertial)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EFBAEEA-7A1F-7014-F437-EA7BC01EFB96}"/>
              </a:ext>
            </a:extLst>
          </p:cNvPr>
          <p:cNvSpPr/>
          <p:nvPr/>
        </p:nvSpPr>
        <p:spPr bwMode="auto">
          <a:xfrm>
            <a:off x="8644243" y="2074090"/>
            <a:ext cx="2067348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SGP4 Calculation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083CF89-F6AA-CBA9-C96D-3AD9FC192EA7}"/>
              </a:ext>
            </a:extLst>
          </p:cNvPr>
          <p:cNvSpPr/>
          <p:nvPr/>
        </p:nvSpPr>
        <p:spPr bwMode="auto">
          <a:xfrm>
            <a:off x="8737382" y="1346547"/>
            <a:ext cx="1892509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TLE Parameters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32756CD-7D1A-9FCA-FEAD-082D2E915FC6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 bwMode="auto">
          <a:xfrm flipH="1">
            <a:off x="9677917" y="1789221"/>
            <a:ext cx="5720" cy="2848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2224F98-2678-D183-8DE8-D05130C082D1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auto">
          <a:xfrm>
            <a:off x="9677917" y="2516764"/>
            <a:ext cx="2" cy="3252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12CFCC8-8715-F2FC-0754-ABE36D6683B0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 bwMode="auto">
          <a:xfrm>
            <a:off x="9677919" y="3284677"/>
            <a:ext cx="0" cy="2650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A4B76A6-CED0-711D-A8DA-6BBFB930C154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 bwMode="auto">
          <a:xfrm>
            <a:off x="9677919" y="3992355"/>
            <a:ext cx="17974" cy="302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CAF5EF8-C291-6257-5A53-B4F65E06C701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 bwMode="auto">
          <a:xfrm flipH="1">
            <a:off x="9695892" y="5078186"/>
            <a:ext cx="1" cy="302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60CC729-BA60-B938-1C18-1857D8A78A53}"/>
              </a:ext>
            </a:extLst>
          </p:cNvPr>
          <p:cNvSpPr txBox="1"/>
          <p:nvPr/>
        </p:nvSpPr>
        <p:spPr>
          <a:xfrm>
            <a:off x="8356240" y="864420"/>
            <a:ext cx="26793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Transformation Chain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6993392C-F726-CF5B-B977-FD784FD50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67754"/>
              </p:ext>
            </p:extLst>
          </p:nvPr>
        </p:nvGraphicFramePr>
        <p:xfrm>
          <a:off x="571282" y="2206259"/>
          <a:ext cx="642239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6830">
                  <a:extLst>
                    <a:ext uri="{9D8B030D-6E8A-4147-A177-3AD203B41FA5}">
                      <a16:colId xmlns:a16="http://schemas.microsoft.com/office/drawing/2014/main" val="2115007189"/>
                    </a:ext>
                  </a:extLst>
                </a:gridCol>
                <a:gridCol w="2887980">
                  <a:extLst>
                    <a:ext uri="{9D8B030D-6E8A-4147-A177-3AD203B41FA5}">
                      <a16:colId xmlns:a16="http://schemas.microsoft.com/office/drawing/2014/main" val="501286748"/>
                    </a:ext>
                  </a:extLst>
                </a:gridCol>
                <a:gridCol w="2227580">
                  <a:extLst>
                    <a:ext uri="{9D8B030D-6E8A-4147-A177-3AD203B41FA5}">
                      <a16:colId xmlns:a16="http://schemas.microsoft.com/office/drawing/2014/main" val="423922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System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Description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Use Case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7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ECI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Fixed to stars, doesn't rotate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Orbital calculations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40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ECEF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Rotates with Earth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GPS positioning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6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Geographic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Lat/Lon/Alt on Earth surface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Mapping applications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7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Observer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Relative to ground station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Antenna pointing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09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5548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42444</TotalTime>
  <Words>1385</Words>
  <Application>Microsoft Office PowerPoint</Application>
  <PresentationFormat>寬螢幕</PresentationFormat>
  <Paragraphs>425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Söhne</vt:lpstr>
      <vt:lpstr>Arial</vt:lpstr>
      <vt:lpstr>Calibri</vt:lpstr>
      <vt:lpstr>Symbol</vt:lpstr>
      <vt:lpstr>Times New Roman</vt:lpstr>
      <vt:lpstr>佈景主題1</vt:lpstr>
      <vt:lpstr>Outline</vt:lpstr>
      <vt:lpstr>Learning Objectives</vt:lpstr>
      <vt:lpstr>TLE Data Processing Pipeline</vt:lpstr>
      <vt:lpstr>What is TLE Data?</vt:lpstr>
      <vt:lpstr>Pipeline Architecture</vt:lpstr>
      <vt:lpstr>Professional Tools &amp; Libraries</vt:lpstr>
      <vt:lpstr>TLE Parsing Process</vt:lpstr>
      <vt:lpstr>SGP4 Orbital Propagation</vt:lpstr>
      <vt:lpstr>Coordinate System Transformations</vt:lpstr>
      <vt:lpstr>Visibility Calculations</vt:lpstr>
      <vt:lpstr>Output Data Structure</vt:lpstr>
      <vt:lpstr>Data Flow to Subsequent Stages</vt:lpstr>
      <vt:lpstr>Performance &amp; Scalability Metrics</vt:lpstr>
      <vt:lpstr>Real-world Applications</vt:lpstr>
      <vt:lpstr>Handover Simulator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1347</cp:revision>
  <dcterms:created xsi:type="dcterms:W3CDTF">2019-10-21T01:22:34Z</dcterms:created>
  <dcterms:modified xsi:type="dcterms:W3CDTF">2025-08-15T08:54:11Z</dcterms:modified>
</cp:coreProperties>
</file>