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3GPP TS 38.331 </a:t>
            </a:r>
            <a:r>
              <a:rPr sz="2000">
                <a:latin typeface="標楷體"/>
              </a:rPr>
              <a:t>標準換手事件機制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100">
                <a:latin typeface="標楷體"/>
              </a:rPr>
              <a:t>【</a:t>
            </a:r>
            <a:r>
              <a:rPr sz="1100">
                <a:latin typeface="Times New Roman"/>
              </a:rPr>
              <a:t>Event A4</a:t>
            </a:r>
            <a:r>
              <a:rPr sz="1100">
                <a:latin typeface="標楷體"/>
              </a:rPr>
              <a:t>：鄰居小區優於門檻值】</a:t>
            </a:r>
          </a:p>
          <a:p>
            <a:r>
              <a:rPr sz="1100">
                <a:latin typeface="標楷體"/>
              </a:rPr>
              <a:t>觸發條件：</a:t>
            </a:r>
            <a:r>
              <a:rPr sz="1100">
                <a:latin typeface="Times New Roman"/>
              </a:rPr>
              <a:t>Mn + Ofn + Ocn </a:t>
            </a:r>
            <a:r>
              <a:rPr sz="1100">
                <a:latin typeface="標楷體"/>
              </a:rPr>
              <a:t>–</a:t>
            </a:r>
            <a:r>
              <a:rPr sz="1100">
                <a:latin typeface="Times New Roman"/>
              </a:rPr>
              <a:t> Hys &gt; Thresh</a:t>
            </a:r>
          </a:p>
          <a:p>
            <a:r>
              <a:rPr sz="1100">
                <a:latin typeface="標楷體"/>
              </a:rPr>
              <a:t>離開條件：</a:t>
            </a:r>
            <a:r>
              <a:rPr sz="1100">
                <a:latin typeface="Times New Roman"/>
              </a:rPr>
              <a:t>Mn + Ofn + Ocn + Hys &lt; Thresh</a:t>
            </a:r>
          </a:p>
          <a:p/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Mn</a:t>
            </a:r>
            <a:r>
              <a:rPr sz="1100">
                <a:latin typeface="標楷體"/>
              </a:rPr>
              <a:t>：鄰居小區測量結果</a:t>
            </a:r>
            <a:r>
              <a:rPr sz="1100">
                <a:latin typeface="Times New Roman"/>
              </a:rPr>
              <a:t> (RSRP: dBm, RSRQ/RS-SINR: dB)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Ofn</a:t>
            </a:r>
            <a:r>
              <a:rPr sz="1100">
                <a:latin typeface="標楷體"/>
              </a:rPr>
              <a:t>：鄰居小區測量對象特定偏移值</a:t>
            </a:r>
            <a:r>
              <a:rPr sz="1100">
                <a:latin typeface="Times New Roman"/>
              </a:rPr>
              <a:t> (dB)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Ocn</a:t>
            </a:r>
            <a:r>
              <a:rPr sz="1100">
                <a:latin typeface="標楷體"/>
              </a:rPr>
              <a:t>：鄰居小區特定偏移值</a:t>
            </a:r>
            <a:r>
              <a:rPr sz="1100">
                <a:latin typeface="Times New Roman"/>
              </a:rPr>
              <a:t> (dB</a:t>
            </a:r>
            <a:r>
              <a:rPr sz="1100">
                <a:latin typeface="標楷體"/>
              </a:rPr>
              <a:t>，未配置時為</a:t>
            </a:r>
            <a:r>
              <a:rPr sz="1100">
                <a:latin typeface="Times New Roman"/>
              </a:rPr>
              <a:t>0)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Hys</a:t>
            </a:r>
            <a:r>
              <a:rPr sz="1100">
                <a:latin typeface="標楷體"/>
              </a:rPr>
              <a:t>：遲滞參數</a:t>
            </a:r>
            <a:r>
              <a:rPr sz="1100">
                <a:latin typeface="Times New Roman"/>
              </a:rPr>
              <a:t> (dB)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Thresh</a:t>
            </a:r>
            <a:r>
              <a:rPr sz="1100">
                <a:latin typeface="標楷體"/>
              </a:rPr>
              <a:t>：事件門檻參數</a:t>
            </a:r>
            <a:r>
              <a:rPr sz="1100">
                <a:latin typeface="Times New Roman"/>
              </a:rPr>
              <a:t> (</a:t>
            </a:r>
            <a:r>
              <a:rPr sz="1100">
                <a:latin typeface="標楷體"/>
              </a:rPr>
              <a:t>與</a:t>
            </a:r>
            <a:r>
              <a:rPr sz="1100">
                <a:latin typeface="Times New Roman"/>
              </a:rPr>
              <a:t>Mn</a:t>
            </a:r>
            <a:r>
              <a:rPr sz="1100">
                <a:latin typeface="標楷體"/>
              </a:rPr>
              <a:t>相同單位</a:t>
            </a:r>
            <a:r>
              <a:rPr sz="1100">
                <a:latin typeface="Times New Roman"/>
              </a:rPr>
              <a:t>)</a:t>
            </a:r>
          </a:p>
          <a:p/>
          <a:p>
            <a:r>
              <a:rPr sz="1100">
                <a:latin typeface="標楷體"/>
              </a:rPr>
              <a:t>【</a:t>
            </a:r>
            <a:r>
              <a:rPr sz="1100">
                <a:latin typeface="Times New Roman"/>
              </a:rPr>
              <a:t>Event A5</a:t>
            </a:r>
            <a:r>
              <a:rPr sz="1100">
                <a:latin typeface="標楷體"/>
              </a:rPr>
              <a:t>：服務小區劣於門檻</a:t>
            </a:r>
            <a:r>
              <a:rPr sz="1100">
                <a:latin typeface="Times New Roman"/>
              </a:rPr>
              <a:t>1</a:t>
            </a:r>
            <a:r>
              <a:rPr sz="1100">
                <a:latin typeface="標楷體"/>
              </a:rPr>
              <a:t>且鄰居小區優於門檻</a:t>
            </a:r>
            <a:r>
              <a:rPr sz="1100">
                <a:latin typeface="Times New Roman"/>
              </a:rPr>
              <a:t>2</a:t>
            </a:r>
            <a:r>
              <a:rPr sz="1100">
                <a:latin typeface="標楷體"/>
              </a:rPr>
              <a:t>】</a:t>
            </a:r>
          </a:p>
          <a:p>
            <a:r>
              <a:rPr sz="1100">
                <a:latin typeface="標楷體"/>
              </a:rPr>
              <a:t>觸發條件：</a:t>
            </a:r>
            <a:r>
              <a:rPr sz="1100">
                <a:latin typeface="Times New Roman"/>
              </a:rPr>
              <a:t>Mp + Hys &lt; Thresh1 AND Mn + Ofn + Ocn </a:t>
            </a:r>
            <a:r>
              <a:rPr sz="1100">
                <a:latin typeface="標楷體"/>
              </a:rPr>
              <a:t>–</a:t>
            </a:r>
            <a:r>
              <a:rPr sz="1100">
                <a:latin typeface="Times New Roman"/>
              </a:rPr>
              <a:t> Hys &gt; Thresh2</a:t>
            </a:r>
          </a:p>
          <a:p>
            <a:r>
              <a:rPr sz="1100">
                <a:latin typeface="標楷體"/>
              </a:rPr>
              <a:t>離開條件：</a:t>
            </a:r>
            <a:r>
              <a:rPr sz="1100">
                <a:latin typeface="Times New Roman"/>
              </a:rPr>
              <a:t>Mp </a:t>
            </a:r>
            <a:r>
              <a:rPr sz="1100">
                <a:latin typeface="標楷體"/>
              </a:rPr>
              <a:t>–</a:t>
            </a:r>
            <a:r>
              <a:rPr sz="1100">
                <a:latin typeface="Times New Roman"/>
              </a:rPr>
              <a:t> Hys &gt; Thresh1 OR Mn + Ofn + Ocn + Hys &lt; Thresh2</a:t>
            </a:r>
          </a:p>
          <a:p/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Mp</a:t>
            </a:r>
            <a:r>
              <a:rPr sz="1100">
                <a:latin typeface="標楷體"/>
              </a:rPr>
              <a:t>：</a:t>
            </a:r>
            <a:r>
              <a:rPr sz="1100">
                <a:latin typeface="Times New Roman"/>
              </a:rPr>
              <a:t>NR SpCell</a:t>
            </a:r>
            <a:r>
              <a:rPr sz="1100">
                <a:latin typeface="標楷體"/>
              </a:rPr>
              <a:t>測量結果，不考慮任何偏移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其他變數定義同</a:t>
            </a:r>
            <a:r>
              <a:rPr sz="1100">
                <a:latin typeface="Times New Roman"/>
              </a:rPr>
              <a:t>Event A4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Thresh1</a:t>
            </a:r>
            <a:r>
              <a:rPr sz="1100">
                <a:latin typeface="標楷體"/>
              </a:rPr>
              <a:t>：服務小區門檻</a:t>
            </a:r>
            <a:r>
              <a:rPr sz="1100">
                <a:latin typeface="Times New Roman"/>
              </a:rPr>
              <a:t> (</a:t>
            </a:r>
            <a:r>
              <a:rPr sz="1100">
                <a:latin typeface="標楷體"/>
              </a:rPr>
              <a:t>與</a:t>
            </a:r>
            <a:r>
              <a:rPr sz="1100">
                <a:latin typeface="Times New Roman"/>
              </a:rPr>
              <a:t>Mp</a:t>
            </a:r>
            <a:r>
              <a:rPr sz="1100">
                <a:latin typeface="標楷體"/>
              </a:rPr>
              <a:t>相同單位</a:t>
            </a:r>
            <a:r>
              <a:rPr sz="1100">
                <a:latin typeface="Times New Roman"/>
              </a:rPr>
              <a:t>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Thresh2</a:t>
            </a:r>
            <a:r>
              <a:rPr sz="1100">
                <a:latin typeface="標楷體"/>
              </a:rPr>
              <a:t>：鄰居小區門檻</a:t>
            </a:r>
            <a:r>
              <a:rPr sz="1100">
                <a:latin typeface="Times New Roman"/>
              </a:rPr>
              <a:t> (</a:t>
            </a:r>
            <a:r>
              <a:rPr sz="1100">
                <a:latin typeface="標楷體"/>
              </a:rPr>
              <a:t>與</a:t>
            </a:r>
            <a:r>
              <a:rPr sz="1100">
                <a:latin typeface="Times New Roman"/>
              </a:rPr>
              <a:t>Mn</a:t>
            </a:r>
            <a:r>
              <a:rPr sz="1100">
                <a:latin typeface="標楷體"/>
              </a:rPr>
              <a:t>相同單位</a:t>
            </a:r>
            <a:r>
              <a:rPr sz="1100">
                <a:latin typeface="Times New Roman"/>
              </a:rPr>
              <a:t>)</a:t>
            </a:r>
          </a:p>
          <a:p/>
          <a:p>
            <a:r>
              <a:rPr sz="1100">
                <a:latin typeface="標楷體"/>
              </a:rPr>
              <a:t>【</a:t>
            </a:r>
            <a:r>
              <a:rPr sz="1100">
                <a:latin typeface="Times New Roman"/>
              </a:rPr>
              <a:t>Event D2</a:t>
            </a:r>
            <a:r>
              <a:rPr sz="1100">
                <a:latin typeface="標楷體"/>
              </a:rPr>
              <a:t>：</a:t>
            </a:r>
            <a:r>
              <a:rPr sz="1100">
                <a:latin typeface="Times New Roman"/>
              </a:rPr>
              <a:t>UE</a:t>
            </a:r>
            <a:r>
              <a:rPr sz="1100">
                <a:latin typeface="標楷體"/>
              </a:rPr>
              <a:t>與服務小區移動參考位置距離超過門檻</a:t>
            </a:r>
            <a:r>
              <a:rPr sz="1100">
                <a:latin typeface="Times New Roman"/>
              </a:rPr>
              <a:t>1</a:t>
            </a:r>
            <a:r>
              <a:rPr sz="1100">
                <a:latin typeface="標楷體"/>
              </a:rPr>
              <a:t>且與移動參考位置距離低於門檻</a:t>
            </a:r>
            <a:r>
              <a:rPr sz="1100">
                <a:latin typeface="Times New Roman"/>
              </a:rPr>
              <a:t>2</a:t>
            </a:r>
            <a:r>
              <a:rPr sz="1100">
                <a:latin typeface="標楷體"/>
              </a:rPr>
              <a:t>】</a:t>
            </a:r>
          </a:p>
          <a:p>
            <a:r>
              <a:rPr sz="1100">
                <a:latin typeface="標楷體"/>
              </a:rPr>
              <a:t>觸發條件：</a:t>
            </a:r>
            <a:r>
              <a:rPr sz="1100">
                <a:latin typeface="Times New Roman"/>
              </a:rPr>
              <a:t>Ml1 </a:t>
            </a:r>
            <a:r>
              <a:rPr sz="1100">
                <a:latin typeface="標楷體"/>
              </a:rPr>
              <a:t>–</a:t>
            </a:r>
            <a:r>
              <a:rPr sz="1100">
                <a:latin typeface="Times New Roman"/>
              </a:rPr>
              <a:t> Hys &gt; Thresh1 AND Ml2 + Hys &lt; Thresh2</a:t>
            </a:r>
          </a:p>
          <a:p>
            <a:r>
              <a:rPr sz="1100">
                <a:latin typeface="標楷體"/>
              </a:rPr>
              <a:t>離開條件：</a:t>
            </a:r>
            <a:r>
              <a:rPr sz="1100">
                <a:latin typeface="Times New Roman"/>
              </a:rPr>
              <a:t>Ml1 + Hys &lt; Thresh1 OR Ml2 </a:t>
            </a:r>
            <a:r>
              <a:rPr sz="1100">
                <a:latin typeface="標楷體"/>
              </a:rPr>
              <a:t>–</a:t>
            </a:r>
            <a:r>
              <a:rPr sz="1100">
                <a:latin typeface="Times New Roman"/>
              </a:rPr>
              <a:t> Hys &gt; Thresh2</a:t>
            </a:r>
          </a:p>
          <a:p/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Ml1</a:t>
            </a:r>
            <a:r>
              <a:rPr sz="1100">
                <a:latin typeface="標楷體"/>
              </a:rPr>
              <a:t>：</a:t>
            </a:r>
            <a:r>
              <a:rPr sz="1100">
                <a:latin typeface="Times New Roman"/>
              </a:rPr>
              <a:t>UE</a:t>
            </a:r>
            <a:r>
              <a:rPr sz="1100">
                <a:latin typeface="標楷體"/>
              </a:rPr>
              <a:t>與服務小區移動參考位置的距離</a:t>
            </a:r>
            <a:r>
              <a:rPr sz="1100">
                <a:latin typeface="Times New Roman"/>
              </a:rPr>
              <a:t> (</a:t>
            </a:r>
            <a:r>
              <a:rPr sz="1100">
                <a:latin typeface="標楷體"/>
              </a:rPr>
              <a:t>米</a:t>
            </a:r>
            <a:r>
              <a:rPr sz="1100">
                <a:latin typeface="Times New Roman"/>
              </a:rPr>
              <a:t>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Ml2</a:t>
            </a:r>
            <a:r>
              <a:rPr sz="1100">
                <a:latin typeface="標楷體"/>
              </a:rPr>
              <a:t>：</a:t>
            </a:r>
            <a:r>
              <a:rPr sz="1100">
                <a:latin typeface="Times New Roman"/>
              </a:rPr>
              <a:t>UE</a:t>
            </a:r>
            <a:r>
              <a:rPr sz="1100">
                <a:latin typeface="標楷體"/>
              </a:rPr>
              <a:t>與目標移動參考位置的距離</a:t>
            </a:r>
            <a:r>
              <a:rPr sz="1100">
                <a:latin typeface="Times New Roman"/>
              </a:rPr>
              <a:t> (</a:t>
            </a:r>
            <a:r>
              <a:rPr sz="1100">
                <a:latin typeface="標楷體"/>
              </a:rPr>
              <a:t>米</a:t>
            </a:r>
            <a:r>
              <a:rPr sz="1100">
                <a:latin typeface="Times New Roman"/>
              </a:rPr>
              <a:t>)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移動參考位置基於衛星星曆和</a:t>
            </a:r>
            <a:r>
              <a:rPr sz="1100">
                <a:latin typeface="Times New Roman"/>
              </a:rPr>
              <a:t>epoch</a:t>
            </a:r>
            <a:r>
              <a:rPr sz="1100">
                <a:latin typeface="標楷體"/>
              </a:rPr>
              <a:t>時間確定</a:t>
            </a:r>
          </a:p>
          <a:p>
            <a:r>
              <a:rPr sz="1100">
                <a:latin typeface="標楷體"/>
              </a:rPr>
              <a:t>•</a:t>
            </a:r>
            <a:r>
              <a:rPr sz="1100">
                <a:latin typeface="Times New Roman"/>
              </a:rPr>
              <a:t> </a:t>
            </a:r>
            <a:r>
              <a:rPr sz="1100">
                <a:latin typeface="標楷體"/>
              </a:rPr>
              <a:t>所有距離參數以米為單位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