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5"/>
    <p:sldId id="257" r:id="rId4"/>
    <p:sldId id="258" r:id="rId3"/>
    <p:sldId id="259" r:id="rId2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</p:sldIdLst>
  <p:sldSz cx="12192000" cy="6858000"/>
  <p:notesSz cx="7104063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A1A1A1"/>
    <a:srgbClr val="5169CF"/>
    <a:srgbClr val="5F75D3"/>
    <a:srgbClr val="EFA5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46" autoAdjust="0"/>
    <p:restoredTop sz="76848" autoAdjust="0"/>
  </p:normalViewPr>
  <p:slideViewPr>
    <p:cSldViewPr snapToGrid="0">
      <p:cViewPr varScale="1">
        <p:scale>
          <a:sx n="90" d="100"/>
          <a:sy n="90" d="100"/>
        </p:scale>
        <p:origin x="117" y="45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4.xml"/><Relationship Id="rId3" Type="http://schemas.openxmlformats.org/officeDocument/2006/relationships/slide" Target="slides/slide3.xml"/><Relationship Id="rId4" Type="http://schemas.openxmlformats.org/officeDocument/2006/relationships/slide" Target="slides/slide2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suan lin" userId="75d96c0581c73542" providerId="LiveId" clId="{9148F619-F19C-4406-B500-EC4893408186}"/>
    <pc:docChg chg="custSel addSld modSld">
      <pc:chgData name="hsuan lin" userId="75d96c0581c73542" providerId="LiveId" clId="{9148F619-F19C-4406-B500-EC4893408186}" dt="2021-11-04T09:01:06.892" v="216" actId="20577"/>
      <pc:docMkLst>
        <pc:docMk/>
      </pc:docMkLst>
      <pc:sldChg chg="modSp mod">
        <pc:chgData name="hsuan lin" userId="75d96c0581c73542" providerId="LiveId" clId="{9148F619-F19C-4406-B500-EC4893408186}" dt="2021-11-04T09:00:58.512" v="215" actId="20577"/>
        <pc:sldMkLst>
          <pc:docMk/>
          <pc:sldMk cId="3319272975" sldId="257"/>
        </pc:sldMkLst>
        <pc:spChg chg="mod">
          <ac:chgData name="hsuan lin" userId="75d96c0581c73542" providerId="LiveId" clId="{9148F619-F19C-4406-B500-EC4893408186}" dt="2021-11-04T09:00:26.817" v="209" actId="14100"/>
          <ac:spMkLst>
            <pc:docMk/>
            <pc:sldMk cId="3319272975" sldId="257"/>
            <ac:spMk id="2" creationId="{D717A888-3A67-4167-B3A0-985464D8B0A4}"/>
          </ac:spMkLst>
        </pc:spChg>
        <pc:spChg chg="mod">
          <ac:chgData name="hsuan lin" userId="75d96c0581c73542" providerId="LiveId" clId="{9148F619-F19C-4406-B500-EC4893408186}" dt="2021-11-04T09:00:58.512" v="215" actId="20577"/>
          <ac:spMkLst>
            <pc:docMk/>
            <pc:sldMk cId="3319272975" sldId="257"/>
            <ac:spMk id="3" creationId="{42923D2B-85CD-4334-BA04-D855720022E2}"/>
          </ac:spMkLst>
        </pc:spChg>
      </pc:sldChg>
      <pc:sldChg chg="modSp mod modNotesTx">
        <pc:chgData name="hsuan lin" userId="75d96c0581c73542" providerId="LiveId" clId="{9148F619-F19C-4406-B500-EC4893408186}" dt="2021-11-04T08:48:45.440" v="108"/>
        <pc:sldMkLst>
          <pc:docMk/>
          <pc:sldMk cId="1648703993" sldId="258"/>
        </pc:sldMkLst>
        <pc:spChg chg="mod">
          <ac:chgData name="hsuan lin" userId="75d96c0581c73542" providerId="LiveId" clId="{9148F619-F19C-4406-B500-EC4893408186}" dt="2021-11-04T07:26:18.623" v="95" actId="2711"/>
          <ac:spMkLst>
            <pc:docMk/>
            <pc:sldMk cId="1648703993" sldId="258"/>
            <ac:spMk id="3" creationId="{65806503-5C01-4B3E-86E9-D48C4E519BF5}"/>
          </ac:spMkLst>
        </pc:spChg>
      </pc:sldChg>
      <pc:sldChg chg="modSp mod">
        <pc:chgData name="hsuan lin" userId="75d96c0581c73542" providerId="LiveId" clId="{9148F619-F19C-4406-B500-EC4893408186}" dt="2021-11-04T07:03:01.412" v="80" actId="403"/>
        <pc:sldMkLst>
          <pc:docMk/>
          <pc:sldMk cId="2307341328" sldId="259"/>
        </pc:sldMkLst>
        <pc:spChg chg="mod">
          <ac:chgData name="hsuan lin" userId="75d96c0581c73542" providerId="LiveId" clId="{9148F619-F19C-4406-B500-EC4893408186}" dt="2021-11-04T07:03:01.412" v="80" actId="403"/>
          <ac:spMkLst>
            <pc:docMk/>
            <pc:sldMk cId="2307341328" sldId="259"/>
            <ac:spMk id="2" creationId="{BE9F8501-D86B-4B94-9825-ED91F8F5CEDA}"/>
          </ac:spMkLst>
        </pc:spChg>
      </pc:sldChg>
      <pc:sldChg chg="modSp mod">
        <pc:chgData name="hsuan lin" userId="75d96c0581c73542" providerId="LiveId" clId="{9148F619-F19C-4406-B500-EC4893408186}" dt="2021-11-04T06:54:32.653" v="18" actId="255"/>
        <pc:sldMkLst>
          <pc:docMk/>
          <pc:sldMk cId="4084710029" sldId="260"/>
        </pc:sldMkLst>
        <pc:spChg chg="mod">
          <ac:chgData name="hsuan lin" userId="75d96c0581c73542" providerId="LiveId" clId="{9148F619-F19C-4406-B500-EC4893408186}" dt="2021-11-04T06:54:32.653" v="18" actId="255"/>
          <ac:spMkLst>
            <pc:docMk/>
            <pc:sldMk cId="4084710029" sldId="260"/>
            <ac:spMk id="2" creationId="{74B3FBEF-0419-4E49-9342-98A87E502371}"/>
          </ac:spMkLst>
        </pc:spChg>
      </pc:sldChg>
      <pc:sldChg chg="modSp mod">
        <pc:chgData name="hsuan lin" userId="75d96c0581c73542" providerId="LiveId" clId="{9148F619-F19C-4406-B500-EC4893408186}" dt="2021-11-04T08:51:43.745" v="136" actId="20577"/>
        <pc:sldMkLst>
          <pc:docMk/>
          <pc:sldMk cId="4154017034" sldId="261"/>
        </pc:sldMkLst>
        <pc:spChg chg="mod">
          <ac:chgData name="hsuan lin" userId="75d96c0581c73542" providerId="LiveId" clId="{9148F619-F19C-4406-B500-EC4893408186}" dt="2021-11-04T06:54:43.552" v="29" actId="20577"/>
          <ac:spMkLst>
            <pc:docMk/>
            <pc:sldMk cId="4154017034" sldId="261"/>
            <ac:spMk id="2" creationId="{BE4DD4BB-4ED2-4BE3-8164-0A694E54E0B1}"/>
          </ac:spMkLst>
        </pc:spChg>
        <pc:spChg chg="mod">
          <ac:chgData name="hsuan lin" userId="75d96c0581c73542" providerId="LiveId" clId="{9148F619-F19C-4406-B500-EC4893408186}" dt="2021-11-04T08:51:43.745" v="136" actId="20577"/>
          <ac:spMkLst>
            <pc:docMk/>
            <pc:sldMk cId="4154017034" sldId="261"/>
            <ac:spMk id="3" creationId="{1EE41F18-CC6C-4053-8089-19B11BC56C59}"/>
          </ac:spMkLst>
        </pc:spChg>
      </pc:sldChg>
      <pc:sldChg chg="modSp new mod">
        <pc:chgData name="hsuan lin" userId="75d96c0581c73542" providerId="LiveId" clId="{9148F619-F19C-4406-B500-EC4893408186}" dt="2021-11-04T08:59:22.104" v="194" actId="403"/>
        <pc:sldMkLst>
          <pc:docMk/>
          <pc:sldMk cId="1838510390" sldId="262"/>
        </pc:sldMkLst>
        <pc:spChg chg="mod">
          <ac:chgData name="hsuan lin" userId="75d96c0581c73542" providerId="LiveId" clId="{9148F619-F19C-4406-B500-EC4893408186}" dt="2021-11-04T08:59:22.104" v="194" actId="403"/>
          <ac:spMkLst>
            <pc:docMk/>
            <pc:sldMk cId="1838510390" sldId="262"/>
            <ac:spMk id="2" creationId="{86A5D7C6-39BD-4B31-881D-928C71686C8B}"/>
          </ac:spMkLst>
        </pc:spChg>
      </pc:sldChg>
      <pc:sldChg chg="modSp new mod">
        <pc:chgData name="hsuan lin" userId="75d96c0581c73542" providerId="LiveId" clId="{9148F619-F19C-4406-B500-EC4893408186}" dt="2021-11-04T09:00:43.110" v="213" actId="20577"/>
        <pc:sldMkLst>
          <pc:docMk/>
          <pc:sldMk cId="739603479" sldId="263"/>
        </pc:sldMkLst>
        <pc:spChg chg="mod">
          <ac:chgData name="hsuan lin" userId="75d96c0581c73542" providerId="LiveId" clId="{9148F619-F19C-4406-B500-EC4893408186}" dt="2021-11-04T09:00:43.110" v="213" actId="20577"/>
          <ac:spMkLst>
            <pc:docMk/>
            <pc:sldMk cId="739603479" sldId="263"/>
            <ac:spMk id="2" creationId="{1A90561D-D2D3-4419-968D-2E4828D05CA7}"/>
          </ac:spMkLst>
        </pc:spChg>
      </pc:sldChg>
      <pc:sldChg chg="modSp new mod">
        <pc:chgData name="hsuan lin" userId="75d96c0581c73542" providerId="LiveId" clId="{9148F619-F19C-4406-B500-EC4893408186}" dt="2021-11-04T09:01:06.892" v="216" actId="20577"/>
        <pc:sldMkLst>
          <pc:docMk/>
          <pc:sldMk cId="1413169759" sldId="264"/>
        </pc:sldMkLst>
        <pc:spChg chg="mod">
          <ac:chgData name="hsuan lin" userId="75d96c0581c73542" providerId="LiveId" clId="{9148F619-F19C-4406-B500-EC4893408186}" dt="2021-11-04T09:01:06.892" v="216" actId="20577"/>
          <ac:spMkLst>
            <pc:docMk/>
            <pc:sldMk cId="1413169759" sldId="264"/>
            <ac:spMk id="2" creationId="{EC75C8D8-4D3E-4377-8793-F374301D37E4}"/>
          </ac:spMkLst>
        </pc:spChg>
      </pc:sldChg>
      <pc:sldChg chg="new">
        <pc:chgData name="hsuan lin" userId="75d96c0581c73542" providerId="LiveId" clId="{9148F619-F19C-4406-B500-EC4893408186}" dt="2021-11-04T08:51:11.087" v="112" actId="680"/>
        <pc:sldMkLst>
          <pc:docMk/>
          <pc:sldMk cId="271767711" sldId="265"/>
        </pc:sldMkLst>
      </pc:sldChg>
      <pc:sldChg chg="new">
        <pc:chgData name="hsuan lin" userId="75d96c0581c73542" providerId="LiveId" clId="{9148F619-F19C-4406-B500-EC4893408186}" dt="2021-11-04T08:51:13.589" v="113" actId="680"/>
        <pc:sldMkLst>
          <pc:docMk/>
          <pc:sldMk cId="2483118633" sldId="266"/>
        </pc:sldMkLst>
      </pc:sldChg>
    </pc:docChg>
  </pc:docChgLst>
</pc:chgInfo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3508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r">
              <a:defRPr sz="1200"/>
            </a:lvl1pPr>
          </a:lstStyle>
          <a:p>
            <a:fld id="{6E184DA3-7456-445E-B789-C4A3C11A868B}" type="datetimeFigureOut">
              <a:rPr lang="zh-TW" altLang="en-US" smtClean="0"/>
              <a:t>2025/2/22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8863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87" tIns="47393" rIns="94787" bIns="47393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4787" tIns="47393" rIns="94787" bIns="47393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8427" cy="513507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3993" y="9721106"/>
            <a:ext cx="3078427" cy="513507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r">
              <a:defRPr sz="1200"/>
            </a:lvl1pPr>
          </a:lstStyle>
          <a:p>
            <a:fld id="{E0BAEFB6-4136-4525-B476-790D9DDC51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0600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www.csie.ntpu.edu.tw/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hyperlink" Target="http://www.csie.ntpu.edu.tw/" TargetMode="External"/><Relationship Id="rId5" Type="http://schemas.openxmlformats.org/officeDocument/2006/relationships/image" Target="../media/image4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805DCD4E-0403-46F3-858B-5BF02EA5C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Line 12">
            <a:extLst>
              <a:ext uri="{FF2B5EF4-FFF2-40B4-BE49-F238E27FC236}">
                <a16:creationId xmlns:a16="http://schemas.microsoft.com/office/drawing/2014/main" id="{C41B0D54-DF44-4127-9A39-B15ADA472D5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1184" y="2312353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sp>
        <p:nvSpPr>
          <p:cNvPr id="5" name="Line 13">
            <a:extLst>
              <a:ext uri="{FF2B5EF4-FFF2-40B4-BE49-F238E27FC236}">
                <a16:creationId xmlns:a16="http://schemas.microsoft.com/office/drawing/2014/main" id="{B2658828-45E5-4D11-9E76-B8625DD6F82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685" y="2844165"/>
            <a:ext cx="1094316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pic>
        <p:nvPicPr>
          <p:cNvPr id="7" name="Picture 2" descr="http://www.csie.ntpu.edu.tw/../images/com_logo.png">
            <a:hlinkClick r:id="rId3"/>
            <a:extLst>
              <a:ext uri="{FF2B5EF4-FFF2-40B4-BE49-F238E27FC236}">
                <a16:creationId xmlns:a16="http://schemas.microsoft.com/office/drawing/2014/main" id="{D0820140-DB07-4D07-B368-B3793CA83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84" y="473075"/>
            <a:ext cx="4707824" cy="496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950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132417" y="1581209"/>
            <a:ext cx="10363200" cy="1143000"/>
          </a:xfrm>
        </p:spPr>
        <p:txBody>
          <a:bodyPr/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de-DE"/>
          </a:p>
        </p:txBody>
      </p:sp>
      <p:sp>
        <p:nvSpPr>
          <p:cNvPr id="14950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780117" y="2935777"/>
            <a:ext cx="8534400" cy="1438103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800"/>
            </a:lvl1pPr>
          </a:lstStyle>
          <a:p>
            <a:r>
              <a:rPr lang="zh-TW" altLang="en-US"/>
              <a:t>按一下以編輯母片副標題樣式</a:t>
            </a:r>
            <a:endParaRPr lang="de-DE" dirty="0"/>
          </a:p>
        </p:txBody>
      </p:sp>
      <p:pic>
        <p:nvPicPr>
          <p:cNvPr id="8" name="Picture 13">
            <a:extLst>
              <a:ext uri="{FF2B5EF4-FFF2-40B4-BE49-F238E27FC236}">
                <a16:creationId xmlns:a16="http://schemas.microsoft.com/office/drawing/2014/main" id="{FC584363-FC33-4D49-8A59-4FE845139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01" y="6347507"/>
            <a:ext cx="1621367" cy="394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8">
            <a:extLst>
              <a:ext uri="{FF2B5EF4-FFF2-40B4-BE49-F238E27FC236}">
                <a16:creationId xmlns:a16="http://schemas.microsoft.com/office/drawing/2014/main" id="{8B435778-36B6-470A-939D-7E55FA140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4700" y="6340475"/>
            <a:ext cx="889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>
              <a:defRPr/>
            </a:pPr>
            <a:fld id="{69B0E891-B98C-44D2-AD8F-C733BD4A6D71}" type="slidenum">
              <a:rPr lang="zh-TW" altLang="en-US" sz="1400" smtClean="0">
                <a:latin typeface="+mn-lt"/>
              </a:rPr>
              <a:pPr>
                <a:defRPr/>
              </a:pPr>
              <a:t>‹#›</a:t>
            </a:fld>
            <a:endParaRPr lang="en-US" altLang="zh-TW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1355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A425C922-DC02-4EB7-87C5-86932890B28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9364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139063" y="931333"/>
            <a:ext cx="2842683" cy="517419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50334" y="931333"/>
            <a:ext cx="8329084" cy="5174192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42F45190-893E-4A4D-AC70-724C5AF4D21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7065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8">
            <a:extLst>
              <a:ext uri="{FF2B5EF4-FFF2-40B4-BE49-F238E27FC236}">
                <a16:creationId xmlns:a16="http://schemas.microsoft.com/office/drawing/2014/main" id="{46B19FCD-9041-49CE-B2A7-94FA63606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4700" y="6340475"/>
            <a:ext cx="889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>
              <a:defRPr/>
            </a:pPr>
            <a:fld id="{69B0E891-B98C-44D2-AD8F-C733BD4A6D71}" type="slidenum">
              <a:rPr lang="zh-TW" altLang="en-US" sz="1400" smtClean="0">
                <a:latin typeface="+mn-lt"/>
              </a:rPr>
              <a:pPr>
                <a:defRPr/>
              </a:pPr>
              <a:t>‹#›</a:t>
            </a:fld>
            <a:endParaRPr lang="en-US" altLang="zh-TW" sz="1400" dirty="0">
              <a:latin typeface="+mn-lt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7232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DA6B2D65-7BAF-43C7-B91E-A39E5D3D33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493407"/>
          </a:xfrm>
        </p:spPr>
        <p:txBody>
          <a:bodyPr anchor="t"/>
          <a:lstStyle>
            <a:lvl1pPr algn="l">
              <a:defRPr sz="2600" b="1" cap="all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3684" y="2906713"/>
            <a:ext cx="1039547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1EDF3CA7-0D5E-4815-9A06-C63810AA43C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Line 12">
            <a:extLst>
              <a:ext uri="{FF2B5EF4-FFF2-40B4-BE49-F238E27FC236}">
                <a16:creationId xmlns:a16="http://schemas.microsoft.com/office/drawing/2014/main" id="{36761D3C-A27C-42D7-BF5A-4B09483B231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79159" y="44069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sp>
        <p:nvSpPr>
          <p:cNvPr id="6" name="Line 13">
            <a:extLst>
              <a:ext uri="{FF2B5EF4-FFF2-40B4-BE49-F238E27FC236}">
                <a16:creationId xmlns:a16="http://schemas.microsoft.com/office/drawing/2014/main" id="{214F02BF-83A2-4F84-B9F8-6E492AF2331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685" y="4900307"/>
            <a:ext cx="1094316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pic>
        <p:nvPicPr>
          <p:cNvPr id="7" name="Picture 13">
            <a:extLst>
              <a:ext uri="{FF2B5EF4-FFF2-40B4-BE49-F238E27FC236}">
                <a16:creationId xmlns:a16="http://schemas.microsoft.com/office/drawing/2014/main" id="{E992FE68-6C66-4246-818C-F3747853A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01" y="6347507"/>
            <a:ext cx="1621367" cy="394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>
            <a:hlinkClick r:id="rId4"/>
            <a:extLst>
              <a:ext uri="{FF2B5EF4-FFF2-40B4-BE49-F238E27FC236}">
                <a16:creationId xmlns:a16="http://schemas.microsoft.com/office/drawing/2014/main" id="{82D95A3C-1537-438F-9A34-CDA2FCD2D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75140" y="340072"/>
            <a:ext cx="4451144" cy="46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8706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65152" y="914400"/>
            <a:ext cx="5556249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24601" y="914400"/>
            <a:ext cx="5558367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C777D388-01C3-486D-A87C-B924DC57D28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2394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77801"/>
            <a:ext cx="10972800" cy="575732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28">
            <a:extLst>
              <a:ext uri="{FF2B5EF4-FFF2-40B4-BE49-F238E27FC236}">
                <a16:creationId xmlns:a16="http://schemas.microsoft.com/office/drawing/2014/main" id="{B243DEEE-11C0-45AB-B44D-DA0457D5804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7693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0333" y="150813"/>
            <a:ext cx="11438467" cy="5715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28">
            <a:extLst>
              <a:ext uri="{FF2B5EF4-FFF2-40B4-BE49-F238E27FC236}">
                <a16:creationId xmlns:a16="http://schemas.microsoft.com/office/drawing/2014/main" id="{C39D7682-F964-461A-AAAE-372642E0A38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2969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">
            <a:extLst>
              <a:ext uri="{FF2B5EF4-FFF2-40B4-BE49-F238E27FC236}">
                <a16:creationId xmlns:a16="http://schemas.microsoft.com/office/drawing/2014/main" id="{F27029BD-E6AF-407F-ACA5-95E13AE34AC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294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599" y="228601"/>
            <a:ext cx="11356623" cy="50535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948267"/>
            <a:ext cx="7199488" cy="517789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948268"/>
            <a:ext cx="4011084" cy="51778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E618970D-DD05-4ECF-8733-3A668C35F98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46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4783" y="135466"/>
            <a:ext cx="11360151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939800"/>
            <a:ext cx="7315200" cy="3787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028672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C45A8477-25E2-4F3E-A2CA-70F6EA99A4A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7096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9ABF8AB-B0B8-4681-BD44-8CF5E845AA7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26" name="Rectangle 4">
            <a:extLst>
              <a:ext uri="{FF2B5EF4-FFF2-40B4-BE49-F238E27FC236}">
                <a16:creationId xmlns:a16="http://schemas.microsoft.com/office/drawing/2014/main" id="{E37310E9-2521-4BB7-B15D-959B68467A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65151" y="141288"/>
            <a:ext cx="114173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zh-TW" dirty="0"/>
          </a:p>
        </p:txBody>
      </p:sp>
      <p:sp>
        <p:nvSpPr>
          <p:cNvPr id="1027" name="Rectangle 5">
            <a:extLst>
              <a:ext uri="{FF2B5EF4-FFF2-40B4-BE49-F238E27FC236}">
                <a16:creationId xmlns:a16="http://schemas.microsoft.com/office/drawing/2014/main" id="{794864E5-9918-4FF7-9866-35661BF262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5151" y="914400"/>
            <a:ext cx="11417300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err="1"/>
              <a:t>Klicken</a:t>
            </a:r>
            <a:r>
              <a:rPr lang="en-US" altLang="zh-TW" dirty="0"/>
              <a:t> Sie, um die </a:t>
            </a:r>
            <a:r>
              <a:rPr lang="en-US" altLang="zh-TW" dirty="0" err="1"/>
              <a:t>Formate</a:t>
            </a:r>
            <a:r>
              <a:rPr lang="en-US" altLang="zh-TW" dirty="0"/>
              <a:t> des </a:t>
            </a:r>
            <a:r>
              <a:rPr lang="en-US" altLang="zh-TW" dirty="0" err="1"/>
              <a:t>Vorlagentextes</a:t>
            </a:r>
            <a:r>
              <a:rPr lang="en-US" altLang="zh-TW" dirty="0"/>
              <a:t> </a:t>
            </a:r>
            <a:r>
              <a:rPr lang="en-US" altLang="zh-TW" dirty="0" err="1"/>
              <a:t>zu</a:t>
            </a:r>
            <a:r>
              <a:rPr lang="en-US" altLang="zh-TW" dirty="0"/>
              <a:t> </a:t>
            </a:r>
            <a:r>
              <a:rPr lang="en-US" altLang="zh-TW" dirty="0" err="1"/>
              <a:t>bearbeiten</a:t>
            </a:r>
            <a:endParaRPr lang="en-US" altLang="zh-TW" dirty="0"/>
          </a:p>
          <a:p>
            <a:pPr lvl="1"/>
            <a:r>
              <a:rPr lang="en-US" altLang="zh-TW" dirty="0" err="1"/>
              <a:t>Zweite</a:t>
            </a:r>
            <a:r>
              <a:rPr lang="en-US" altLang="zh-TW" dirty="0"/>
              <a:t> </a:t>
            </a:r>
            <a:r>
              <a:rPr lang="en-US" altLang="zh-TW" dirty="0" err="1"/>
              <a:t>Ebene</a:t>
            </a:r>
            <a:endParaRPr lang="en-US" altLang="zh-TW" dirty="0"/>
          </a:p>
          <a:p>
            <a:pPr lvl="2"/>
            <a:r>
              <a:rPr lang="en-US" altLang="zh-TW" dirty="0" err="1"/>
              <a:t>Dritte</a:t>
            </a:r>
            <a:r>
              <a:rPr lang="en-US" altLang="zh-TW" dirty="0"/>
              <a:t> </a:t>
            </a:r>
            <a:r>
              <a:rPr lang="en-US" altLang="zh-TW" dirty="0" err="1"/>
              <a:t>Ebene</a:t>
            </a:r>
            <a:endParaRPr lang="en-US" altLang="zh-TW" dirty="0"/>
          </a:p>
          <a:p>
            <a:pPr lvl="3"/>
            <a:r>
              <a:rPr lang="en-US" altLang="zh-TW" dirty="0" err="1"/>
              <a:t>Vierte</a:t>
            </a:r>
            <a:r>
              <a:rPr lang="en-US" altLang="zh-TW" dirty="0"/>
              <a:t> </a:t>
            </a:r>
            <a:r>
              <a:rPr lang="en-US" altLang="zh-TW" dirty="0" err="1"/>
              <a:t>Ebene</a:t>
            </a:r>
            <a:endParaRPr lang="en-US" altLang="zh-TW" dirty="0"/>
          </a:p>
          <a:p>
            <a:pPr lvl="4"/>
            <a:r>
              <a:rPr lang="en-US" altLang="zh-TW" dirty="0" err="1"/>
              <a:t>Fünfte</a:t>
            </a:r>
            <a:r>
              <a:rPr lang="en-US" altLang="zh-TW" dirty="0"/>
              <a:t> </a:t>
            </a:r>
            <a:r>
              <a:rPr lang="en-US" altLang="zh-TW" dirty="0" err="1"/>
              <a:t>Ebene</a:t>
            </a:r>
            <a:endParaRPr lang="en-US" altLang="zh-TW" dirty="0"/>
          </a:p>
        </p:txBody>
      </p:sp>
      <p:sp>
        <p:nvSpPr>
          <p:cNvPr id="1028" name="Line 22">
            <a:extLst>
              <a:ext uri="{FF2B5EF4-FFF2-40B4-BE49-F238E27FC236}">
                <a16:creationId xmlns:a16="http://schemas.microsoft.com/office/drawing/2014/main" id="{AB7F6124-04C7-45E8-AA65-7F9F759D65F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451" y="252413"/>
            <a:ext cx="0" cy="69215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sp>
        <p:nvSpPr>
          <p:cNvPr id="1029" name="Line 24">
            <a:extLst>
              <a:ext uri="{FF2B5EF4-FFF2-40B4-BE49-F238E27FC236}">
                <a16:creationId xmlns:a16="http://schemas.microsoft.com/office/drawing/2014/main" id="{C8074568-B491-4B67-9A93-41BE6E79B6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551" y="784225"/>
            <a:ext cx="117729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sp>
        <p:nvSpPr>
          <p:cNvPr id="1030" name="Line 25">
            <a:extLst>
              <a:ext uri="{FF2B5EF4-FFF2-40B4-BE49-F238E27FC236}">
                <a16:creationId xmlns:a16="http://schemas.microsoft.com/office/drawing/2014/main" id="{311CE126-5E96-48EA-A8E4-423F29F2B71C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551" y="6240463"/>
            <a:ext cx="117729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sp>
        <p:nvSpPr>
          <p:cNvPr id="148508" name="Rectangle 28">
            <a:extLst>
              <a:ext uri="{FF2B5EF4-FFF2-40B4-BE49-F238E27FC236}">
                <a16:creationId xmlns:a16="http://schemas.microsoft.com/office/drawing/2014/main" id="{87C75FDA-A8B1-4916-8A2B-A105EA9C4F4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34700" y="6340475"/>
            <a:ext cx="889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latin typeface="+mn-lt"/>
              </a:defRPr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9" name="Picture 13">
            <a:extLst>
              <a:ext uri="{FF2B5EF4-FFF2-40B4-BE49-F238E27FC236}">
                <a16:creationId xmlns:a16="http://schemas.microsoft.com/office/drawing/2014/main" id="{866DE21F-4EA5-4E05-A2F0-D1DDC61DC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01" y="6347507"/>
            <a:ext cx="1621367" cy="394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5327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9pPr>
    </p:titleStyle>
    <p:bodyStyle>
      <a:lvl1pPr marL="2857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2400" baseline="0">
          <a:solidFill>
            <a:srgbClr val="000000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1pPr>
      <a:lvl2pPr marL="76200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2000" baseline="0">
          <a:solidFill>
            <a:srgbClr val="000000"/>
          </a:solidFill>
          <a:latin typeface="Calibri" panose="020F0502020204030204" pitchFamily="34" charset="0"/>
          <a:ea typeface="微軟正黑體" panose="020B0604030504040204" pitchFamily="34" charset="-120"/>
        </a:defRPr>
      </a:lvl2pPr>
      <a:lvl3pPr marL="12382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2400" baseline="0">
          <a:solidFill>
            <a:srgbClr val="000000"/>
          </a:solidFill>
          <a:latin typeface="Calibri" panose="020F0502020204030204" pitchFamily="34" charset="0"/>
          <a:ea typeface="微軟正黑體" panose="020B0604030504040204" pitchFamily="34" charset="-120"/>
        </a:defRPr>
      </a:lvl3pPr>
      <a:lvl4pPr marL="16192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1600" baseline="0">
          <a:solidFill>
            <a:srgbClr val="000000"/>
          </a:solidFill>
          <a:latin typeface="Calibri" panose="020F0502020204030204" pitchFamily="34" charset="0"/>
          <a:ea typeface="微軟正黑體" panose="020B0604030504040204" pitchFamily="34" charset="-120"/>
        </a:defRPr>
      </a:lvl4pPr>
      <a:lvl5pPr marL="20002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1600" baseline="0">
          <a:solidFill>
            <a:srgbClr val="000000"/>
          </a:solidFill>
          <a:latin typeface="Calibri" panose="020F0502020204030204" pitchFamily="34" charset="0"/>
          <a:ea typeface="微軟正黑體" panose="020B0604030504040204" pitchFamily="34" charset="-120"/>
        </a:defRPr>
      </a:lvl5pPr>
      <a:lvl6pPr marL="24574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itchFamily="18" charset="2"/>
        <a:buChar char="·"/>
        <a:defRPr sz="1600">
          <a:solidFill>
            <a:srgbClr val="000000"/>
          </a:solidFill>
          <a:latin typeface="+mn-lt"/>
        </a:defRPr>
      </a:lvl6pPr>
      <a:lvl7pPr marL="29146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itchFamily="18" charset="2"/>
        <a:buChar char="·"/>
        <a:defRPr sz="1600">
          <a:solidFill>
            <a:srgbClr val="000000"/>
          </a:solidFill>
          <a:latin typeface="+mn-lt"/>
        </a:defRPr>
      </a:lvl7pPr>
      <a:lvl8pPr marL="33718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itchFamily="18" charset="2"/>
        <a:buChar char="·"/>
        <a:defRPr sz="1600">
          <a:solidFill>
            <a:srgbClr val="000000"/>
          </a:solidFill>
          <a:latin typeface="+mn-lt"/>
        </a:defRPr>
      </a:lvl8pPr>
      <a:lvl9pPr marL="38290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itchFamily="18" charset="2"/>
        <a:buChar char="·"/>
        <a:defRPr sz="1600">
          <a:solidFill>
            <a:srgbClr val="000000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1F4E79"/>
                </a:solidFill>
              </a:defRPr>
            </a:pPr>
            <a:r>
              <a:t>🛰️ LEO衛星六階段數據處理系統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1600">
                <a:solidFill>
                  <a:srgbClr val="2C3E50"/>
                </a:solidFill>
              </a:defRPr>
            </a:pPr>
            <a:r>
              <a:t>從8,791顆衛星到150-250顆精選動態池</a:t>
            </a:r>
          </a:p>
          <a:p>
            <a:pPr algn="ctr">
              <a:defRPr sz="1600">
                <a:solidFill>
                  <a:srgbClr val="2C3E50"/>
                </a:solidFill>
              </a:defRPr>
            </a:pPr>
            <a:r>
              <a:t>智能軌道相位選擇 vs 暴力數量堆疊</a:t>
            </a:r>
          </a:p>
          <a:p>
            <a:pPr algn="ctr">
              <a:defRPr sz="1600">
                <a:solidFill>
                  <a:srgbClr val="2C3E50"/>
                </a:solidFill>
              </a:defRPr>
            </a:pPr>
          </a:p>
          <a:p>
            <a:pPr algn="ctr">
              <a:defRPr sz="1600">
                <a:solidFill>
                  <a:srgbClr val="2C3E50"/>
                </a:solidFill>
              </a:defRPr>
            </a:pPr>
            <a:r>
              <a:t>📍 National Taipei University</a:t>
            </a:r>
          </a:p>
          <a:p>
            <a:pPr algn="ctr">
              <a:defRPr sz="1600">
                <a:solidFill>
                  <a:srgbClr val="2C3E50"/>
                </a:solidFill>
              </a:defRPr>
            </a:pPr>
            <a:r>
              <a:t>🗓️ 2025年09月11日</a:t>
            </a:r>
          </a:p>
          <a:p>
            <a:pPr algn="ctr">
              <a:defRPr sz="1600">
                <a:solidFill>
                  <a:srgbClr val="2C3E50"/>
                </a:solidFill>
              </a:defRPr>
            </a:pPr>
            <a:r>
              <a:t>👥 NTN Stack Research Team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009688"/>
                </a:solidFill>
              </a:defRPr>
            </a:pPr>
            <a:r>
              <a:t>階段2 - 地理可見性計算 (1/3)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  <a:defRPr sz="1800" b="1">
                <a:solidFill>
                  <a:srgbClr val="2C3E50"/>
                </a:solidFill>
              </a:defRPr>
            </a:pPr>
          </a:p>
          <a:p>
            <a:pPr>
              <a:spcAft>
                <a:spcPts val="600"/>
              </a:spcAft>
              <a:defRPr sz="1800" b="1">
                <a:solidFill>
                  <a:srgbClr val="2C3E50"/>
                </a:solidFill>
              </a:defRPr>
            </a:pPr>
            <a:r>
              <a:t>• 基於NTPU觀測點 (24°56'39"N 121°22'17"E)</a:t>
            </a:r>
          </a:p>
          <a:p>
            <a:pPr>
              <a:spcAft>
                <a:spcPts val="600"/>
              </a:spcAft>
              <a:defRPr sz="1800" b="1">
                <a:solidFill>
                  <a:srgbClr val="2C3E50"/>
                </a:solidFill>
              </a:defRPr>
            </a:pPr>
            <a:r>
              <a:t>• 仰角/方位角精確計算</a:t>
            </a:r>
          </a:p>
          <a:p>
            <a:pPr>
              <a:spcAft>
                <a:spcPts val="600"/>
              </a:spcAft>
              <a:defRPr sz="1800" b="1">
                <a:solidFill>
                  <a:srgbClr val="2C3E50"/>
                </a:solidFill>
              </a:defRPr>
            </a:pPr>
            <a:r>
              <a:t>• 統一仰角門檻管理器整合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009688"/>
                </a:solidFill>
              </a:defRPr>
            </a:pPr>
            <a:r>
              <a:t>階段2 - 智能篩選演算法 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  <a:defRPr sz="1800" b="1">
                <a:solidFill>
                  <a:srgbClr val="2C3E50"/>
                </a:solidFill>
              </a:defRPr>
            </a:pPr>
          </a:p>
          <a:p>
            <a:pPr>
              <a:spcAft>
                <a:spcPts val="600"/>
              </a:spcAft>
              <a:defRPr sz="1800" b="1">
                <a:solidFill>
                  <a:srgbClr val="2C3E50"/>
                </a:solidFill>
              </a:defRPr>
            </a:pPr>
            <a:r>
              <a:t>• **六階段篩選管線**：地理篩選 → 時間篩選 → 品質篩選</a:t>
            </a:r>
          </a:p>
          <a:p>
            <a:pPr>
              <a:spcAft>
                <a:spcPts val="600"/>
              </a:spcAft>
              <a:defRPr sz="1800" b="1">
                <a:solidFill>
                  <a:srgbClr val="2C3E50"/>
                </a:solidFill>
              </a:defRPr>
            </a:pPr>
            <a:r>
              <a:t>• 動態品質門檻調整</a:t>
            </a:r>
          </a:p>
          <a:p>
            <a:pPr>
              <a:spcAft>
                <a:spcPts val="600"/>
              </a:spcAft>
              <a:defRPr sz="1800" b="1">
                <a:solidFill>
                  <a:srgbClr val="2C3E50"/>
                </a:solidFill>
              </a:defRPr>
            </a:pPr>
            <a:r>
              <a:t>• 星座差異化處理（Starlink vs OneWeb）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4CAF50"/>
                </a:solidFill>
              </a:defRPr>
            </a:pPr>
            <a:r>
              <a:t>📡 階段3：信號品質分析與3GPP事件處理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  <a:defRPr sz="1800" b="1">
                <a:solidFill>
                  <a:srgbClr val="2C3E50"/>
                </a:solidFill>
              </a:defRPr>
            </a:pPr>
          </a:p>
          <a:p>
            <a:pPr>
              <a:spcAft>
                <a:spcPts val="600"/>
              </a:spcAft>
              <a:defRPr sz="1800" b="1">
                <a:solidFill>
                  <a:srgbClr val="2C3E50"/>
                </a:solidFill>
              </a:defRPr>
            </a:pPr>
            <a:r>
              <a:t>🎯 核心重點：</a:t>
            </a:r>
          </a:p>
          <a:p>
            <a:pPr lvl="1"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ITU-R P.618標準信號模型</a:t>
            </a:r>
          </a:p>
          <a:p>
            <a:pPr lvl="1"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RSRP/RSRQ/SINR精確計算</a:t>
            </a:r>
          </a:p>
          <a:p>
            <a:pPr lvl="1"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3GPP NTN事件處理（A4/A5/D2）</a:t>
            </a:r>
          </a:p>
          <a:p>
            <a:pPr lvl="1"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符合TS 38.331標準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4CAF50"/>
                </a:solidFill>
              </a:defRPr>
            </a:pPr>
            <a:r>
              <a:t>階段3 - 概述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  <a:defRPr sz="1800" b="1">
                <a:solidFill>
                  <a:srgbClr val="2C3E50"/>
                </a:solidFill>
              </a:defRPr>
            </a:pPr>
          </a:p>
          <a:p>
            <a:pPr>
              <a:spcAft>
                <a:spcPts val="600"/>
              </a:spcAft>
              <a:defRPr sz="1800" b="1">
                <a:solidFill>
                  <a:srgbClr val="2C3E50"/>
                </a:solidFill>
              </a:defRPr>
            </a:pPr>
            <a:r>
              <a:t>• 目標: 對候選衛星進行精細信號品質分析及3GPP NTN事件處理</a:t>
            </a:r>
          </a:p>
          <a:p>
            <a:pPr>
              <a:spcAft>
                <a:spcPts val="600"/>
              </a:spcAft>
              <a:defRPr sz="1800" b="1">
                <a:solidFill>
                  <a:srgbClr val="2C3E50"/>
                </a:solidFill>
              </a:defRPr>
            </a:pPr>
            <a:r>
              <a:t>• 輸入: 階段二篩選結果（記憶體傳遞）</a:t>
            </a:r>
          </a:p>
          <a:p>
            <a:pPr>
              <a:spcAft>
                <a:spcPts val="600"/>
              </a:spcAft>
              <a:defRPr sz="1800" b="1">
                <a:solidFill>
                  <a:srgbClr val="2C3E50"/>
                </a:solidFill>
              </a:defRPr>
            </a:pPr>
            <a:r>
              <a:t>• 輸出: 信號品質數據 + 3GPP事件數據（約1,058MB）</a:t>
            </a:r>
          </a:p>
          <a:p>
            <a:pPr>
              <a:spcAft>
                <a:spcPts val="600"/>
              </a:spcAft>
              <a:defRPr sz="1800" b="1">
                <a:solidFill>
                  <a:srgbClr val="2C3E50"/>
                </a:solidFill>
              </a:defRPr>
            </a:pPr>
            <a:r>
              <a:t>• 實際處理: 3,101顆衛星 (2,899 Starlink + 202 OneWeb)</a:t>
            </a:r>
          </a:p>
          <a:p>
            <a:pPr>
              <a:spcAft>
                <a:spcPts val="600"/>
              </a:spcAft>
              <a:defRPr sz="1800" b="1">
                <a:solidFill>
                  <a:srgbClr val="2C3E50"/>
                </a:solidFill>
              </a:defRPr>
            </a:pPr>
            <a:r>
              <a:t>• 處理時間: 約6-7秒（v3.2最佳化版本）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4CAF50"/>
                </a:solidFill>
              </a:defRPr>
            </a:pPr>
            <a:r>
              <a:t>階段3 - ITU-R P.618標準信號模型 (1/3)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  <a:defRPr sz="1800" b="1">
                <a:solidFill>
                  <a:srgbClr val="2C3E50"/>
                </a:solidFill>
              </a:defRPr>
            </a:pPr>
          </a:p>
          <a:p>
            <a:pPr>
              <a:spcAft>
                <a:spcPts val="600"/>
              </a:spcAft>
              <a:defRPr sz="1800" b="1">
                <a:solidFill>
                  <a:srgbClr val="2C3E50"/>
                </a:solidFill>
              </a:defRPr>
            </a:pPr>
            <a:r>
              <a:t>• 自由空間路徑損耗計算：20log₁₀(4πd/λ)</a:t>
            </a:r>
          </a:p>
          <a:p>
            <a:pPr>
              <a:spcAft>
                <a:spcPts val="600"/>
              </a:spcAft>
              <a:defRPr sz="1800" b="1">
                <a:solidFill>
                  <a:srgbClr val="2C3E50"/>
                </a:solidFill>
              </a:defRPr>
            </a:pPr>
            <a:r>
              <a:t>• 大氣衰減：ITU-R P.618模型</a:t>
            </a:r>
          </a:p>
          <a:p>
            <a:pPr>
              <a:spcAft>
                <a:spcPts val="600"/>
              </a:spcAft>
              <a:defRPr sz="1800" b="1">
                <a:solidFill>
                  <a:srgbClr val="2C3E50"/>
                </a:solidFill>
              </a:defRPr>
            </a:pPr>
            <a:r>
              <a:t>• 降雨衰減：ITU-R P.837統計模型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4CAF50"/>
                </a:solidFill>
              </a:defRPr>
            </a:pPr>
            <a:r>
              <a:t>階段3 - RSRP/RSRQ/SINR精確計算 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  <a:defRPr sz="1800" b="1">
                <a:solidFill>
                  <a:srgbClr val="2C3E50"/>
                </a:solidFill>
              </a:defRPr>
            </a:pPr>
          </a:p>
          <a:p>
            <a:pPr>
              <a:spcAft>
                <a:spcPts val="600"/>
              </a:spcAft>
              <a:defRPr sz="1800" b="1">
                <a:solidFill>
                  <a:srgbClr val="2C3E50"/>
                </a:solidFill>
              </a:defRPr>
            </a:pPr>
            <a:r>
              <a:t>• RSRP (Reference Signal Received Power)</a:t>
            </a:r>
          </a:p>
          <a:p>
            <a:pPr>
              <a:spcAft>
                <a:spcPts val="600"/>
              </a:spcAft>
              <a:defRPr sz="1800" b="1">
                <a:solidFill>
                  <a:srgbClr val="2C3E50"/>
                </a:solidFill>
              </a:defRPr>
            </a:pPr>
            <a:r>
              <a:t>• RSRQ (Reference Signal Received Quality)</a:t>
            </a:r>
          </a:p>
          <a:p>
            <a:pPr>
              <a:spcAft>
                <a:spcPts val="600"/>
              </a:spcAft>
              <a:defRPr sz="1800" b="1">
                <a:solidFill>
                  <a:srgbClr val="2C3E50"/>
                </a:solidFill>
              </a:defRPr>
            </a:pPr>
            <a:r>
              <a:t>• SINR (Signal to Interference plus Noise Ratio)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FF9800"/>
                </a:solidFill>
              </a:defRPr>
            </a:pPr>
            <a:r>
              <a:t>📊 階段4：時間序列預處理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  <a:defRPr sz="1800" b="1">
                <a:solidFill>
                  <a:srgbClr val="2C3E50"/>
                </a:solidFill>
              </a:defRPr>
            </a:pPr>
          </a:p>
          <a:p>
            <a:pPr>
              <a:spcAft>
                <a:spcPts val="600"/>
              </a:spcAft>
              <a:defRPr sz="1800" b="1">
                <a:solidFill>
                  <a:srgbClr val="2C3E50"/>
                </a:solidFill>
              </a:defRPr>
            </a:pPr>
            <a:r>
              <a:t>🎯 核心重點：</a:t>
            </a:r>
          </a:p>
          <a:p>
            <a:pPr lvl="1"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前端動畫數據優化</a:t>
            </a:r>
          </a:p>
          <a:p>
            <a:pPr lvl="1"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60 FPS渲染支援</a:t>
            </a:r>
          </a:p>
          <a:p>
            <a:pPr lvl="1"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Pure Cron架構</a:t>
            </a:r>
          </a:p>
          <a:p>
            <a:pPr lvl="1"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數據壓縮70%效率提升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FF9800"/>
                </a:solidFill>
              </a:defRPr>
            </a:pPr>
            <a:r>
              <a:t>階段4 - 概述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  <a:defRPr sz="1800" b="1">
                <a:solidFill>
                  <a:srgbClr val="2C3E50"/>
                </a:solidFill>
              </a:defRPr>
            </a:pPr>
          </a:p>
          <a:p>
            <a:pPr>
              <a:spcAft>
                <a:spcPts val="600"/>
              </a:spcAft>
              <a:defRPr sz="1800" b="1">
                <a:solidFill>
                  <a:srgbClr val="2C3E50"/>
                </a:solidFill>
              </a:defRPr>
            </a:pPr>
            <a:r>
              <a:t>• 目標: 將信號分析結果轉換為前端可用的時間序列數據</a:t>
            </a:r>
          </a:p>
          <a:p>
            <a:pPr>
              <a:spcAft>
                <a:spcPts val="600"/>
              </a:spcAft>
              <a:defRPr sz="1800" b="1">
                <a:solidFill>
                  <a:srgbClr val="2C3E50"/>
                </a:solidFill>
              </a:defRPr>
            </a:pPr>
            <a:r>
              <a:t>• 輸入: 階段三信號品質數據（~200MB）</a:t>
            </a:r>
          </a:p>
          <a:p>
            <a:pPr>
              <a:spcAft>
                <a:spcPts val="600"/>
              </a:spcAft>
              <a:defRPr sz="1800" b="1">
                <a:solidFill>
                  <a:srgbClr val="2C3E50"/>
                </a:solidFill>
              </a:defRPr>
            </a:pPr>
            <a:r>
              <a:t>• 輸出: 前端時間序列數據（~60-75MB）</a:t>
            </a:r>
          </a:p>
          <a:p>
            <a:pPr>
              <a:spcAft>
                <a:spcPts val="600"/>
              </a:spcAft>
              <a:defRPr sz="1800" b="1">
                <a:solidFill>
                  <a:srgbClr val="2C3E50"/>
                </a:solidFill>
              </a:defRPr>
            </a:pPr>
            <a:r>
              <a:t>• 處理對象: 391顆衛星的時間序列最佳化</a:t>
            </a:r>
          </a:p>
          <a:p>
            <a:pPr>
              <a:spcAft>
                <a:spcPts val="600"/>
              </a:spcAft>
              <a:defRPr sz="1800" b="1">
                <a:solidFill>
                  <a:srgbClr val="2C3E50"/>
                </a:solidFill>
              </a:defRPr>
            </a:pPr>
            <a:r>
              <a:t>• 處理時間: 約1-2分鐘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FF9800"/>
                </a:solidFill>
              </a:defRPr>
            </a:pPr>
            <a:r>
              <a:t>階段4 - 前端動畫需求支援 (1/3)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  <a:defRPr sz="1800" b="1">
                <a:solidFill>
                  <a:srgbClr val="2C3E50"/>
                </a:solidFill>
              </a:defRPr>
            </a:pPr>
          </a:p>
          <a:p>
            <a:pPr>
              <a:spcAft>
                <a:spcPts val="600"/>
              </a:spcAft>
              <a:defRPr sz="1800" b="1">
                <a:solidFill>
                  <a:srgbClr val="2C3E50"/>
                </a:solidFill>
              </a:defRPr>
            </a:pPr>
            <a:r>
              <a:t>• 時間軸控制：支援1x-60x倍速播放</a:t>
            </a:r>
          </a:p>
          <a:p>
            <a:pPr>
              <a:spcAft>
                <a:spcPts val="600"/>
              </a:spcAft>
              <a:defRPr sz="1800" b="1">
                <a:solidFill>
                  <a:srgbClr val="2C3E50"/>
                </a:solidFill>
              </a:defRPr>
            </a:pPr>
            <a:r>
              <a:t>• 衛星軌跡：平滑的軌道動畫路徑</a:t>
            </a:r>
          </a:p>
          <a:p>
            <a:pPr>
              <a:spcAft>
                <a:spcPts val="600"/>
              </a:spcAft>
              <a:defRPr sz="1800" b="1">
                <a:solidFill>
                  <a:srgbClr val="2C3E50"/>
                </a:solidFill>
              </a:defRPr>
            </a:pPr>
            <a:r>
              <a:t>• 信號變化：即時信號強度視覺化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FF9800"/>
                </a:solidFill>
              </a:defRPr>
            </a:pPr>
            <a:r>
              <a:t>階段4 - 數據最佳化處理 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  <a:defRPr sz="1800" b="1">
                <a:solidFill>
                  <a:srgbClr val="2C3E50"/>
                </a:solidFill>
              </a:defRPr>
            </a:pPr>
          </a:p>
          <a:p>
            <a:pPr>
              <a:spcAft>
                <a:spcPts val="600"/>
              </a:spcAft>
              <a:defRPr sz="1800" b="1">
                <a:solidFill>
                  <a:srgbClr val="2C3E50"/>
                </a:solidFill>
              </a:defRPr>
            </a:pPr>
            <a:r>
              <a:t>• 檔案大小壓縮70%（200MB → 60-75MB）</a:t>
            </a:r>
          </a:p>
          <a:p>
            <a:pPr>
              <a:spcAft>
                <a:spcPts val="600"/>
              </a:spcAft>
              <a:defRPr sz="1800" b="1">
                <a:solidFill>
                  <a:srgbClr val="2C3E50"/>
                </a:solidFill>
              </a:defRPr>
            </a:pPr>
            <a:r>
              <a:t>• 支援60 FPS流暢渲染</a:t>
            </a:r>
          </a:p>
          <a:p>
            <a:pPr>
              <a:spcAft>
                <a:spcPts val="600"/>
              </a:spcAft>
              <a:defRPr sz="1800" b="1">
                <a:solidFill>
                  <a:srgbClr val="2C3E50"/>
                </a:solidFill>
              </a:defRPr>
            </a:pPr>
            <a:r>
              <a:t>• 瀏覽器記憶體友善格式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1F4E79"/>
                </a:solidFill>
              </a:defRPr>
            </a:pPr>
            <a:r>
              <a:t>📊 系統概覽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  <a:defRPr sz="1800" b="1">
                <a:solidFill>
                  <a:srgbClr val="2C3E50"/>
                </a:solidFill>
              </a:defRPr>
            </a:pPr>
          </a:p>
          <a:p>
            <a:pPr>
              <a:spcAft>
                <a:spcPts val="600"/>
              </a:spcAft>
              <a:defRPr sz="1800" b="1">
                <a:solidFill>
                  <a:srgbClr val="2C3E50"/>
                </a:solidFill>
              </a:defRPr>
            </a:pPr>
            <a:r>
              <a:t>🎯 目標：8,791顆衛星 → 150-250顆精選動態池（減少85%）</a:t>
            </a:r>
          </a:p>
          <a:p>
            <a:pPr>
              <a:spcAft>
                <a:spcPts val="600"/>
              </a:spcAft>
              <a:defRPr sz="1800" b="1">
                <a:solidFill>
                  <a:srgbClr val="2C3E50"/>
                </a:solidFill>
              </a:defRPr>
            </a:pPr>
          </a:p>
          <a:p>
            <a:pPr>
              <a:spcAft>
                <a:spcPts val="600"/>
              </a:spcAft>
              <a:defRPr sz="1800" b="1">
                <a:solidFill>
                  <a:srgbClr val="2C3E50"/>
                </a:solidFill>
              </a:defRPr>
            </a:pPr>
            <a:r>
              <a:t>🚀 核心突破：</a:t>
            </a:r>
          </a:p>
          <a:p>
            <a:pPr lvl="1"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智能軌道相位選擇: &gt;&gt; 暴力數量堆疊</a:t>
            </a:r>
          </a:p>
          <a:p>
            <a:pPr lvl="1"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時空錯置理論: 首次大規模實際驗證</a:t>
            </a:r>
          </a:p>
          <a:p>
            <a:pPr lvl="1"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學術級數據標準: （Grade A/B/C分級）</a:t>
            </a:r>
          </a:p>
          <a:p>
            <a:pPr lvl="1"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資源效率革命: ：從"更多衛星=更好覆蓋"轉向"更智能選擇=更高效覆蓋"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FF5722"/>
                </a:solidFill>
              </a:defRPr>
            </a:pPr>
            <a:r>
              <a:t>📁 階段5：數據整合與混合存儲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  <a:defRPr sz="1800" b="1">
                <a:solidFill>
                  <a:srgbClr val="2C3E50"/>
                </a:solidFill>
              </a:defRPr>
            </a:pPr>
          </a:p>
          <a:p>
            <a:pPr>
              <a:spcAft>
                <a:spcPts val="600"/>
              </a:spcAft>
              <a:defRPr sz="1800" b="1">
                <a:solidFill>
                  <a:srgbClr val="2C3E50"/>
                </a:solidFill>
              </a:defRPr>
            </a:pPr>
            <a:r>
              <a:t>🎯 核心重點：</a:t>
            </a:r>
          </a:p>
          <a:p>
            <a:pPr lvl="1"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PostgreSQL + Docker Volume</a:t>
            </a:r>
          </a:p>
          <a:p>
            <a:pPr lvl="1"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分層仰角數據（5°/10°/15°）</a:t>
            </a:r>
          </a:p>
          <a:p>
            <a:pPr lvl="1"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API接口準備</a:t>
            </a:r>
          </a:p>
          <a:p>
            <a:pPr lvl="1"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575MB混合存儲架構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FF5722"/>
                </a:solidFill>
              </a:defRPr>
            </a:pPr>
            <a:r>
              <a:t>階段5 - 概述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  <a:defRPr sz="1800" b="1">
                <a:solidFill>
                  <a:srgbClr val="2C3E50"/>
                </a:solidFill>
              </a:defRPr>
            </a:pPr>
          </a:p>
          <a:p>
            <a:pPr>
              <a:spcAft>
                <a:spcPts val="600"/>
              </a:spcAft>
              <a:defRPr sz="1800" b="1">
                <a:solidFill>
                  <a:srgbClr val="2C3E50"/>
                </a:solidFill>
              </a:defRPr>
            </a:pPr>
            <a:r>
              <a:t>• 目標: 將所有處理結果整合並建立混合存儲架構</a:t>
            </a:r>
          </a:p>
          <a:p>
            <a:pPr>
              <a:spcAft>
                <a:spcPts val="600"/>
              </a:spcAft>
              <a:defRPr sz="1800" b="1">
                <a:solidFill>
                  <a:srgbClr val="2C3E50"/>
                </a:solidFill>
              </a:defRPr>
            </a:pPr>
            <a:r>
              <a:t>• 輸入: 階段三信號分析數據 + 階段四動畫數據</a:t>
            </a:r>
          </a:p>
          <a:p>
            <a:pPr>
              <a:spcAft>
                <a:spcPts val="600"/>
              </a:spcAft>
              <a:defRPr sz="1800" b="1">
                <a:solidFill>
                  <a:srgbClr val="2C3E50"/>
                </a:solidFill>
              </a:defRPr>
            </a:pPr>
            <a:r>
              <a:t>• 輸出: PostgreSQL結構化數據 + Docker Volume檔案存儲</a:t>
            </a:r>
          </a:p>
          <a:p>
            <a:pPr>
              <a:spcAft>
                <a:spcPts val="600"/>
              </a:spcAft>
              <a:defRPr sz="1800" b="1">
                <a:solidFill>
                  <a:srgbClr val="2C3E50"/>
                </a:solidFill>
              </a:defRPr>
            </a:pPr>
            <a:r>
              <a:t>• 存儲總量: ~575MB (PostgreSQL ~2MB + Volume ~573MB)</a:t>
            </a:r>
          </a:p>
          <a:p>
            <a:pPr>
              <a:spcAft>
                <a:spcPts val="600"/>
              </a:spcAft>
              <a:defRPr sz="1800" b="1">
                <a:solidFill>
                  <a:srgbClr val="2C3E50"/>
                </a:solidFill>
              </a:defRPr>
            </a:pPr>
            <a:r>
              <a:t>• 處理時間: 約1-2分鐘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FF5722"/>
                </a:solidFill>
              </a:defRPr>
            </a:pPr>
            <a:r>
              <a:t>階段5 - 混合存儲架構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  <a:defRPr sz="1800" b="1">
                <a:solidFill>
                  <a:srgbClr val="2C3E50"/>
                </a:solidFill>
              </a:defRPr>
            </a:pPr>
          </a:p>
          <a:p>
            <a:pPr>
              <a:spcAft>
                <a:spcPts val="600"/>
              </a:spcAft>
              <a:defRPr sz="1800" b="1">
                <a:solidFill>
                  <a:srgbClr val="2C3E50"/>
                </a:solidFill>
              </a:defRPr>
            </a:pPr>
            <a:r>
              <a:t>• **PostgreSQL**：結構化數據、索引查詢、統計分析</a:t>
            </a:r>
          </a:p>
          <a:p>
            <a:pPr>
              <a:spcAft>
                <a:spcPts val="600"/>
              </a:spcAft>
              <a:defRPr sz="1800" b="1">
                <a:solidFill>
                  <a:srgbClr val="2C3E50"/>
                </a:solidFill>
              </a:defRPr>
            </a:pPr>
            <a:r>
              <a:t>• **Docker Volume**：大型檔案、時間序列數據、前端資源</a:t>
            </a:r>
          </a:p>
          <a:p>
            <a:pPr>
              <a:spcAft>
                <a:spcPts val="600"/>
              </a:spcAft>
              <a:defRPr sz="1800" b="1">
                <a:solidFill>
                  <a:srgbClr val="2C3E50"/>
                </a:solidFill>
              </a:defRPr>
            </a:pPr>
            <a:r>
              <a:t>• 分層仰角數據（5°/10°/15°）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FF5722"/>
                </a:solidFill>
              </a:defRPr>
            </a:pPr>
            <a:r>
              <a:t>階段5 - API接口準備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  <a:defRPr sz="1800" b="1">
                <a:solidFill>
                  <a:srgbClr val="2C3E50"/>
                </a:solidFill>
              </a:defRPr>
            </a:pPr>
          </a:p>
          <a:p>
            <a:pPr>
              <a:spcAft>
                <a:spcPts val="600"/>
              </a:spcAft>
              <a:defRPr sz="1800" b="1">
                <a:solidFill>
                  <a:srgbClr val="2C3E50"/>
                </a:solidFill>
              </a:defRPr>
            </a:pPr>
            <a:r>
              <a:t>• 為動態池規劃提供高效數據訪問</a:t>
            </a:r>
          </a:p>
          <a:p>
            <a:pPr>
              <a:spcAft>
                <a:spcPts val="600"/>
              </a:spcAft>
              <a:defRPr sz="1800" b="1">
                <a:solidFill>
                  <a:srgbClr val="2C3E50"/>
                </a:solidFill>
              </a:defRPr>
            </a:pPr>
            <a:r>
              <a:t>• 支援強化學習數據存取</a:t>
            </a:r>
          </a:p>
          <a:p>
            <a:pPr>
              <a:spcAft>
                <a:spcPts val="600"/>
              </a:spcAft>
              <a:defRPr sz="1800" b="1">
                <a:solidFill>
                  <a:srgbClr val="2C3E50"/>
                </a:solidFill>
              </a:defRPr>
            </a:pPr>
            <a:r>
              <a:t>• 快速查詢索引建立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9C27B0"/>
                </a:solidFill>
              </a:defRPr>
            </a:pPr>
            <a:r>
              <a:t>🛰️ 階段6：智能動態衛星池規劃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  <a:defRPr sz="1800" b="1">
                <a:solidFill>
                  <a:srgbClr val="2C3E50"/>
                </a:solidFill>
              </a:defRPr>
            </a:pPr>
          </a:p>
          <a:p>
            <a:pPr>
              <a:spcAft>
                <a:spcPts val="600"/>
              </a:spcAft>
              <a:defRPr sz="1800" b="1">
                <a:solidFill>
                  <a:srgbClr val="2C3E50"/>
                </a:solidFill>
              </a:defRPr>
            </a:pPr>
            <a:r>
              <a:t>🎯 核心重點：</a:t>
            </a:r>
          </a:p>
          <a:p>
            <a:pPr lvl="1"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時空錯置理論實戰應用</a:t>
            </a:r>
          </a:p>
          <a:p>
            <a:pPr lvl="1"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150-250顆精選動態池</a:t>
            </a:r>
          </a:p>
          <a:p>
            <a:pPr lvl="1"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85%衛星數量減少</a:t>
            </a:r>
          </a:p>
          <a:p>
            <a:pPr lvl="1"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95%+覆蓋率保證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9C27B0"/>
                </a:solidFill>
              </a:defRPr>
            </a:pPr>
            <a:r>
              <a:t>階段6 - 概述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  <a:defRPr sz="1800" b="1">
                <a:solidFill>
                  <a:srgbClr val="2C3E50"/>
                </a:solidFill>
              </a:defRPr>
            </a:pPr>
          </a:p>
          <a:p>
            <a:pPr>
              <a:spcAft>
                <a:spcPts val="600"/>
              </a:spcAft>
              <a:defRPr sz="1800" b="1">
                <a:solidFill>
                  <a:srgbClr val="2C3E50"/>
                </a:solidFill>
              </a:defRPr>
            </a:pPr>
            <a:r>
              <a:t>• 設計目標: 建立智能動態衛星池，確保NTPU觀測點上空任何時刻都有足夠的可見衛星</a:t>
            </a:r>
          </a:p>
          <a:p>
            <a:pPr>
              <a:spcAft>
                <a:spcPts val="600"/>
              </a:spcAft>
              <a:defRPr sz="1800" b="1">
                <a:solidFill>
                  <a:srgbClr val="2C3E50"/>
                </a:solidFill>
              </a:defRPr>
            </a:pPr>
            <a:r>
              <a:t>• 核心理念: 時空錯置理論實戰應用</a:t>
            </a:r>
          </a:p>
          <a:p>
            <a:pPr>
              <a:spcAft>
                <a:spcPts val="600"/>
              </a:spcAft>
              <a:defRPr sz="1800" b="1">
                <a:solidFill>
                  <a:srgbClr val="2C3E50"/>
                </a:solidFill>
              </a:defRPr>
            </a:pPr>
            <a:r>
              <a:t>• 優化目標: Starlink 10-15顆(5°仰角) + OneWeb 3-6顆(10°仰角)</a:t>
            </a:r>
          </a:p>
          <a:p>
            <a:pPr>
              <a:spcAft>
                <a:spcPts val="600"/>
              </a:spcAft>
              <a:defRPr sz="1800" b="1">
                <a:solidFill>
                  <a:srgbClr val="2C3E50"/>
                </a:solidFill>
              </a:defRPr>
            </a:pPr>
            <a:r>
              <a:t>• 覆蓋保證: 95%+時間滿足可見要求，基於2小時軌道週期驗證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9C27B0"/>
                </a:solidFill>
              </a:defRPr>
            </a:pPr>
            <a:r>
              <a:t>階段6 - 時空錯置篩選演算法 (1/3)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  <a:defRPr sz="1800" b="1">
                <a:solidFill>
                  <a:srgbClr val="2C3E50"/>
                </a:solidFill>
              </a:defRPr>
            </a:pPr>
          </a:p>
          <a:p>
            <a:pPr>
              <a:spcAft>
                <a:spcPts val="600"/>
              </a:spcAft>
              <a:defRPr sz="1800" b="1">
                <a:solidFill>
                  <a:srgbClr val="2C3E50"/>
                </a:solidFill>
              </a:defRPr>
            </a:pPr>
            <a:r>
              <a:t>• 基於軌道相位分析的智能衛星選擇</a:t>
            </a:r>
          </a:p>
          <a:p>
            <a:pPr>
              <a:spcAft>
                <a:spcPts val="600"/>
              </a:spcAft>
              <a:defRPr sz="1800" b="1">
                <a:solidFill>
                  <a:srgbClr val="2C3E50"/>
                </a:solidFill>
              </a:defRPr>
            </a:pPr>
            <a:r>
              <a:t>• 平近點角(Mean Anomaly)軌道相位分析</a:t>
            </a:r>
          </a:p>
          <a:p>
            <a:pPr>
              <a:spcAft>
                <a:spcPts val="600"/>
              </a:spcAft>
              <a:defRPr sz="1800" b="1">
                <a:solidFill>
                  <a:srgbClr val="2C3E50"/>
                </a:solidFill>
              </a:defRPr>
            </a:pPr>
            <a:r>
              <a:t>• 升交點經度(RAAN)分散優化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9C27B0"/>
                </a:solidFill>
              </a:defRPr>
            </a:pPr>
            <a:r>
              <a:t>階段6 - 動態池優化引擎 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  <a:defRPr sz="1800" b="1">
                <a:solidFill>
                  <a:srgbClr val="2C3E50"/>
                </a:solidFill>
              </a:defRPr>
            </a:pPr>
          </a:p>
          <a:p>
            <a:pPr>
              <a:spcAft>
                <a:spcPts val="600"/>
              </a:spcAft>
              <a:defRPr sz="1800" b="1">
                <a:solidFill>
                  <a:srgbClr val="2C3E50"/>
                </a:solidFill>
              </a:defRPr>
            </a:pPr>
            <a:r>
              <a:t>• 軌道週期完整覆蓋驗證</a:t>
            </a:r>
          </a:p>
          <a:p>
            <a:pPr>
              <a:spcAft>
                <a:spcPts val="600"/>
              </a:spcAft>
              <a:defRPr sz="1800" b="1">
                <a:solidFill>
                  <a:srgbClr val="2C3E50"/>
                </a:solidFill>
              </a:defRPr>
            </a:pPr>
            <a:r>
              <a:t>• 連續覆蓋保證機制（95%+覆蓋率）</a:t>
            </a:r>
          </a:p>
          <a:p>
            <a:pPr>
              <a:spcAft>
                <a:spcPts val="600"/>
              </a:spcAft>
              <a:defRPr sz="1800" b="1">
                <a:solidFill>
                  <a:srgbClr val="2C3E50"/>
                </a:solidFill>
              </a:defRPr>
            </a:pPr>
            <a:r>
              <a:t>• 最大間隙控制（≤2分鐘）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1F4E79"/>
                </a:solidFill>
              </a:defRPr>
            </a:pPr>
            <a:r>
              <a:t>📈 系統性能指標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  <a:defRPr sz="1800" b="1">
                <a:solidFill>
                  <a:srgbClr val="2C3E50"/>
                </a:solidFill>
              </a:defRPr>
            </a:pPr>
          </a:p>
          <a:p>
            <a:pPr>
              <a:spcAft>
                <a:spcPts val="600"/>
              </a:spcAft>
              <a:defRPr sz="1800" b="1">
                <a:solidFill>
                  <a:srgbClr val="2C3E50"/>
                </a:solidFill>
              </a:defRPr>
            </a:pPr>
            <a:r>
              <a:t>🎯 效率提升：相同覆蓋效果下減少85%衛星數</a:t>
            </a:r>
          </a:p>
          <a:p>
            <a:pPr>
              <a:spcAft>
                <a:spcPts val="600"/>
              </a:spcAft>
              <a:defRPr sz="1800" b="1">
                <a:solidFill>
                  <a:srgbClr val="2C3E50"/>
                </a:solidFill>
              </a:defRPr>
            </a:pPr>
            <a:r>
              <a:t>⏱️ 處理時間：&lt;10秒（提升100倍）</a:t>
            </a:r>
          </a:p>
          <a:p>
            <a:pPr>
              <a:spcAft>
                <a:spcPts val="600"/>
              </a:spcAft>
              <a:defRPr sz="1800" b="1">
                <a:solidFill>
                  <a:srgbClr val="2C3E50"/>
                </a:solidFill>
              </a:defRPr>
            </a:pPr>
            <a:r>
              <a:t>📊 覆蓋保證：95%+時間滿足可見要求</a:t>
            </a:r>
          </a:p>
          <a:p>
            <a:pPr>
              <a:spcAft>
                <a:spcPts val="600"/>
              </a:spcAft>
              <a:defRPr sz="1800" b="1">
                <a:solidFill>
                  <a:srgbClr val="2C3E50"/>
                </a:solidFill>
              </a:defRPr>
            </a:pPr>
            <a:r>
              <a:t>💾 存儲優化：575MB混合存儲架構</a:t>
            </a:r>
          </a:p>
          <a:p>
            <a:pPr>
              <a:spcAft>
                <a:spcPts val="600"/>
              </a:spcAft>
              <a:defRPr sz="1800" b="1">
                <a:solidFill>
                  <a:srgbClr val="2C3E50"/>
                </a:solidFill>
              </a:defRPr>
            </a:pPr>
            <a:r>
              <a:t>🚀 突破創新：時空錯置理論首次驗證</a:t>
            </a:r>
          </a:p>
          <a:p>
            <a:pPr>
              <a:spcAft>
                <a:spcPts val="600"/>
              </a:spcAft>
              <a:defRPr sz="1800" b="1">
                <a:solidFill>
                  <a:srgbClr val="2C3E50"/>
                </a:solidFill>
              </a:defRPr>
            </a:pPr>
            <a:r>
              <a:t>🛡️ 學術標準：符合Grade A數據要求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1F4E79"/>
                </a:solidFill>
              </a:defRPr>
            </a:pPr>
            <a:r>
              <a:t>🏆 重大技術突破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  <a:defRPr sz="1800" b="1">
                <a:solidFill>
                  <a:srgbClr val="2C3E50"/>
                </a:solidFill>
              </a:defRPr>
            </a:pPr>
          </a:p>
          <a:p>
            <a:pPr>
              <a:spcAft>
                <a:spcPts val="600"/>
              </a:spcAft>
              <a:defRPr sz="1800" b="1">
                <a:solidFill>
                  <a:srgbClr val="2C3E50"/>
                </a:solidFill>
              </a:defRPr>
            </a:pPr>
            <a:r>
              <a:t>🔬 時空錯置理論驗證：</a:t>
            </a:r>
          </a:p>
          <a:p>
            <a:pPr lvl="1"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  • 首次大規模實際驗證時空錯置理論可行性</a:t>
            </a:r>
          </a:p>
          <a:p>
            <a:pPr lvl="1"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  • 證明軌道相位智能選擇優於暴力數量堆疊85%</a:t>
            </a:r>
          </a:p>
          <a:p>
            <a:pPr>
              <a:spcAft>
                <a:spcPts val="600"/>
              </a:spcAft>
              <a:defRPr sz="1800" b="1">
                <a:solidFill>
                  <a:srgbClr val="2C3E50"/>
                </a:solidFill>
              </a:defRPr>
            </a:pPr>
          </a:p>
          <a:p>
            <a:pPr>
              <a:spcAft>
                <a:spcPts val="600"/>
              </a:spcAft>
              <a:defRPr sz="1800" b="1">
                <a:solidFill>
                  <a:srgbClr val="2C3E50"/>
                </a:solidFill>
              </a:defRPr>
            </a:pPr>
            <a:r>
              <a:t>💡 方法論創新：</a:t>
            </a:r>
          </a:p>
          <a:p>
            <a:pPr lvl="1"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  • 建立基於軌道動力學的最小衛星數理論框架</a:t>
            </a:r>
          </a:p>
          <a:p>
            <a:pPr lvl="1"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  • 為其他衛星星座研究提供可擴展方法</a:t>
            </a:r>
          </a:p>
          <a:p>
            <a:pPr>
              <a:spcAft>
                <a:spcPts val="600"/>
              </a:spcAft>
              <a:defRPr sz="1800" b="1">
                <a:solidFill>
                  <a:srgbClr val="2C3E50"/>
                </a:solidFill>
              </a:defRPr>
            </a:pPr>
          </a:p>
          <a:p>
            <a:pPr>
              <a:spcAft>
                <a:spcPts val="600"/>
              </a:spcAft>
              <a:defRPr sz="1800" b="1">
                <a:solidFill>
                  <a:srgbClr val="2C3E50"/>
                </a:solidFill>
              </a:defRPr>
            </a:pPr>
            <a:r>
              <a:t>🚀 資源效率革命：</a:t>
            </a:r>
          </a:p>
          <a:p>
            <a:pPr lvl="1"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  • 從'更多衛星=更好覆蓋'轉向'更智能選擇=更高效覆蓋'</a:t>
            </a:r>
          </a:p>
          <a:p>
            <a:pPr lvl="1"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  • 130顆衛星子集在最佳時刻可達32顆可見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1F4E79"/>
                </a:solidFill>
              </a:defRPr>
            </a:pPr>
            <a:r>
              <a:t>🔄 六階段處理流程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  <a:defRPr sz="1800" b="1">
                <a:solidFill>
                  <a:srgbClr val="2C3E50"/>
                </a:solidFill>
              </a:defRPr>
            </a:pPr>
          </a:p>
          <a:p>
            <a:pPr>
              <a:spcAft>
                <a:spcPts val="600"/>
              </a:spcAft>
              <a:defRPr sz="1800" b="1">
                <a:solidFill>
                  <a:srgbClr val="2C3E50"/>
                </a:solidFill>
              </a:defRPr>
            </a:pPr>
            <a:r>
              <a:t>🚀 階段1：TLE數據載入與SGP4軌道計算</a:t>
            </a:r>
          </a:p>
          <a:p>
            <a:pPr>
              <a:spcAft>
                <a:spcPts val="600"/>
              </a:spcAft>
              <a:defRPr sz="1800" b="1">
                <a:solidFill>
                  <a:srgbClr val="2C3E50"/>
                </a:solidFill>
              </a:defRPr>
            </a:pPr>
            <a:r>
              <a:t>🎯 階段2：地理可見性篩選</a:t>
            </a:r>
          </a:p>
          <a:p>
            <a:pPr>
              <a:spcAft>
                <a:spcPts val="600"/>
              </a:spcAft>
              <a:defRPr sz="1800" b="1">
                <a:solidFill>
                  <a:srgbClr val="2C3E50"/>
                </a:solidFill>
              </a:defRPr>
            </a:pPr>
            <a:r>
              <a:t>📡 階段3：信號品質分析與3GPP事件處理</a:t>
            </a:r>
          </a:p>
          <a:p>
            <a:pPr>
              <a:spcAft>
                <a:spcPts val="600"/>
              </a:spcAft>
              <a:defRPr sz="1800" b="1">
                <a:solidFill>
                  <a:srgbClr val="2C3E50"/>
                </a:solidFill>
              </a:defRPr>
            </a:pPr>
            <a:r>
              <a:t>📊 階段4：時間序列預處理</a:t>
            </a:r>
          </a:p>
          <a:p>
            <a:pPr>
              <a:spcAft>
                <a:spcPts val="600"/>
              </a:spcAft>
              <a:defRPr sz="1800" b="1">
                <a:solidFill>
                  <a:srgbClr val="2C3E50"/>
                </a:solidFill>
              </a:defRPr>
            </a:pPr>
            <a:r>
              <a:t>📁 階段5：數據整合與混合存儲</a:t>
            </a:r>
          </a:p>
          <a:p>
            <a:pPr>
              <a:spcAft>
                <a:spcPts val="600"/>
              </a:spcAft>
              <a:defRPr sz="1800" b="1">
                <a:solidFill>
                  <a:srgbClr val="2C3E50"/>
                </a:solidFill>
              </a:defRPr>
            </a:pPr>
            <a:r>
              <a:t>🛰️ 階段6：智能動態衛星池規劃</a:t>
            </a:r>
          </a:p>
          <a:p>
            <a:pPr>
              <a:spcAft>
                <a:spcPts val="600"/>
              </a:spcAft>
              <a:defRPr sz="1800" b="1">
                <a:solidFill>
                  <a:srgbClr val="2C3E50"/>
                </a:solidFill>
              </a:defRPr>
            </a:pPr>
          </a:p>
          <a:p>
            <a:pPr>
              <a:spcAft>
                <a:spcPts val="600"/>
              </a:spcAft>
              <a:defRPr sz="1800" b="1">
                <a:solidFill>
                  <a:srgbClr val="2C3E50"/>
                </a:solidFill>
              </a:defRPr>
            </a:pPr>
            <a:r>
              <a:t>⏱️ 總處理時間：&lt;10秒（相比原15分鐘提升100倍）</a:t>
            </a:r>
          </a:p>
          <a:p>
            <a:pPr>
              <a:spcAft>
                <a:spcPts val="600"/>
              </a:spcAft>
              <a:defRPr sz="1800" b="1">
                <a:solidFill>
                  <a:srgbClr val="2C3E50"/>
                </a:solidFill>
              </a:defRPr>
            </a:pPr>
            <a:r>
              <a:t>📈 覆蓋保證：95%+時間滿足可見要求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1F4E79"/>
                </a:solidFill>
              </a:defRPr>
            </a:pPr>
            <a:r>
              <a:t>🎯 系統總結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  <a:defRPr sz="1800" b="1">
                <a:solidFill>
                  <a:srgbClr val="2C3E50"/>
                </a:solidFill>
              </a:defRPr>
            </a:pPr>
          </a:p>
          <a:p>
            <a:pPr>
              <a:spcAft>
                <a:spcPts val="600"/>
              </a:spcAft>
              <a:defRPr sz="1800" b="1">
                <a:solidFill>
                  <a:srgbClr val="2C3E50"/>
                </a:solidFill>
              </a:defRPr>
            </a:pPr>
            <a:r>
              <a:t>✅ 系統成就：</a:t>
            </a:r>
          </a:p>
          <a:p>
            <a:pPr lvl="1"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成功實現8,791顆衛星→150-250顆精選動態池</a:t>
            </a:r>
          </a:p>
          <a:p>
            <a:pPr lvl="1"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85%衛星數量減少，95%+覆蓋率保證</a:t>
            </a:r>
          </a:p>
          <a:p>
            <a:pPr lvl="1"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處理時間從15分鐘→&lt;10秒，提升100倍</a:t>
            </a:r>
          </a:p>
          <a:p>
            <a:pPr>
              <a:spcAft>
                <a:spcPts val="600"/>
              </a:spcAft>
              <a:defRPr sz="1800" b="1">
                <a:solidFill>
                  <a:srgbClr val="2C3E50"/>
                </a:solidFill>
              </a:defRPr>
            </a:pPr>
          </a:p>
          <a:p>
            <a:pPr>
              <a:spcAft>
                <a:spcPts val="600"/>
              </a:spcAft>
              <a:defRPr sz="1800" b="1">
                <a:solidFill>
                  <a:srgbClr val="2C3E50"/>
                </a:solidFill>
              </a:defRPr>
            </a:pPr>
            <a:r>
              <a:t>🔬 學術價值：</a:t>
            </a:r>
          </a:p>
          <a:p>
            <a:pPr lvl="1"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時空錯置理論首次大規模實際驗證</a:t>
            </a:r>
          </a:p>
          <a:p>
            <a:pPr lvl="1"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符合Grade A學術標準和國際規範</a:t>
            </a:r>
          </a:p>
          <a:p>
            <a:pPr lvl="1"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為LEO衛星研究提供可擴展優化方法</a:t>
            </a:r>
          </a:p>
          <a:p>
            <a:pPr>
              <a:spcAft>
                <a:spcPts val="600"/>
              </a:spcAft>
              <a:defRPr sz="1800" b="1">
                <a:solidFill>
                  <a:srgbClr val="2C3E50"/>
                </a:solidFill>
              </a:defRPr>
            </a:pPr>
          </a:p>
          <a:p>
            <a:pPr>
              <a:spcAft>
                <a:spcPts val="600"/>
              </a:spcAft>
              <a:defRPr sz="1800" b="1">
                <a:solidFill>
                  <a:srgbClr val="2C3E50"/>
                </a:solidFill>
              </a:defRPr>
            </a:pPr>
            <a:r>
              <a:t>🚀 未來展望：</a:t>
            </a:r>
          </a:p>
          <a:p>
            <a:pPr lvl="1"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強化學習模型訓練和實時決策支援</a:t>
            </a:r>
          </a:p>
          <a:p>
            <a:pPr lvl="1"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多星座整合管理和政策制定支援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1F4E79"/>
                </a:solidFill>
              </a:defRPr>
            </a:pPr>
            <a:r>
              <a:t>🙏 感謝聆聽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1600">
                <a:solidFill>
                  <a:srgbClr val="2C3E50"/>
                </a:solidFill>
              </a:defRPr>
            </a:pPr>
            <a:r>
              <a:t>🛰️ LEO衛星六階段數據處理系統</a:t>
            </a:r>
          </a:p>
          <a:p>
            <a:pPr algn="ctr">
              <a:defRPr sz="1600">
                <a:solidFill>
                  <a:srgbClr val="2C3E50"/>
                </a:solidFill>
              </a:defRPr>
            </a:pPr>
          </a:p>
          <a:p>
            <a:pPr algn="ctr">
              <a:defRPr sz="1600">
                <a:solidFill>
                  <a:srgbClr val="2C3E50"/>
                </a:solidFill>
              </a:defRPr>
            </a:pPr>
            <a:r>
              <a:t>💡 核心理念：更智能選擇 = 更高效覆蓋</a:t>
            </a:r>
          </a:p>
          <a:p>
            <a:pPr algn="ctr">
              <a:defRPr sz="1600">
                <a:solidFill>
                  <a:srgbClr val="2C3E50"/>
                </a:solidFill>
              </a:defRPr>
            </a:pPr>
          </a:p>
          <a:p>
            <a:pPr algn="ctr">
              <a:defRPr sz="1600">
                <a:solidFill>
                  <a:srgbClr val="2C3E50"/>
                </a:solidFill>
              </a:defRPr>
            </a:pPr>
            <a:r>
              <a:t>📧 聯絡資訊：NTN Stack Research Team</a:t>
            </a:r>
          </a:p>
          <a:p>
            <a:pPr algn="ctr">
              <a:defRPr sz="1600">
                <a:solidFill>
                  <a:srgbClr val="2C3E50"/>
                </a:solidFill>
              </a:defRPr>
            </a:pPr>
            <a:r>
              <a:t>🌐 專案網址：github.com/ntn-stack</a:t>
            </a:r>
          </a:p>
          <a:p>
            <a:pPr algn="ctr">
              <a:defRPr sz="1600">
                <a:solidFill>
                  <a:srgbClr val="2C3E50"/>
                </a:solidFill>
              </a:defRPr>
            </a:pPr>
            <a:r>
              <a:t>📚 文檔資源：六階段處理系統重點說明.md</a:t>
            </a:r>
          </a:p>
          <a:p>
            <a:pPr algn="ctr">
              <a:defRPr sz="1600">
                <a:solidFill>
                  <a:srgbClr val="2C3E50"/>
                </a:solidFill>
              </a:defRPr>
            </a:pPr>
          </a:p>
          <a:p>
            <a:pPr algn="ctr">
              <a:defRPr sz="1600">
                <a:solidFill>
                  <a:srgbClr val="2C3E50"/>
                </a:solidFill>
              </a:defRPr>
            </a:pPr>
            <a:r>
              <a:t>🤝 問題與合作歡迎交流！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3F51B5"/>
                </a:solidFill>
              </a:defRPr>
            </a:pPr>
            <a:r>
              <a:t>🚀 階段1：TLE數據載入與SGP4軌道計算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  <a:defRPr sz="1800" b="1">
                <a:solidFill>
                  <a:srgbClr val="2C3E50"/>
                </a:solidFill>
              </a:defRPr>
            </a:pPr>
          </a:p>
          <a:p>
            <a:pPr>
              <a:spcAft>
                <a:spcPts val="600"/>
              </a:spcAft>
              <a:defRPr sz="1800" b="1">
                <a:solidFill>
                  <a:srgbClr val="2C3E50"/>
                </a:solidFill>
              </a:defRPr>
            </a:pPr>
            <a:r>
              <a:t>🎯 核心重點：</a:t>
            </a:r>
          </a:p>
          <a:p>
            <a:pPr lvl="1"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8,791顆衛星TLE數據載入</a:t>
            </a:r>
          </a:p>
          <a:p>
            <a:pPr lvl="1"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SGP4/SDP4精確軌道計算</a:t>
            </a:r>
          </a:p>
          <a:p>
            <a:pPr lvl="1"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時間基準管理（TLE epoch）</a:t>
            </a:r>
          </a:p>
          <a:p>
            <a:pPr lvl="1"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學術級數據標準（Grade A）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3F51B5"/>
                </a:solidFill>
              </a:defRPr>
            </a:pPr>
            <a:r>
              <a:t>階段1 - 概述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  <a:defRPr sz="1800" b="1">
                <a:solidFill>
                  <a:srgbClr val="2C3E50"/>
                </a:solidFill>
              </a:defRPr>
            </a:pPr>
          </a:p>
          <a:p>
            <a:pPr>
              <a:spcAft>
                <a:spcPts val="600"/>
              </a:spcAft>
              <a:defRPr sz="1800" b="1">
                <a:solidFill>
                  <a:srgbClr val="2C3E50"/>
                </a:solidFill>
              </a:defRPr>
            </a:pPr>
            <a:r>
              <a:t>• 目標: 從8,791顆衛星載入TLE數據並執行精確的SGP4軌道計算</a:t>
            </a:r>
          </a:p>
          <a:p>
            <a:pPr>
              <a:spcAft>
                <a:spcPts val="600"/>
              </a:spcAft>
              <a:defRPr sz="1800" b="1">
                <a:solidFill>
                  <a:srgbClr val="2C3E50"/>
                </a:solidFill>
              </a:defRPr>
            </a:pPr>
            <a:r>
              <a:t>• 輸入: TLE檔案（約2.2MB）</a:t>
            </a:r>
          </a:p>
          <a:p>
            <a:pPr>
              <a:spcAft>
                <a:spcPts val="600"/>
              </a:spcAft>
              <a:defRPr sz="1800" b="1">
                <a:solidFill>
                  <a:srgbClr val="2C3E50"/>
                </a:solidFill>
              </a:defRPr>
            </a:pPr>
            <a:r>
              <a:t>• 輸出: 全量軌道數據保存至 `/app/data/tle_orbital_calculation_output.json` + 記憶體傳遞</a:t>
            </a:r>
          </a:p>
          <a:p>
            <a:pPr>
              <a:spcAft>
                <a:spcPts val="600"/>
              </a:spcAft>
              <a:defRPr sz="1800" b="1">
                <a:solidFill>
                  <a:srgbClr val="2C3E50"/>
                </a:solidFill>
              </a:defRPr>
            </a:pPr>
            <a:r>
              <a:t>• 處理時間: 約4-5分鐘</a:t>
            </a:r>
          </a:p>
          <a:p>
            <a:pPr>
              <a:spcAft>
                <a:spcPts val="600"/>
              </a:spcAft>
              <a:defRPr sz="1800" b="1">
                <a:solidFill>
                  <a:srgbClr val="2C3E50"/>
                </a:solidFill>
              </a:defRPr>
            </a:pPr>
            <a:r>
              <a:t>• 實際處理: 8,140 Starlink + 651 OneWeb = 8,791顆衛星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3F51B5"/>
                </a:solidFill>
              </a:defRPr>
            </a:pPr>
            <a:r>
              <a:t>階段1 - TLE數據解析 (1/3)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  <a:defRPr sz="1800" b="1">
                <a:solidFill>
                  <a:srgbClr val="2C3E50"/>
                </a:solidFill>
              </a:defRPr>
            </a:pPr>
          </a:p>
          <a:p>
            <a:pPr>
              <a:spcAft>
                <a:spcPts val="600"/>
              </a:spcAft>
              <a:defRPr sz="1800" b="1">
                <a:solidFill>
                  <a:srgbClr val="2C3E50"/>
                </a:solidFill>
              </a:defRPr>
            </a:pPr>
            <a:r>
              <a:t>• 載入Space-Track.org官方實時數據</a:t>
            </a:r>
          </a:p>
          <a:p>
            <a:pPr>
              <a:spcAft>
                <a:spcPts val="600"/>
              </a:spcAft>
              <a:defRPr sz="1800" b="1">
                <a:solidFill>
                  <a:srgbClr val="2C3E50"/>
                </a:solidFill>
              </a:defRPr>
            </a:pPr>
            <a:r>
              <a:t>• 嚴格NORAD兩行軌道根數格式驗證</a:t>
            </a:r>
          </a:p>
          <a:p>
            <a:pPr>
              <a:spcAft>
                <a:spcPts val="600"/>
              </a:spcAft>
              <a:defRPr sz="1800" b="1">
                <a:solidFill>
                  <a:srgbClr val="2C3E50"/>
                </a:solidFill>
              </a:defRPr>
            </a:pPr>
            <a:r>
              <a:t>• 支援校驗和驗證確保數據完整性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3F51B5"/>
                </a:solidFill>
              </a:defRPr>
            </a:pPr>
            <a:r>
              <a:t>階段1 - SGP4軌道計算 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  <a:defRPr sz="1800" b="1">
                <a:solidFill>
                  <a:srgbClr val="2C3E50"/>
                </a:solidFill>
              </a:defRPr>
            </a:pPr>
          </a:p>
          <a:p>
            <a:pPr>
              <a:spcAft>
                <a:spcPts val="600"/>
              </a:spcAft>
              <a:defRPr sz="1800" b="1">
                <a:solidFill>
                  <a:srgbClr val="2C3E50"/>
                </a:solidFill>
              </a:defRPr>
            </a:pPr>
            <a:r>
              <a:t>• 符合AIAA 2006-6753標準的完整SGP4/SDP4實現</a:t>
            </a:r>
          </a:p>
          <a:p>
            <a:pPr>
              <a:spcAft>
                <a:spcPts val="600"/>
              </a:spcAft>
              <a:defRPr sz="1800" b="1">
                <a:solidFill>
                  <a:srgbClr val="2C3E50"/>
                </a:solidFill>
              </a:defRPr>
            </a:pPr>
            <a:r>
              <a:t>• 精確的軌道動力學計算（位置誤差&lt;1km）</a:t>
            </a:r>
          </a:p>
          <a:p>
            <a:pPr>
              <a:spcAft>
                <a:spcPts val="600"/>
              </a:spcAft>
              <a:defRPr sz="1800" b="1">
                <a:solidFill>
                  <a:srgbClr val="2C3E50"/>
                </a:solidFill>
              </a:defRPr>
            </a:pPr>
            <a:r>
              <a:t>• 考慮大氣阻力、地球扁率、第三體引力等攝動因子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009688"/>
                </a:solidFill>
              </a:defRPr>
            </a:pPr>
            <a:r>
              <a:t>🎯 階段2：地理可見性篩選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  <a:defRPr sz="1800" b="1">
                <a:solidFill>
                  <a:srgbClr val="2C3E50"/>
                </a:solidFill>
              </a:defRPr>
            </a:pPr>
          </a:p>
          <a:p>
            <a:pPr>
              <a:spcAft>
                <a:spcPts val="600"/>
              </a:spcAft>
              <a:defRPr sz="1800" b="1">
                <a:solidFill>
                  <a:srgbClr val="2C3E50"/>
                </a:solidFill>
              </a:defRPr>
            </a:pPr>
            <a:r>
              <a:t>🎯 核心重點：</a:t>
            </a:r>
          </a:p>
          <a:p>
            <a:pPr lvl="1"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NTPU觀測點地理可見性</a:t>
            </a:r>
          </a:p>
          <a:p>
            <a:pPr lvl="1"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六階段篩選管線</a:t>
            </a:r>
          </a:p>
          <a:p>
            <a:pPr lvl="1"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v3.0記憶體傳遞模式</a:t>
            </a:r>
          </a:p>
          <a:p>
            <a:pPr lvl="1"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星座差異化處理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009688"/>
                </a:solidFill>
              </a:defRPr>
            </a:pPr>
            <a:r>
              <a:t>階段2 - 概述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  <a:defRPr sz="1800" b="1">
                <a:solidFill>
                  <a:srgbClr val="2C3E50"/>
                </a:solidFill>
              </a:defRPr>
            </a:pPr>
          </a:p>
          <a:p>
            <a:pPr>
              <a:spcAft>
                <a:spcPts val="600"/>
              </a:spcAft>
              <a:defRPr sz="1800" b="1">
                <a:solidFill>
                  <a:srgbClr val="2C3E50"/>
                </a:solidFill>
              </a:defRPr>
            </a:pPr>
            <a:r>
              <a:t>• 目標: 從8,791顆衛星中篩選出對NTPU觀測點地理可見的候選衛星</a:t>
            </a:r>
          </a:p>
          <a:p>
            <a:pPr>
              <a:spcAft>
                <a:spcPts val="600"/>
              </a:spcAft>
              <a:defRPr sz="1800" b="1">
                <a:solidFill>
                  <a:srgbClr val="2C3E50"/>
                </a:solidFill>
              </a:defRPr>
            </a:pPr>
            <a:r>
              <a:t>• 輸入: 階段一軌道計算結果（記憶體傳遞）</a:t>
            </a:r>
          </a:p>
          <a:p>
            <a:pPr>
              <a:spcAft>
                <a:spcPts val="600"/>
              </a:spcAft>
              <a:defRPr sz="1800" b="1">
                <a:solidFill>
                  <a:srgbClr val="2C3E50"/>
                </a:solidFill>
              </a:defRPr>
            </a:pPr>
            <a:r>
              <a:t>• 輸出: 篩選結果保存至 `/app/data/satellite_visibility_filtered_output.json`</a:t>
            </a:r>
          </a:p>
          <a:p>
            <a:pPr>
              <a:spcAft>
                <a:spcPts val="600"/>
              </a:spcAft>
              <a:defRPr sz="1800" b="1">
                <a:solidFill>
                  <a:srgbClr val="2C3E50"/>
                </a:solidFill>
              </a:defRPr>
            </a:pPr>
            <a:r>
              <a:t>• 處理時間: 約20-25秒</a:t>
            </a:r>
          </a:p>
          <a:p>
            <a:pPr>
              <a:spcAft>
                <a:spcPts val="600"/>
              </a:spcAft>
              <a:defRPr sz="1800" b="1">
                <a:solidFill>
                  <a:srgbClr val="2C3E50"/>
                </a:solidFill>
              </a:defRPr>
            </a:pPr>
            <a:r>
              <a:t>• 篩選邏輯: 純地理可見性篩選，無人為數量限制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自訂 1">
      <a:dk1>
        <a:srgbClr val="35377F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正式文體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rgbClr val="003065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rgbClr val="003065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hk1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k1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k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k1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k1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k1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k1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k1 8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佈景主題1" id="{929F1AC0-EDE5-4E84-B296-76809860B882}" vid="{D422FDD8-D1F8-4744-A7BD-E0F19A28C553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42381</TotalTime>
  <Words>94</Words>
  <Application>Microsoft Office PowerPoint</Application>
  <PresentationFormat>寬螢幕</PresentationFormat>
  <Paragraphs>21</Paragraphs>
  <Slides>4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Söhne</vt:lpstr>
      <vt:lpstr>Arial</vt:lpstr>
      <vt:lpstr>Calibri</vt:lpstr>
      <vt:lpstr>Symbol</vt:lpstr>
      <vt:lpstr>Tahoma</vt:lpstr>
      <vt:lpstr>Times New Roman</vt:lpstr>
      <vt:lpstr>佈景主題1</vt:lpstr>
      <vt:lpstr>Hierarchical Reinforcement Learning for RIS-Assisted Energy-Efficient RAN</vt:lpstr>
      <vt:lpstr>Outline</vt:lpstr>
      <vt:lpstr>Abstract</vt:lpstr>
      <vt:lpstr>Introduction(1/2)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Few-Shot Transfer Learning Approach Using Text-Label Embedding with Legal Attributes for Law Article Prediction</dc:title>
  <dc:creator>Windows 使用者</dc:creator>
  <cp:lastModifiedBy>柏宏 吳</cp:lastModifiedBy>
  <cp:revision>1326</cp:revision>
  <dcterms:created xsi:type="dcterms:W3CDTF">2019-10-21T01:22:34Z</dcterms:created>
  <dcterms:modified xsi:type="dcterms:W3CDTF">2025-02-22T05:55:35Z</dcterms:modified>
</cp:coreProperties>
</file>