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8" r:id="rId3"/>
    <p:sldId id="259" r:id="rId4"/>
    <p:sldId id="276" r:id="rId5"/>
    <p:sldId id="278" r:id="rId6"/>
    <p:sldId id="280" r:id="rId7"/>
    <p:sldId id="281" r:id="rId8"/>
    <p:sldId id="28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in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151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401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15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86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83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5" name="Shape 3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Shape 3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Shape 83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89" name="Shape 8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6" name="Shape 9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Shape 9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3" name="Shape 103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</a:lstStyle>
          <a:p>
            <a:endParaRPr/>
          </a:p>
        </p:txBody>
      </p:sp>
      <p:grpSp>
        <p:nvGrpSpPr>
          <p:cNvPr id="110" name="Shape 11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1" name="Shape 111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17" name="Shape 11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014225" y="1598985"/>
            <a:ext cx="484157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3200" dirty="0" smtClean="0">
                <a:solidFill>
                  <a:srgbClr val="000000"/>
                </a:solidFill>
              </a:rPr>
              <a:t/>
            </a:r>
            <a:br>
              <a:rPr lang="es-VE" sz="3200" dirty="0" smtClean="0">
                <a:solidFill>
                  <a:srgbClr val="000000"/>
                </a:solidFill>
              </a:rPr>
            </a:br>
            <a:r>
              <a:rPr lang="es-VE" sz="3200" dirty="0" smtClean="0">
                <a:solidFill>
                  <a:srgbClr val="000000"/>
                </a:solidFill>
              </a:rPr>
              <a:t>PROGRAMACIÓN ORIENTADA A OBJETOS</a:t>
            </a:r>
            <a:br>
              <a:rPr lang="es-VE" sz="3200" dirty="0" smtClean="0">
                <a:solidFill>
                  <a:srgbClr val="000000"/>
                </a:solidFill>
              </a:rPr>
            </a:br>
            <a:r>
              <a:rPr lang="es-VE" sz="3200" dirty="0" smtClean="0">
                <a:solidFill>
                  <a:srgbClr val="000000"/>
                </a:solidFill>
              </a:rPr>
              <a:t>(JAVASCRIPT)</a:t>
            </a: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680037" y="4735035"/>
            <a:ext cx="2337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 smtClean="0">
                <a:latin typeface="Hind"/>
                <a:ea typeface="Hind"/>
                <a:cs typeface="Hind"/>
                <a:sym typeface="Hind"/>
              </a:rPr>
              <a:t>MSc. Ángel Daniel Fuentes</a:t>
            </a:r>
            <a:endParaRPr lang="es-VE" b="1" dirty="0"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D85C6"/>
                </a:solidFill>
              </a:rPr>
              <a:t>Temario</a:t>
            </a:r>
            <a:endParaRPr dirty="0">
              <a:solidFill>
                <a:srgbClr val="3D85C6"/>
              </a:solidFill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067088" y="14219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3D85C6"/>
              </a:buClr>
              <a:buSzPts val="2400"/>
              <a:buChar char="›"/>
            </a:pPr>
            <a:r>
              <a:rPr lang="es-VE" dirty="0" smtClean="0">
                <a:solidFill>
                  <a:srgbClr val="000000"/>
                </a:solidFill>
              </a:rPr>
              <a:t>Significado</a:t>
            </a:r>
          </a:p>
          <a:p>
            <a:pPr>
              <a:buClr>
                <a:srgbClr val="3D85C6"/>
              </a:buClr>
            </a:pPr>
            <a:r>
              <a:rPr lang="es-VE" dirty="0">
                <a:solidFill>
                  <a:srgbClr val="000000"/>
                </a:solidFill>
              </a:rPr>
              <a:t>Beneficios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3D85C6"/>
              </a:buClr>
              <a:buSzPts val="2400"/>
              <a:buChar char="›"/>
            </a:pPr>
            <a:r>
              <a:rPr lang="es-VE" dirty="0" smtClean="0">
                <a:solidFill>
                  <a:srgbClr val="000000"/>
                </a:solidFill>
              </a:rPr>
              <a:t>Clases y Objetos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3D85C6"/>
              </a:buClr>
              <a:buSzPts val="2400"/>
              <a:buChar char="›"/>
            </a:pPr>
            <a:r>
              <a:rPr lang="es-VE" dirty="0" smtClean="0">
                <a:solidFill>
                  <a:srgbClr val="000000"/>
                </a:solidFill>
              </a:rPr>
              <a:t>Ejemplo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3D85C6"/>
              </a:buClr>
              <a:buSzPts val="2400"/>
              <a:buChar char="›"/>
            </a:pPr>
            <a:r>
              <a:rPr lang="es-VE" dirty="0" smtClean="0">
                <a:solidFill>
                  <a:srgbClr val="000000"/>
                </a:solidFill>
              </a:rPr>
              <a:t>Conclusión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subTitle" idx="4294967295"/>
          </p:nvPr>
        </p:nvSpPr>
        <p:spPr>
          <a:xfrm>
            <a:off x="1672075" y="2661715"/>
            <a:ext cx="5857134" cy="849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" dirty="0" smtClean="0">
                <a:solidFill>
                  <a:schemeClr val="tx1"/>
                </a:solidFill>
              </a:rPr>
              <a:t>La </a:t>
            </a:r>
            <a:r>
              <a:rPr lang="en" b="1" dirty="0" smtClean="0">
                <a:solidFill>
                  <a:schemeClr val="tx1"/>
                </a:solidFill>
              </a:rPr>
              <a:t>POO</a:t>
            </a:r>
            <a:r>
              <a:rPr lang="en" dirty="0" smtClean="0">
                <a:solidFill>
                  <a:schemeClr val="tx1"/>
                </a:solidFill>
              </a:rPr>
              <a:t>, </a:t>
            </a:r>
            <a:r>
              <a:rPr lang="es-VE" dirty="0">
                <a:solidFill>
                  <a:schemeClr val="tx1"/>
                </a:solidFill>
              </a:rPr>
              <a:t>es un estilo de programación </a:t>
            </a:r>
            <a:r>
              <a:rPr lang="es-VE" dirty="0" smtClean="0">
                <a:solidFill>
                  <a:schemeClr val="tx1"/>
                </a:solidFill>
              </a:rPr>
              <a:t>que </a:t>
            </a:r>
            <a:r>
              <a:rPr lang="es-VE" dirty="0">
                <a:solidFill>
                  <a:schemeClr val="tx1"/>
                </a:solidFill>
              </a:rPr>
              <a:t>usan los </a:t>
            </a:r>
            <a:r>
              <a:rPr lang="es-VE" b="1" dirty="0">
                <a:solidFill>
                  <a:schemeClr val="tx1"/>
                </a:solidFill>
              </a:rPr>
              <a:t>objetos</a:t>
            </a:r>
            <a:r>
              <a:rPr lang="es-VE" dirty="0">
                <a:solidFill>
                  <a:schemeClr val="tx1"/>
                </a:solidFill>
              </a:rPr>
              <a:t> en sus interacciones para el desarrollo de aplicaciones, </a:t>
            </a:r>
            <a:r>
              <a:rPr lang="es-VE" dirty="0" smtClean="0">
                <a:solidFill>
                  <a:schemeClr val="tx1"/>
                </a:solidFill>
              </a:rPr>
              <a:t>esta </a:t>
            </a:r>
            <a:r>
              <a:rPr lang="es-VE" dirty="0">
                <a:solidFill>
                  <a:schemeClr val="tx1"/>
                </a:solidFill>
              </a:rPr>
              <a:t>utiliza varias técnicas como </a:t>
            </a:r>
            <a:r>
              <a:rPr lang="es-VE" dirty="0" smtClean="0">
                <a:solidFill>
                  <a:schemeClr val="tx1"/>
                </a:solidFill>
              </a:rPr>
              <a:t>lo son  </a:t>
            </a:r>
            <a:r>
              <a:rPr lang="es-VE" dirty="0">
                <a:solidFill>
                  <a:schemeClr val="tx1"/>
                </a:solidFill>
              </a:rPr>
              <a:t>la </a:t>
            </a:r>
            <a:r>
              <a:rPr lang="es-VE" b="1" dirty="0" smtClean="0">
                <a:solidFill>
                  <a:schemeClr val="tx1"/>
                </a:solidFill>
              </a:rPr>
              <a:t>abstracción, encapsulamiento, </a:t>
            </a:r>
            <a:r>
              <a:rPr lang="es-VE" b="1" dirty="0">
                <a:solidFill>
                  <a:schemeClr val="tx1"/>
                </a:solidFill>
              </a:rPr>
              <a:t>herencia, </a:t>
            </a:r>
            <a:r>
              <a:rPr lang="es-VE" b="1" dirty="0" smtClean="0">
                <a:solidFill>
                  <a:schemeClr val="tx1"/>
                </a:solidFill>
              </a:rPr>
              <a:t>y el polimorfismo.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ctrTitle" idx="4294967295"/>
          </p:nvPr>
        </p:nvSpPr>
        <p:spPr>
          <a:xfrm>
            <a:off x="1672075" y="1624917"/>
            <a:ext cx="5635200" cy="848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0000"/>
                </a:solidFill>
              </a:rPr>
              <a:t/>
            </a:r>
            <a:br>
              <a:rPr lang="en" sz="7200" dirty="0">
                <a:solidFill>
                  <a:srgbClr val="000000"/>
                </a:solidFill>
              </a:rPr>
            </a:br>
            <a:r>
              <a:rPr lang="en" sz="4800" dirty="0" smtClean="0">
                <a:solidFill>
                  <a:srgbClr val="000000"/>
                </a:solidFill>
              </a:rPr>
              <a:t>Significado</a:t>
            </a:r>
            <a:endParaRPr sz="4800" dirty="0">
              <a:solidFill>
                <a:srgbClr val="00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76" y="1001516"/>
            <a:ext cx="1160752" cy="86944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382" y="667675"/>
            <a:ext cx="1054712" cy="5906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35" y="1919139"/>
            <a:ext cx="639691" cy="6368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04" y="1881715"/>
            <a:ext cx="794974" cy="7914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275" y="1063620"/>
            <a:ext cx="632982" cy="951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 idx="4294967295"/>
          </p:nvPr>
        </p:nvSpPr>
        <p:spPr>
          <a:xfrm>
            <a:off x="1672075" y="492307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0000"/>
                </a:solidFill>
              </a:rPr>
              <a:t/>
            </a:r>
            <a:br>
              <a:rPr lang="en" sz="7200" dirty="0">
                <a:solidFill>
                  <a:srgbClr val="000000"/>
                </a:solidFill>
              </a:rPr>
            </a:br>
            <a:r>
              <a:rPr lang="en" sz="6000" dirty="0" smtClean="0">
                <a:solidFill>
                  <a:srgbClr val="000000"/>
                </a:solidFill>
              </a:rPr>
              <a:t>Beneficios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5" name="Shape 174"/>
          <p:cNvSpPr txBox="1">
            <a:spLocks/>
          </p:cNvSpPr>
          <p:nvPr/>
        </p:nvSpPr>
        <p:spPr>
          <a:xfrm>
            <a:off x="1430773" y="177679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r>
              <a:rPr lang="es-VE" sz="2000" dirty="0" smtClean="0"/>
              <a:t>Minimiza y neutraliza la extensión de código.</a:t>
            </a:r>
          </a:p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r>
              <a:rPr lang="es-VE" sz="2000" dirty="0" smtClean="0"/>
              <a:t>Facilita el mantenimiento de software.</a:t>
            </a:r>
          </a:p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r>
              <a:rPr lang="es-VE" sz="2000" smtClean="0"/>
              <a:t>Construcción </a:t>
            </a:r>
            <a:r>
              <a:rPr lang="es-VE" sz="2000" dirty="0" smtClean="0"/>
              <a:t>de software organizado.</a:t>
            </a:r>
          </a:p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r>
              <a:rPr lang="es-VE" sz="2000" dirty="0" smtClean="0"/>
              <a:t>Facilita el trabajo colaborativo.</a:t>
            </a:r>
          </a:p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r>
              <a:rPr lang="es-VE" sz="2000" dirty="0" smtClean="0"/>
              <a:t>Relaciona el sistema al mundo real.</a:t>
            </a:r>
          </a:p>
        </p:txBody>
      </p:sp>
    </p:spTree>
    <p:extLst>
      <p:ext uri="{BB962C8B-B14F-4D97-AF65-F5344CB8AC3E}">
        <p14:creationId xmlns:p14="http://schemas.microsoft.com/office/powerpoint/2010/main" val="958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 idx="4294967295"/>
          </p:nvPr>
        </p:nvSpPr>
        <p:spPr>
          <a:xfrm>
            <a:off x="2452255" y="308784"/>
            <a:ext cx="4084490" cy="779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0000"/>
                </a:solidFill>
              </a:rPr>
              <a:t/>
            </a:r>
            <a:br>
              <a:rPr lang="en" sz="7200" dirty="0">
                <a:solidFill>
                  <a:srgbClr val="000000"/>
                </a:solidFill>
              </a:rPr>
            </a:br>
            <a:r>
              <a:rPr lang="en" sz="4000" dirty="0" smtClean="0">
                <a:solidFill>
                  <a:srgbClr val="000000"/>
                </a:solidFill>
              </a:rPr>
              <a:t>Clases y Objetos</a:t>
            </a:r>
            <a:endParaRPr sz="4000" dirty="0">
              <a:solidFill>
                <a:srgbClr val="00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6" y="970977"/>
            <a:ext cx="1711239" cy="144473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64441" y="2263365"/>
            <a:ext cx="793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 smtClean="0">
                <a:latin typeface="Hind"/>
                <a:cs typeface="Hind"/>
                <a:sym typeface="Hind"/>
              </a:rPr>
              <a:t>Clase</a:t>
            </a:r>
            <a:endParaRPr lang="es-VE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58" y="970977"/>
            <a:ext cx="1473778" cy="12667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12" y="3538389"/>
            <a:ext cx="1876988" cy="10511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29" y="3234299"/>
            <a:ext cx="2122776" cy="124613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665825" y="4589502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 smtClean="0">
                <a:latin typeface="Hind"/>
                <a:cs typeface="Hind"/>
                <a:sym typeface="Hind"/>
              </a:rPr>
              <a:t>Objetos</a:t>
            </a:r>
            <a:endParaRPr lang="es-VE" sz="2000" dirty="0"/>
          </a:p>
        </p:txBody>
      </p:sp>
      <p:sp>
        <p:nvSpPr>
          <p:cNvPr id="9" name="Rectángulo 8"/>
          <p:cNvSpPr/>
          <p:nvPr/>
        </p:nvSpPr>
        <p:spPr>
          <a:xfrm>
            <a:off x="6473566" y="2316415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2000" b="1" dirty="0">
                <a:latin typeface="Hind"/>
                <a:cs typeface="Hind"/>
                <a:sym typeface="Hind"/>
              </a:rPr>
              <a:t>Objeto</a:t>
            </a:r>
            <a:endParaRPr lang="es-VE" sz="2000" dirty="0"/>
          </a:p>
        </p:txBody>
      </p:sp>
      <p:sp>
        <p:nvSpPr>
          <p:cNvPr id="11" name="Rectángulo 10"/>
          <p:cNvSpPr/>
          <p:nvPr/>
        </p:nvSpPr>
        <p:spPr>
          <a:xfrm>
            <a:off x="7019631" y="4541680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 smtClean="0">
                <a:latin typeface="Hind"/>
                <a:cs typeface="Hind"/>
                <a:sym typeface="Hind"/>
              </a:rPr>
              <a:t>Objetos</a:t>
            </a:r>
            <a:endParaRPr lang="es-VE" sz="2000" dirty="0"/>
          </a:p>
        </p:txBody>
      </p:sp>
      <p:sp>
        <p:nvSpPr>
          <p:cNvPr id="15" name="Rectángulo 14"/>
          <p:cNvSpPr/>
          <p:nvPr/>
        </p:nvSpPr>
        <p:spPr>
          <a:xfrm>
            <a:off x="2510926" y="2415712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b="1" dirty="0" smtClean="0">
                <a:latin typeface="Hind"/>
                <a:cs typeface="Hind"/>
                <a:sym typeface="Hind"/>
              </a:rPr>
              <a:t>Instancias de la clase</a:t>
            </a:r>
            <a:endParaRPr lang="es-VE" sz="2400" dirty="0"/>
          </a:p>
        </p:txBody>
      </p:sp>
      <p:cxnSp>
        <p:nvCxnSpPr>
          <p:cNvPr id="8" name="Conector angular 7"/>
          <p:cNvCxnSpPr>
            <a:stCxn id="3" idx="3"/>
            <a:endCxn id="15" idx="0"/>
          </p:cNvCxnSpPr>
          <p:nvPr/>
        </p:nvCxnSpPr>
        <p:spPr>
          <a:xfrm>
            <a:off x="2301685" y="1693345"/>
            <a:ext cx="1749086" cy="722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15" idx="3"/>
            <a:endCxn id="5" idx="1"/>
          </p:cNvCxnSpPr>
          <p:nvPr/>
        </p:nvCxnSpPr>
        <p:spPr>
          <a:xfrm flipV="1">
            <a:off x="5590615" y="1604336"/>
            <a:ext cx="637543" cy="1042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15" idx="1"/>
          </p:cNvCxnSpPr>
          <p:nvPr/>
        </p:nvCxnSpPr>
        <p:spPr>
          <a:xfrm rot="10800000" flipH="1" flipV="1">
            <a:off x="2510925" y="2646545"/>
            <a:ext cx="375703" cy="981620"/>
          </a:xfrm>
          <a:prstGeom prst="bentConnector4">
            <a:avLst>
              <a:gd name="adj1" fmla="val -60846"/>
              <a:gd name="adj2" fmla="val 61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15" idx="2"/>
            <a:endCxn id="7" idx="1"/>
          </p:cNvCxnSpPr>
          <p:nvPr/>
        </p:nvCxnSpPr>
        <p:spPr>
          <a:xfrm rot="16200000" flipH="1">
            <a:off x="4788305" y="2139843"/>
            <a:ext cx="979990" cy="2455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 idx="4294967295"/>
          </p:nvPr>
        </p:nvSpPr>
        <p:spPr>
          <a:xfrm>
            <a:off x="2261293" y="227985"/>
            <a:ext cx="5666971" cy="779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0000"/>
                </a:solidFill>
              </a:rPr>
              <a:t/>
            </a:r>
            <a:br>
              <a:rPr lang="en" sz="7200" dirty="0">
                <a:solidFill>
                  <a:srgbClr val="000000"/>
                </a:solidFill>
              </a:rPr>
            </a:br>
            <a:r>
              <a:rPr lang="en" sz="3200" dirty="0" smtClean="0">
                <a:solidFill>
                  <a:srgbClr val="000000"/>
                </a:solidFill>
              </a:rPr>
              <a:t>Objeto: Instancia de una clase</a:t>
            </a:r>
            <a:endParaRPr sz="3200" dirty="0">
              <a:solidFill>
                <a:srgbClr val="00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11" y="1112848"/>
            <a:ext cx="1570326" cy="1570326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4322618" y="1664293"/>
            <a:ext cx="18710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 smtClean="0">
                <a:latin typeface="Hind"/>
                <a:cs typeface="Hind"/>
                <a:sym typeface="Hind"/>
              </a:rPr>
              <a:t>Caracteristicas</a:t>
            </a:r>
          </a:p>
          <a:p>
            <a:r>
              <a:rPr lang="en" sz="2000" b="1" dirty="0" smtClean="0">
                <a:latin typeface="Hind"/>
                <a:cs typeface="Hind"/>
                <a:sym typeface="Hind"/>
              </a:rPr>
              <a:t>(Atributos)</a:t>
            </a:r>
            <a:endParaRPr lang="es-VE" sz="2000" dirty="0"/>
          </a:p>
        </p:txBody>
      </p:sp>
      <p:sp>
        <p:nvSpPr>
          <p:cNvPr id="8" name="Abrir llave 7"/>
          <p:cNvSpPr/>
          <p:nvPr/>
        </p:nvSpPr>
        <p:spPr>
          <a:xfrm>
            <a:off x="6145643" y="1303610"/>
            <a:ext cx="82549" cy="13352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096491" y="1909809"/>
            <a:ext cx="1226127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6228192" y="1315409"/>
            <a:ext cx="122341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 smtClean="0">
                <a:latin typeface="Hind"/>
                <a:cs typeface="Hind"/>
                <a:sym typeface="Hind"/>
              </a:rPr>
              <a:t>Color</a:t>
            </a:r>
          </a:p>
          <a:p>
            <a:r>
              <a:rPr lang="en" sz="2000" b="1" dirty="0" smtClean="0">
                <a:latin typeface="Hind"/>
                <a:cs typeface="Hind"/>
                <a:sym typeface="Hind"/>
              </a:rPr>
              <a:t>Volumen</a:t>
            </a:r>
          </a:p>
          <a:p>
            <a:r>
              <a:rPr lang="en" sz="2000" b="1" dirty="0" smtClean="0">
                <a:latin typeface="Hind"/>
                <a:cs typeface="Hind"/>
                <a:sym typeface="Hind"/>
              </a:rPr>
              <a:t>Dureza</a:t>
            </a:r>
          </a:p>
          <a:p>
            <a:r>
              <a:rPr lang="en" sz="2000" b="1" dirty="0" smtClean="0">
                <a:latin typeface="Hind"/>
                <a:cs typeface="Hind"/>
                <a:sym typeface="Hind"/>
              </a:rPr>
              <a:t>Peso</a:t>
            </a:r>
            <a:endParaRPr lang="es-VE" sz="20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35" y="2936583"/>
            <a:ext cx="877166" cy="175433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514" y="3448049"/>
            <a:ext cx="1009650" cy="1009650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2410692" y="4578624"/>
            <a:ext cx="1143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 smtClean="0">
                <a:latin typeface="Hind"/>
                <a:cs typeface="Hind"/>
                <a:sym typeface="Hind"/>
              </a:rPr>
              <a:t>Rebotar</a:t>
            </a:r>
            <a:endParaRPr lang="es-VE" sz="2000" dirty="0"/>
          </a:p>
        </p:txBody>
      </p:sp>
      <p:sp>
        <p:nvSpPr>
          <p:cNvPr id="21" name="Rectángulo 20"/>
          <p:cNvSpPr/>
          <p:nvPr/>
        </p:nvSpPr>
        <p:spPr>
          <a:xfrm>
            <a:off x="5846161" y="4578624"/>
            <a:ext cx="872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 smtClean="0">
                <a:latin typeface="Hind"/>
                <a:cs typeface="Hind"/>
                <a:sym typeface="Hind"/>
              </a:rPr>
              <a:t>Rodar</a:t>
            </a:r>
            <a:endParaRPr lang="es-VE" sz="20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2410691" y="2514600"/>
            <a:ext cx="269172" cy="35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2716973" y="2303412"/>
            <a:ext cx="2707082" cy="114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553950" y="3632492"/>
            <a:ext cx="26872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 smtClean="0">
                <a:latin typeface="Hind"/>
                <a:cs typeface="Hind"/>
                <a:sym typeface="Hind"/>
              </a:rPr>
              <a:t>Comportamientos</a:t>
            </a:r>
          </a:p>
          <a:p>
            <a:r>
              <a:rPr lang="en" sz="2000" b="1" dirty="0" smtClean="0">
                <a:latin typeface="Hind"/>
                <a:cs typeface="Hind"/>
                <a:sym typeface="Hind"/>
              </a:rPr>
              <a:t>(Métodos)</a:t>
            </a:r>
            <a:endParaRPr lang="es-VE" sz="2000" dirty="0"/>
          </a:p>
        </p:txBody>
      </p:sp>
      <p:sp>
        <p:nvSpPr>
          <p:cNvPr id="23" name="Rectángulo 22"/>
          <p:cNvSpPr/>
          <p:nvPr/>
        </p:nvSpPr>
        <p:spPr>
          <a:xfrm>
            <a:off x="1461846" y="2499073"/>
            <a:ext cx="1143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 smtClean="0">
                <a:latin typeface="Hind"/>
                <a:cs typeface="Hind"/>
                <a:sym typeface="Hind"/>
              </a:rPr>
              <a:t>Objeto</a:t>
            </a:r>
            <a:endParaRPr lang="es-VE" sz="2000" dirty="0"/>
          </a:p>
        </p:txBody>
      </p:sp>
    </p:spTree>
    <p:extLst>
      <p:ext uri="{BB962C8B-B14F-4D97-AF65-F5344CB8AC3E}">
        <p14:creationId xmlns:p14="http://schemas.microsoft.com/office/powerpoint/2010/main" val="39538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 idx="4294967295"/>
          </p:nvPr>
        </p:nvSpPr>
        <p:spPr>
          <a:xfrm>
            <a:off x="3506116" y="253316"/>
            <a:ext cx="2172562" cy="733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0000"/>
                </a:solidFill>
              </a:rPr>
              <a:t/>
            </a:r>
            <a:br>
              <a:rPr lang="en" sz="7200" dirty="0">
                <a:solidFill>
                  <a:srgbClr val="000000"/>
                </a:solidFill>
              </a:rPr>
            </a:br>
            <a:r>
              <a:rPr lang="en" sz="4000" dirty="0" smtClean="0">
                <a:solidFill>
                  <a:srgbClr val="000000"/>
                </a:solidFill>
              </a:rPr>
              <a:t>Ejemplo</a:t>
            </a:r>
            <a:endParaRPr sz="4000" dirty="0">
              <a:solidFill>
                <a:srgbClr val="00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361909" y="1948180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b="1" dirty="0" smtClean="0">
                <a:solidFill>
                  <a:srgbClr val="3D85C6"/>
                </a:solidFill>
                <a:latin typeface="Hind"/>
                <a:cs typeface="Hind"/>
                <a:sym typeface="Hind"/>
              </a:rPr>
              <a:t>Atributos</a:t>
            </a:r>
            <a:endParaRPr lang="es-VE" sz="2400" dirty="0"/>
          </a:p>
        </p:txBody>
      </p:sp>
      <p:sp>
        <p:nvSpPr>
          <p:cNvPr id="12" name="Shape 174"/>
          <p:cNvSpPr txBox="1">
            <a:spLocks/>
          </p:cNvSpPr>
          <p:nvPr/>
        </p:nvSpPr>
        <p:spPr>
          <a:xfrm>
            <a:off x="6235224" y="2477510"/>
            <a:ext cx="2157926" cy="1736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r>
              <a:rPr lang="es-VE" sz="1800" dirty="0" smtClean="0"/>
              <a:t>Encender</a:t>
            </a:r>
          </a:p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r>
              <a:rPr lang="es-VE" sz="1800" dirty="0" smtClean="0"/>
              <a:t>Acelerar</a:t>
            </a:r>
          </a:p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r>
              <a:rPr lang="es-VE" sz="1800" dirty="0" smtClean="0"/>
              <a:t>Frenar</a:t>
            </a:r>
          </a:p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r>
              <a:rPr lang="es-VE" sz="1800" dirty="0" smtClean="0"/>
              <a:t>Apagar</a:t>
            </a:r>
          </a:p>
          <a:p>
            <a:pPr marL="76200">
              <a:spcBef>
                <a:spcPts val="600"/>
              </a:spcBef>
              <a:buClr>
                <a:srgbClr val="3D85C6"/>
              </a:buClr>
              <a:buSzPts val="2400"/>
            </a:pPr>
            <a:endParaRPr lang="es-VE" sz="1800" dirty="0" smtClean="0"/>
          </a:p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endParaRPr lang="es-VE" sz="1800" dirty="0"/>
          </a:p>
        </p:txBody>
      </p:sp>
      <p:sp>
        <p:nvSpPr>
          <p:cNvPr id="13" name="Rectángulo 12"/>
          <p:cNvSpPr/>
          <p:nvPr/>
        </p:nvSpPr>
        <p:spPr>
          <a:xfrm>
            <a:off x="3318651" y="987136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b="1" dirty="0" smtClean="0">
                <a:solidFill>
                  <a:srgbClr val="3D85C6"/>
                </a:solidFill>
                <a:latin typeface="Hind"/>
                <a:cs typeface="Hind"/>
                <a:sym typeface="Hind"/>
              </a:rPr>
              <a:t>Clase: </a:t>
            </a:r>
            <a:r>
              <a:rPr lang="en" sz="2400" b="1" dirty="0" smtClean="0">
                <a:solidFill>
                  <a:srgbClr val="3D85C6"/>
                </a:solidFill>
                <a:latin typeface="Hind"/>
                <a:cs typeface="Hind"/>
                <a:sym typeface="Hind"/>
              </a:rPr>
              <a:t>Automovil</a:t>
            </a:r>
            <a:endParaRPr lang="es-VE" sz="2400" dirty="0"/>
          </a:p>
        </p:txBody>
      </p:sp>
      <p:sp>
        <p:nvSpPr>
          <p:cNvPr id="14" name="Rectángulo 13"/>
          <p:cNvSpPr/>
          <p:nvPr/>
        </p:nvSpPr>
        <p:spPr>
          <a:xfrm>
            <a:off x="6607904" y="1948180"/>
            <a:ext cx="1412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b="1" dirty="0" smtClean="0">
                <a:solidFill>
                  <a:srgbClr val="3D85C6"/>
                </a:solidFill>
                <a:latin typeface="Hind"/>
                <a:cs typeface="Hind"/>
                <a:sym typeface="Hind"/>
              </a:rPr>
              <a:t>Métodos</a:t>
            </a:r>
            <a:endParaRPr lang="es-VE" sz="2400" dirty="0"/>
          </a:p>
        </p:txBody>
      </p:sp>
      <p:sp>
        <p:nvSpPr>
          <p:cNvPr id="15" name="Shape 174"/>
          <p:cNvSpPr txBox="1">
            <a:spLocks/>
          </p:cNvSpPr>
          <p:nvPr/>
        </p:nvSpPr>
        <p:spPr>
          <a:xfrm>
            <a:off x="1232608" y="2499138"/>
            <a:ext cx="2497728" cy="1736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r>
              <a:rPr lang="es-VE" sz="1800" dirty="0" smtClean="0"/>
              <a:t>Marca</a:t>
            </a:r>
          </a:p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r>
              <a:rPr lang="es-VE" sz="1800" dirty="0" smtClean="0"/>
              <a:t>Modelo</a:t>
            </a:r>
          </a:p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r>
              <a:rPr lang="es-VE" sz="1800" dirty="0" smtClean="0"/>
              <a:t>Año</a:t>
            </a:r>
          </a:p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r>
              <a:rPr lang="es-VE" sz="1800" dirty="0"/>
              <a:t>E</a:t>
            </a:r>
            <a:r>
              <a:rPr lang="es-VE" sz="1800" dirty="0" smtClean="0"/>
              <a:t>ncendido</a:t>
            </a:r>
            <a:endParaRPr lang="es-VE" sz="1800" dirty="0"/>
          </a:p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r>
              <a:rPr lang="es-VE" sz="1800" dirty="0" smtClean="0"/>
              <a:t>Velocidad</a:t>
            </a:r>
            <a:endParaRPr lang="es-VE" sz="1800" dirty="0"/>
          </a:p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endParaRPr lang="es-VE" sz="1800" dirty="0" smtClean="0"/>
          </a:p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endParaRPr lang="es-VE" sz="1800" dirty="0" smtClean="0"/>
          </a:p>
          <a:p>
            <a:pPr marL="457200" indent="-381000">
              <a:spcBef>
                <a:spcPts val="600"/>
              </a:spcBef>
              <a:buClr>
                <a:srgbClr val="3D85C6"/>
              </a:buClr>
              <a:buSzPts val="2400"/>
              <a:buFont typeface="Arial"/>
              <a:buChar char="›"/>
            </a:pPr>
            <a:endParaRPr lang="es-VE" sz="1800" dirty="0"/>
          </a:p>
        </p:txBody>
      </p:sp>
      <p:sp>
        <p:nvSpPr>
          <p:cNvPr id="16" name="Rectángulo 15"/>
          <p:cNvSpPr/>
          <p:nvPr/>
        </p:nvSpPr>
        <p:spPr>
          <a:xfrm>
            <a:off x="1410275" y="4488944"/>
            <a:ext cx="6364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b="1" dirty="0" smtClean="0">
                <a:solidFill>
                  <a:srgbClr val="3D85C6"/>
                </a:solidFill>
                <a:latin typeface="Hind"/>
                <a:cs typeface="Hind"/>
                <a:sym typeface="Hind"/>
              </a:rPr>
              <a:t>Objeto: miAuto = new Automovil(atributos);</a:t>
            </a:r>
            <a:endParaRPr lang="es-VE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72" y="1448801"/>
            <a:ext cx="3371850" cy="13525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04" y="3204778"/>
            <a:ext cx="1948342" cy="12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subTitle" idx="4294967295"/>
          </p:nvPr>
        </p:nvSpPr>
        <p:spPr>
          <a:xfrm>
            <a:off x="1672075" y="1840834"/>
            <a:ext cx="56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07000"/>
              </a:lnSpc>
              <a:buNone/>
            </a:pPr>
            <a:r>
              <a:rPr lang="es-VE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POO es un </a:t>
            </a:r>
            <a:r>
              <a:rPr lang="es-VE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paradigma </a:t>
            </a:r>
            <a:r>
              <a:rPr lang="es-VE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nos ayuda </a:t>
            </a:r>
            <a:r>
              <a:rPr lang="es-VE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VE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clasificar y a </a:t>
            </a:r>
            <a:r>
              <a:rPr lang="es-VE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ordenar nuestro </a:t>
            </a:r>
            <a:r>
              <a:rPr lang="es-VE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código  </a:t>
            </a:r>
            <a:r>
              <a:rPr lang="es-VE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tal forma que podemos </a:t>
            </a:r>
            <a:r>
              <a:rPr lang="es-VE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modularizar</a:t>
            </a:r>
            <a:r>
              <a:rPr lang="es-VE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cada uno de los componentes que vaya a conformar nuestra aplicación web.</a:t>
            </a:r>
            <a:endParaRPr lang="es-V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ctrTitle" idx="4294967295"/>
          </p:nvPr>
        </p:nvSpPr>
        <p:spPr>
          <a:xfrm>
            <a:off x="1672075" y="681034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0000"/>
                </a:solidFill>
              </a:rPr>
              <a:t/>
            </a:r>
            <a:br>
              <a:rPr lang="en" sz="7200" dirty="0">
                <a:solidFill>
                  <a:srgbClr val="000000"/>
                </a:solidFill>
              </a:rPr>
            </a:br>
            <a:r>
              <a:rPr lang="en" sz="6000" dirty="0" smtClean="0">
                <a:solidFill>
                  <a:srgbClr val="000000"/>
                </a:solidFill>
              </a:rPr>
              <a:t>Conclusión</a:t>
            </a:r>
            <a:endParaRPr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161</Words>
  <Application>Microsoft Office PowerPoint</Application>
  <PresentationFormat>Presentación en pantalla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Calibri</vt:lpstr>
      <vt:lpstr>Hind</vt:lpstr>
      <vt:lpstr>Arial</vt:lpstr>
      <vt:lpstr>Times New Roman</vt:lpstr>
      <vt:lpstr>Dumaine</vt:lpstr>
      <vt:lpstr> PROGRAMACIÓN ORIENTADA A OBJETOS (JAVASCRIPT)</vt:lpstr>
      <vt:lpstr>Temario</vt:lpstr>
      <vt:lpstr> Significado</vt:lpstr>
      <vt:lpstr> Beneficios</vt:lpstr>
      <vt:lpstr> Clases y Objetos</vt:lpstr>
      <vt:lpstr> Objeto: Instancia de una clase</vt:lpstr>
      <vt:lpstr> Ejemplo</vt:lpstr>
      <vt:lpstr> 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 A OBJETOS CLASE 01</dc:title>
  <dc:creator>DANIEL</dc:creator>
  <cp:lastModifiedBy>Daniel Fuentes</cp:lastModifiedBy>
  <cp:revision>57</cp:revision>
  <dcterms:modified xsi:type="dcterms:W3CDTF">2025-04-01T20:18:36Z</dcterms:modified>
</cp:coreProperties>
</file>