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08" r:id="rId3"/>
    <p:sldId id="309" r:id="rId4"/>
    <p:sldId id="310" r:id="rId5"/>
    <p:sldId id="291" r:id="rId6"/>
    <p:sldId id="257" r:id="rId7"/>
    <p:sldId id="299" r:id="rId8"/>
    <p:sldId id="300" r:id="rId9"/>
    <p:sldId id="276" r:id="rId10"/>
    <p:sldId id="277" r:id="rId11"/>
    <p:sldId id="265" r:id="rId12"/>
    <p:sldId id="312" r:id="rId13"/>
    <p:sldId id="313" r:id="rId14"/>
    <p:sldId id="296" r:id="rId15"/>
    <p:sldId id="262" r:id="rId16"/>
    <p:sldId id="264" r:id="rId17"/>
    <p:sldId id="323" r:id="rId18"/>
    <p:sldId id="259" r:id="rId19"/>
    <p:sldId id="258" r:id="rId20"/>
    <p:sldId id="314" r:id="rId21"/>
    <p:sldId id="315" r:id="rId22"/>
    <p:sldId id="324" r:id="rId23"/>
    <p:sldId id="302" r:id="rId24"/>
    <p:sldId id="325" r:id="rId25"/>
    <p:sldId id="326" r:id="rId26"/>
    <p:sldId id="327" r:id="rId27"/>
    <p:sldId id="329" r:id="rId28"/>
    <p:sldId id="330" r:id="rId29"/>
    <p:sldId id="331" r:id="rId30"/>
    <p:sldId id="303" r:id="rId31"/>
    <p:sldId id="304" r:id="rId32"/>
    <p:sldId id="305" r:id="rId33"/>
    <p:sldId id="307" r:id="rId34"/>
    <p:sldId id="306" r:id="rId35"/>
    <p:sldId id="295" r:id="rId36"/>
    <p:sldId id="290" r:id="rId37"/>
    <p:sldId id="297" r:id="rId38"/>
    <p:sldId id="285" r:id="rId39"/>
    <p:sldId id="286" r:id="rId40"/>
    <p:sldId id="287" r:id="rId41"/>
    <p:sldId id="266" r:id="rId42"/>
    <p:sldId id="268" r:id="rId43"/>
    <p:sldId id="271" r:id="rId44"/>
    <p:sldId id="333" r:id="rId45"/>
    <p:sldId id="334" r:id="rId46"/>
    <p:sldId id="335" r:id="rId47"/>
    <p:sldId id="269" r:id="rId48"/>
    <p:sldId id="270" r:id="rId49"/>
    <p:sldId id="298" r:id="rId50"/>
    <p:sldId id="273" r:id="rId51"/>
    <p:sldId id="274" r:id="rId52"/>
    <p:sldId id="332" r:id="rId53"/>
    <p:sldId id="322" r:id="rId54"/>
    <p:sldId id="316" r:id="rId55"/>
    <p:sldId id="317" r:id="rId56"/>
    <p:sldId id="321" r:id="rId57"/>
    <p:sldId id="318" r:id="rId58"/>
    <p:sldId id="319" r:id="rId59"/>
    <p:sldId id="328" r:id="rId60"/>
    <p:sldId id="320" r:id="rId61"/>
    <p:sldId id="336" r:id="rId62"/>
    <p:sldId id="33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82" autoAdjust="0"/>
    <p:restoredTop sz="94660"/>
  </p:normalViewPr>
  <p:slideViewPr>
    <p:cSldViewPr snapToGrid="0">
      <p:cViewPr varScale="1">
        <p:scale>
          <a:sx n="90" d="100"/>
          <a:sy n="90"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499E8-8A31-4EB9-9667-560426C56DDC}" type="datetimeFigureOut">
              <a:rPr lang="en-GB" smtClean="0"/>
              <a:t>08/09/2016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AB044-5702-4A20-B850-DF4A26AD6007}" type="slidenum">
              <a:rPr lang="en-GB" smtClean="0"/>
              <a:t>‹#›</a:t>
            </a:fld>
            <a:endParaRPr lang="en-GB"/>
          </a:p>
        </p:txBody>
      </p:sp>
    </p:spTree>
    <p:extLst>
      <p:ext uri="{BB962C8B-B14F-4D97-AF65-F5344CB8AC3E}">
        <p14:creationId xmlns:p14="http://schemas.microsoft.com/office/powerpoint/2010/main" val="386798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p:nvPr>
        </p:nvSpPr>
        <p:spPr>
          <a:ln/>
        </p:spPr>
        <p:txBody>
          <a:bodyPr/>
          <a:lstStyle/>
          <a:p>
            <a:fld id="{6E853EAC-4D75-4DE4-A7AD-95E4E42713CF}" type="slidenum">
              <a:rPr lang="en-GB"/>
              <a:pPr/>
              <a:t>3</a:t>
            </a:fld>
            <a:endParaRPr lang="en-GB"/>
          </a:p>
        </p:txBody>
      </p:sp>
      <p:sp>
        <p:nvSpPr>
          <p:cNvPr id="123905" name="Rectangle 1"/>
          <p:cNvSpPr txBox="1">
            <a:spLocks noGrp="1" noRot="1" noChangeAspect="1" noChangeArrowheads="1"/>
          </p:cNvSpPr>
          <p:nvPr>
            <p:ph type="sldImg"/>
          </p:nvPr>
        </p:nvSpPr>
        <p:spPr bwMode="auto">
          <a:xfrm>
            <a:off x="217488" y="812800"/>
            <a:ext cx="7119937" cy="40052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p:cNvSpPr txBox="1">
            <a:spLocks noGrp="1" noChangeArrowheads="1"/>
          </p:cNvSpPr>
          <p:nvPr>
            <p:ph type="body" idx="1"/>
          </p:nvPr>
        </p:nvSpPr>
        <p:spPr bwMode="auto">
          <a:xfrm>
            <a:off x="755650" y="5078413"/>
            <a:ext cx="6045200" cy="48085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54356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p:nvPr>
        </p:nvSpPr>
        <p:spPr>
          <a:ln/>
        </p:spPr>
        <p:txBody>
          <a:bodyPr/>
          <a:lstStyle/>
          <a:p>
            <a:fld id="{110AB11A-B173-499F-A3D2-E6AE1F02CA22}" type="slidenum">
              <a:rPr lang="en-GB"/>
              <a:pPr/>
              <a:t>4</a:t>
            </a:fld>
            <a:endParaRPr lang="en-GB"/>
          </a:p>
        </p:txBody>
      </p:sp>
      <p:sp>
        <p:nvSpPr>
          <p:cNvPr id="124929" name="Rectangle 1"/>
          <p:cNvSpPr txBox="1">
            <a:spLocks noGrp="1" noRot="1" noChangeAspect="1" noChangeArrowheads="1"/>
          </p:cNvSpPr>
          <p:nvPr>
            <p:ph type="sldImg"/>
          </p:nvPr>
        </p:nvSpPr>
        <p:spPr bwMode="auto">
          <a:xfrm>
            <a:off x="217488" y="812800"/>
            <a:ext cx="7119937" cy="40052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p:cNvSpPr txBox="1">
            <a:spLocks noGrp="1" noChangeArrowheads="1"/>
          </p:cNvSpPr>
          <p:nvPr>
            <p:ph type="body" idx="1"/>
          </p:nvPr>
        </p:nvSpPr>
        <p:spPr bwMode="auto">
          <a:xfrm>
            <a:off x="755650" y="5078413"/>
            <a:ext cx="6045200" cy="48085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292411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A3819E0-F6F1-46F2-A4B6-3142D197B7A0}" type="datetimeFigureOut">
              <a:rPr lang="en-GB" smtClean="0"/>
              <a:t>08/09/2016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427091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A3819E0-F6F1-46F2-A4B6-3142D197B7A0}" type="datetimeFigureOut">
              <a:rPr lang="en-GB" smtClean="0"/>
              <a:t>08/09/2016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198256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A3819E0-F6F1-46F2-A4B6-3142D197B7A0}" type="datetimeFigureOut">
              <a:rPr lang="en-GB" smtClean="0"/>
              <a:t>08/09/2016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147202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A3819E0-F6F1-46F2-A4B6-3142D197B7A0}" type="datetimeFigureOut">
              <a:rPr lang="en-GB" smtClean="0"/>
              <a:t>08/09/2016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42010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819E0-F6F1-46F2-A4B6-3142D197B7A0}" type="datetimeFigureOut">
              <a:rPr lang="en-GB" smtClean="0"/>
              <a:t>08/09/2016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304721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A3819E0-F6F1-46F2-A4B6-3142D197B7A0}" type="datetimeFigureOut">
              <a:rPr lang="en-GB" smtClean="0"/>
              <a:t>08/09/2016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148540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A3819E0-F6F1-46F2-A4B6-3142D197B7A0}" type="datetimeFigureOut">
              <a:rPr lang="en-GB" smtClean="0"/>
              <a:t>08/09/2016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178086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A3819E0-F6F1-46F2-A4B6-3142D197B7A0}" type="datetimeFigureOut">
              <a:rPr lang="en-GB" smtClean="0"/>
              <a:t>08/09/2016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4033552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819E0-F6F1-46F2-A4B6-3142D197B7A0}" type="datetimeFigureOut">
              <a:rPr lang="en-GB" smtClean="0"/>
              <a:t>08/09/2016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116813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819E0-F6F1-46F2-A4B6-3142D197B7A0}" type="datetimeFigureOut">
              <a:rPr lang="en-GB" smtClean="0"/>
              <a:t>08/09/2016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149409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819E0-F6F1-46F2-A4B6-3142D197B7A0}" type="datetimeFigureOut">
              <a:rPr lang="en-GB" smtClean="0"/>
              <a:t>08/09/2016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BB2585-062E-44BD-A4FA-4D82D01E3FEF}" type="slidenum">
              <a:rPr lang="en-GB" smtClean="0"/>
              <a:t>‹#›</a:t>
            </a:fld>
            <a:endParaRPr lang="en-GB"/>
          </a:p>
        </p:txBody>
      </p:sp>
    </p:spTree>
    <p:extLst>
      <p:ext uri="{BB962C8B-B14F-4D97-AF65-F5344CB8AC3E}">
        <p14:creationId xmlns:p14="http://schemas.microsoft.com/office/powerpoint/2010/main" val="342072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819E0-F6F1-46F2-A4B6-3142D197B7A0}" type="datetimeFigureOut">
              <a:rPr lang="en-GB" smtClean="0"/>
              <a:t>08/09/2016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B2585-062E-44BD-A4FA-4D82D01E3FEF}" type="slidenum">
              <a:rPr lang="en-GB" smtClean="0"/>
              <a:t>‹#›</a:t>
            </a:fld>
            <a:endParaRPr lang="en-GB"/>
          </a:p>
        </p:txBody>
      </p:sp>
    </p:spTree>
    <p:extLst>
      <p:ext uri="{BB962C8B-B14F-4D97-AF65-F5344CB8AC3E}">
        <p14:creationId xmlns:p14="http://schemas.microsoft.com/office/powerpoint/2010/main" val="2067524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acebook.github.io/react/docs/addons.html" TargetMode="External"/><Relationship Id="rId2" Type="http://schemas.openxmlformats.org/officeDocument/2006/relationships/hyperlink" Target="https://cdnjs.com/libraries/rea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dnjs.cloudflare.com/ajax/libs/babel-standalone/6.10.3/babel.min.js" TargetMode="External"/><Relationship Id="rId2" Type="http://schemas.openxmlformats.org/officeDocument/2006/relationships/hyperlink" Target="https://github.com/Daniel15/babel-standalone" TargetMode="External"/><Relationship Id="rId1" Type="http://schemas.openxmlformats.org/officeDocument/2006/relationships/slideLayout" Target="../slideLayouts/slideLayout2.xml"/><Relationship Id="rId4" Type="http://schemas.openxmlformats.org/officeDocument/2006/relationships/hyperlink" Target="https://cdnjs.cloudflare.com/ajax/libs/babel-core/5.8.23/browser.j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facebook.github.io/react/docs/working-with-the-browser.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eactjs/react-tutorial" TargetMode="External"/><Relationship Id="rId2" Type="http://schemas.openxmlformats.org/officeDocument/2006/relationships/hyperlink" Target="https://facebook.github.io/react/docs/tutorial.html" TargetMode="External"/><Relationship Id="rId1" Type="http://schemas.openxmlformats.org/officeDocument/2006/relationships/slideLayout" Target="../slideLayouts/slideLayout2.xml"/><Relationship Id="rId4" Type="http://schemas.openxmlformats.org/officeDocument/2006/relationships/hyperlink" Target="http://localhost:300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facebook.github.io/react/docs/jsx-in-dept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acebook.github.io/react/blog/2015/06/12/deprecating-jstransform-and-react-tools.html#other-depreca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fb.me/react-devtool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facebook.github.io/react/docs/interactivity-and-dynamic-uis.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facebook/flux/tree/master/examples/flux-todomvc" TargetMode="External"/><Relationship Id="rId2" Type="http://schemas.openxmlformats.org/officeDocument/2006/relationships/hyperlink" Target="https://github.com/facebook/flu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ReactJS</a:t>
            </a:r>
            <a:endParaRPr lang="en-GB" dirty="0"/>
          </a:p>
        </p:txBody>
      </p:sp>
      <p:sp>
        <p:nvSpPr>
          <p:cNvPr id="3" name="Subtitle 2"/>
          <p:cNvSpPr>
            <a:spLocks noGrp="1"/>
          </p:cNvSpPr>
          <p:nvPr>
            <p:ph type="subTitle" idx="1"/>
          </p:nvPr>
        </p:nvSpPr>
        <p:spPr/>
        <p:txBody>
          <a:bodyPr/>
          <a:lstStyle/>
          <a:p>
            <a:r>
              <a:rPr lang="en-GB" dirty="0" smtClean="0"/>
              <a:t>Toby </a:t>
            </a:r>
            <a:r>
              <a:rPr lang="en-GB" dirty="0" err="1" smtClean="0"/>
              <a:t>Dussek</a:t>
            </a:r>
            <a:endParaRPr lang="en-GB" dirty="0" smtClean="0"/>
          </a:p>
          <a:p>
            <a:r>
              <a:rPr lang="en-GB" dirty="0" smtClean="0"/>
              <a:t>6-8 September 2016</a:t>
            </a:r>
            <a:endParaRPr lang="en-GB" dirty="0"/>
          </a:p>
        </p:txBody>
      </p:sp>
    </p:spTree>
    <p:extLst>
      <p:ext uri="{BB962C8B-B14F-4D97-AF65-F5344CB8AC3E}">
        <p14:creationId xmlns:p14="http://schemas.microsoft.com/office/powerpoint/2010/main" val="3459739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Package.json</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050251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 </a:t>
            </a:r>
            <a:r>
              <a:rPr lang="en-GB" dirty="0" err="1" smtClean="0"/>
              <a:t>cdn</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cdnjs.com/libraries/react</a:t>
            </a:r>
            <a:endParaRPr lang="en-GB" dirty="0" smtClean="0"/>
          </a:p>
          <a:p>
            <a:r>
              <a:rPr lang="en-GB" dirty="0" smtClean="0"/>
              <a:t>React and </a:t>
            </a:r>
            <a:r>
              <a:rPr lang="en-GB" dirty="0" err="1" smtClean="0"/>
              <a:t>react.dom</a:t>
            </a:r>
            <a:endParaRPr lang="en-GB" dirty="0" smtClean="0"/>
          </a:p>
          <a:p>
            <a:endParaRPr lang="en-GB" dirty="0"/>
          </a:p>
          <a:p>
            <a:r>
              <a:rPr lang="en-GB" dirty="0" smtClean="0"/>
              <a:t>React with add-ons</a:t>
            </a:r>
          </a:p>
          <a:p>
            <a:r>
              <a:rPr lang="en-GB" dirty="0">
                <a:hlinkClick r:id="rId3"/>
              </a:rPr>
              <a:t>https://</a:t>
            </a:r>
            <a:r>
              <a:rPr lang="en-GB" dirty="0" smtClean="0">
                <a:hlinkClick r:id="rId3"/>
              </a:rPr>
              <a:t>facebook.github.io/react/docs/addons.html</a:t>
            </a:r>
            <a:endParaRPr lang="en-GB" dirty="0" smtClean="0"/>
          </a:p>
          <a:p>
            <a:r>
              <a:rPr lang="en-GB" dirty="0" err="1" smtClean="0"/>
              <a:t>Jsx</a:t>
            </a:r>
            <a:endParaRPr lang="en-GB" dirty="0" smtClean="0"/>
          </a:p>
          <a:p>
            <a:r>
              <a:rPr lang="en-GB" dirty="0"/>
              <a:t>&lt;script </a:t>
            </a:r>
            <a:r>
              <a:rPr lang="en-GB" dirty="0" err="1"/>
              <a:t>src</a:t>
            </a:r>
            <a:r>
              <a:rPr lang="en-GB" dirty="0"/>
              <a:t>="http://fb.me/JSXTransformer-0.13.1.js"&gt;&lt;/script&gt; </a:t>
            </a:r>
            <a:endParaRPr lang="en-GB" dirty="0" smtClean="0"/>
          </a:p>
          <a:p>
            <a:endParaRPr lang="en-GB" dirty="0"/>
          </a:p>
        </p:txBody>
      </p:sp>
    </p:spTree>
    <p:extLst>
      <p:ext uri="{BB962C8B-B14F-4D97-AF65-F5344CB8AC3E}">
        <p14:creationId xmlns:p14="http://schemas.microsoft.com/office/powerpoint/2010/main" val="2808793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Babel</a:t>
            </a:r>
            <a:endParaRPr lang="en-GB" dirty="0"/>
          </a:p>
        </p:txBody>
      </p:sp>
      <p:sp>
        <p:nvSpPr>
          <p:cNvPr id="3" name="Content Placeholder 2"/>
          <p:cNvSpPr>
            <a:spLocks noGrp="1"/>
          </p:cNvSpPr>
          <p:nvPr>
            <p:ph idx="1"/>
          </p:nvPr>
        </p:nvSpPr>
        <p:spPr/>
        <p:txBody>
          <a:bodyPr/>
          <a:lstStyle/>
          <a:p>
            <a:r>
              <a:rPr lang="en-GB" dirty="0" smtClean="0"/>
              <a:t>No longer available for in-browser use</a:t>
            </a:r>
          </a:p>
          <a:p>
            <a:r>
              <a:rPr lang="en-GB" dirty="0" smtClean="0"/>
              <a:t>Can use standalone version</a:t>
            </a:r>
          </a:p>
          <a:p>
            <a:pPr lvl="1"/>
            <a:r>
              <a:rPr lang="en-GB" dirty="0">
                <a:hlinkClick r:id="rId2"/>
              </a:rPr>
              <a:t>https://</a:t>
            </a:r>
            <a:r>
              <a:rPr lang="en-GB" dirty="0" smtClean="0">
                <a:hlinkClick r:id="rId2"/>
              </a:rPr>
              <a:t>github.com/Daniel15/babel-standalone</a:t>
            </a:r>
            <a:endParaRPr lang="en-GB" dirty="0" smtClean="0"/>
          </a:p>
          <a:p>
            <a:r>
              <a:rPr lang="en-GB" dirty="0" err="1" smtClean="0"/>
              <a:t>Cdn</a:t>
            </a:r>
            <a:endParaRPr lang="en-GB" dirty="0" smtClean="0"/>
          </a:p>
          <a:p>
            <a:pPr lvl="1"/>
            <a:r>
              <a:rPr lang="en-GB" dirty="0">
                <a:hlinkClick r:id="rId3"/>
              </a:rPr>
              <a:t>https://</a:t>
            </a:r>
            <a:r>
              <a:rPr lang="en-GB" dirty="0" smtClean="0">
                <a:hlinkClick r:id="rId3"/>
              </a:rPr>
              <a:t>cdnjs.cloudflare.com/ajax/libs/babel-standalone/6.10.3/babel.min.js</a:t>
            </a:r>
            <a:endParaRPr lang="en-GB" dirty="0" smtClean="0"/>
          </a:p>
          <a:p>
            <a:r>
              <a:rPr lang="en-GB" dirty="0" smtClean="0"/>
              <a:t>WARNING: Even </a:t>
            </a:r>
            <a:r>
              <a:rPr lang="en-GB" dirty="0"/>
              <a:t>though Babel 6 is the current version of Babel, only the CDN </a:t>
            </a:r>
            <a:r>
              <a:rPr lang="en-GB" dirty="0" smtClean="0"/>
              <a:t>for Babel </a:t>
            </a:r>
            <a:r>
              <a:rPr lang="en-GB" dirty="0"/>
              <a:t>5 will </a:t>
            </a:r>
            <a:r>
              <a:rPr lang="en-GB" dirty="0" smtClean="0"/>
              <a:t>work in browsers</a:t>
            </a:r>
          </a:p>
          <a:p>
            <a:pPr lvl="1"/>
            <a:r>
              <a:rPr lang="en-GB" dirty="0">
                <a:hlinkClick r:id="rId4"/>
              </a:rPr>
              <a:t>https://</a:t>
            </a:r>
            <a:r>
              <a:rPr lang="en-GB" dirty="0" smtClean="0">
                <a:hlinkClick r:id="rId4"/>
              </a:rPr>
              <a:t>cdnjs.cloudflare.com/ajax/libs/babel-core/5.8.23/browser.js</a:t>
            </a:r>
            <a:endParaRPr lang="en-GB" dirty="0" smtClean="0"/>
          </a:p>
          <a:p>
            <a:endParaRPr lang="en-GB" dirty="0"/>
          </a:p>
        </p:txBody>
      </p:sp>
    </p:spTree>
    <p:extLst>
      <p:ext uri="{BB962C8B-B14F-4D97-AF65-F5344CB8AC3E}">
        <p14:creationId xmlns:p14="http://schemas.microsoft.com/office/powerpoint/2010/main" val="1631636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Bootstrap CDN</a:t>
            </a:r>
            <a:endParaRPr lang="en-GB" dirty="0"/>
          </a:p>
        </p:txBody>
      </p:sp>
      <p:sp>
        <p:nvSpPr>
          <p:cNvPr id="3" name="Content Placeholder 2"/>
          <p:cNvSpPr>
            <a:spLocks noGrp="1"/>
          </p:cNvSpPr>
          <p:nvPr>
            <p:ph idx="1"/>
          </p:nvPr>
        </p:nvSpPr>
        <p:spPr>
          <a:xfrm>
            <a:off x="838200" y="1825625"/>
            <a:ext cx="11184082" cy="4351338"/>
          </a:xfrm>
        </p:spPr>
        <p:txBody>
          <a:bodyPr/>
          <a:lstStyle/>
          <a:p>
            <a:r>
              <a:rPr lang="en-GB" dirty="0"/>
              <a:t>&lt;link </a:t>
            </a:r>
            <a:r>
              <a:rPr lang="en-GB" dirty="0" err="1" smtClean="0"/>
              <a:t>rel</a:t>
            </a:r>
            <a:r>
              <a:rPr lang="en-GB" dirty="0"/>
              <a:t>="stylesheet" </a:t>
            </a:r>
            <a:r>
              <a:rPr lang="en-GB" dirty="0" err="1"/>
              <a:t>href</a:t>
            </a:r>
            <a:r>
              <a:rPr lang="en-GB" dirty="0"/>
              <a:t>="https://</a:t>
            </a:r>
            <a:r>
              <a:rPr lang="en-GB" dirty="0" smtClean="0"/>
              <a:t>maxcdn.bootstrapcdn.com/bootstrap/3.3.7/</a:t>
            </a:r>
            <a:r>
              <a:rPr lang="en-GB" dirty="0" err="1" smtClean="0"/>
              <a:t>css</a:t>
            </a:r>
            <a:r>
              <a:rPr lang="en-GB" dirty="0" smtClean="0"/>
              <a:t>/bootstrap.min.css</a:t>
            </a:r>
            <a:r>
              <a:rPr lang="en-GB" dirty="0"/>
              <a:t>"&gt; </a:t>
            </a:r>
          </a:p>
        </p:txBody>
      </p:sp>
    </p:spTree>
    <p:extLst>
      <p:ext uri="{BB962C8B-B14F-4D97-AF65-F5344CB8AC3E}">
        <p14:creationId xmlns:p14="http://schemas.microsoft.com/office/powerpoint/2010/main" val="4065939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Naming Conventions</a:t>
            </a:r>
            <a:endParaRPr lang="en-GB" dirty="0"/>
          </a:p>
        </p:txBody>
      </p:sp>
      <p:sp>
        <p:nvSpPr>
          <p:cNvPr id="3" name="Content Placeholder 2"/>
          <p:cNvSpPr>
            <a:spLocks noGrp="1"/>
          </p:cNvSpPr>
          <p:nvPr>
            <p:ph idx="1"/>
          </p:nvPr>
        </p:nvSpPr>
        <p:spPr/>
        <p:txBody>
          <a:bodyPr/>
          <a:lstStyle/>
          <a:p>
            <a:r>
              <a:rPr lang="en-GB" dirty="0"/>
              <a:t>HTML tags start with a lowercase </a:t>
            </a:r>
            <a:r>
              <a:rPr lang="en-GB" dirty="0" smtClean="0"/>
              <a:t>letter</a:t>
            </a:r>
            <a:endParaRPr lang="en-GB" dirty="0"/>
          </a:p>
          <a:p>
            <a:r>
              <a:rPr lang="en-GB" dirty="0"/>
              <a:t>React components start with an uppercase letter</a:t>
            </a:r>
          </a:p>
          <a:p>
            <a:r>
              <a:rPr lang="en-GB" dirty="0"/>
              <a:t>JSX uses this convention to differentiate between </a:t>
            </a:r>
            <a:r>
              <a:rPr lang="en-GB" dirty="0" smtClean="0"/>
              <a:t>the local </a:t>
            </a:r>
            <a:r>
              <a:rPr lang="en-GB" dirty="0"/>
              <a:t>component classes and HTML tags</a:t>
            </a:r>
          </a:p>
        </p:txBody>
      </p:sp>
    </p:spTree>
    <p:extLst>
      <p:ext uri="{BB962C8B-B14F-4D97-AF65-F5344CB8AC3E}">
        <p14:creationId xmlns:p14="http://schemas.microsoft.com/office/powerpoint/2010/main" val="1824269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Virtual DOM</a:t>
            </a:r>
            <a:endParaRPr lang="en-GB" dirty="0"/>
          </a:p>
        </p:txBody>
      </p:sp>
      <p:sp>
        <p:nvSpPr>
          <p:cNvPr id="3" name="Content Placeholder 2"/>
          <p:cNvSpPr>
            <a:spLocks noGrp="1"/>
          </p:cNvSpPr>
          <p:nvPr>
            <p:ph idx="1"/>
          </p:nvPr>
        </p:nvSpPr>
        <p:spPr/>
        <p:txBody>
          <a:bodyPr>
            <a:normAutofit/>
          </a:bodyPr>
          <a:lstStyle/>
          <a:p>
            <a:r>
              <a:rPr lang="en-GB" dirty="0" smtClean="0"/>
              <a:t>React is fast because it never talks to the DOM directly</a:t>
            </a:r>
          </a:p>
          <a:p>
            <a:r>
              <a:rPr lang="en-GB" dirty="0" smtClean="0"/>
              <a:t>React maintains an in-memory representation of the DOM</a:t>
            </a:r>
          </a:p>
          <a:p>
            <a:pPr lvl="1"/>
            <a:r>
              <a:rPr lang="en-GB" dirty="0" smtClean="0"/>
              <a:t>render() methods return a description of the DOM</a:t>
            </a:r>
          </a:p>
          <a:p>
            <a:pPr lvl="1"/>
            <a:r>
              <a:rPr lang="en-GB" dirty="0" smtClean="0"/>
              <a:t>React compares this description with the in-memory representation to compute the fastest way to update the browser</a:t>
            </a:r>
          </a:p>
          <a:p>
            <a:r>
              <a:rPr lang="en-GB" dirty="0" smtClean="0"/>
              <a:t>React implements a full synthetic event system so all event objects are guaranteed to conform to the W3C spec despite browser quirks</a:t>
            </a:r>
          </a:p>
          <a:p>
            <a:pPr lvl="1"/>
            <a:r>
              <a:rPr lang="en-GB" dirty="0" smtClean="0"/>
              <a:t>Everything bubbles consistently and efficiently across browsers</a:t>
            </a:r>
          </a:p>
          <a:p>
            <a:pPr lvl="1"/>
            <a:r>
              <a:rPr lang="en-GB" dirty="0" smtClean="0"/>
              <a:t>Can use some HTML5 events in older browsers that don't have native support</a:t>
            </a:r>
          </a:p>
          <a:p>
            <a:pPr lvl="1"/>
            <a:r>
              <a:rPr lang="en-GB" smtClean="0">
                <a:hlinkClick r:id="rId2"/>
              </a:rPr>
              <a:t>https://facebook.github.io/react/docs/working-with-the-browser.html</a:t>
            </a:r>
            <a:endParaRPr lang="en-GB" smtClean="0"/>
          </a:p>
          <a:p>
            <a:endParaRPr lang="en-GB" dirty="0" smtClean="0"/>
          </a:p>
        </p:txBody>
      </p:sp>
    </p:spTree>
    <p:extLst>
      <p:ext uri="{BB962C8B-B14F-4D97-AF65-F5344CB8AC3E}">
        <p14:creationId xmlns:p14="http://schemas.microsoft.com/office/powerpoint/2010/main" val="2973336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the </a:t>
            </a:r>
            <a:r>
              <a:rPr lang="en-GB" dirty="0"/>
              <a:t>virtual </a:t>
            </a:r>
            <a:r>
              <a:rPr lang="en-GB" dirty="0" smtClean="0"/>
              <a:t>DOM works</a:t>
            </a:r>
            <a:endParaRPr lang="en-GB" dirty="0"/>
          </a:p>
        </p:txBody>
      </p:sp>
      <p:sp>
        <p:nvSpPr>
          <p:cNvPr id="3" name="Content Placeholder 2"/>
          <p:cNvSpPr>
            <a:spLocks noGrp="1"/>
          </p:cNvSpPr>
          <p:nvPr>
            <p:ph idx="1"/>
          </p:nvPr>
        </p:nvSpPr>
        <p:spPr/>
        <p:txBody>
          <a:bodyPr>
            <a:normAutofit fontScale="77500" lnSpcReduction="20000"/>
          </a:bodyPr>
          <a:lstStyle/>
          <a:p>
            <a:r>
              <a:rPr lang="en-GB" dirty="0"/>
              <a:t>Instead of two-way data binding, React offers a different solution called the </a:t>
            </a:r>
            <a:r>
              <a:rPr lang="en-GB" b="1" dirty="0"/>
              <a:t>virtual DOM</a:t>
            </a:r>
            <a:r>
              <a:rPr lang="en-GB" dirty="0"/>
              <a:t>. The virtual DOM is a fast, in-memory representation of the real DOM, and it's an abstraction that allows us to treat JavaScript and DOM as if they were </a:t>
            </a:r>
            <a:r>
              <a:rPr lang="en-GB" dirty="0" smtClean="0"/>
              <a:t>reactive</a:t>
            </a:r>
            <a:endParaRPr lang="en-GB" dirty="0"/>
          </a:p>
          <a:p>
            <a:r>
              <a:rPr lang="en-GB" dirty="0"/>
              <a:t>Whenever the state of your data model changes, the virtual DOM and React will </a:t>
            </a:r>
            <a:r>
              <a:rPr lang="en-GB" dirty="0" err="1"/>
              <a:t>rerender</a:t>
            </a:r>
            <a:r>
              <a:rPr lang="en-GB" dirty="0"/>
              <a:t> your UI to a virtual DOM </a:t>
            </a:r>
            <a:r>
              <a:rPr lang="en-GB" dirty="0" smtClean="0"/>
              <a:t>representation</a:t>
            </a:r>
            <a:endParaRPr lang="en-GB" dirty="0"/>
          </a:p>
          <a:p>
            <a:r>
              <a:rPr lang="en-GB" dirty="0"/>
              <a:t>React then calculates the difference between the two virtual DOM representations: the previous virtual DOM representation that was computed before the data was changed and the current virtual DOM representation that was computed after the data was </a:t>
            </a:r>
            <a:r>
              <a:rPr lang="en-GB" dirty="0" smtClean="0"/>
              <a:t>changed</a:t>
            </a:r>
          </a:p>
          <a:p>
            <a:r>
              <a:rPr lang="en-GB" dirty="0" smtClean="0"/>
              <a:t>This </a:t>
            </a:r>
            <a:r>
              <a:rPr lang="en-GB" dirty="0"/>
              <a:t>difference between the two virtual DOM representations is what actually needs to be changed in the real </a:t>
            </a:r>
            <a:r>
              <a:rPr lang="en-GB" dirty="0" smtClean="0"/>
              <a:t>DOM</a:t>
            </a:r>
            <a:endParaRPr lang="en-GB" dirty="0"/>
          </a:p>
          <a:p>
            <a:r>
              <a:rPr lang="en-GB" dirty="0"/>
              <a:t>React updates only what needs to be updated in the real </a:t>
            </a:r>
            <a:r>
              <a:rPr lang="en-GB" dirty="0" smtClean="0"/>
              <a:t>DOM</a:t>
            </a:r>
          </a:p>
          <a:p>
            <a:r>
              <a:rPr lang="en-GB" dirty="0"/>
              <a:t>The process of finding a difference between the two representations of the virtual DOM and </a:t>
            </a:r>
            <a:r>
              <a:rPr lang="en-GB" dirty="0" smtClean="0"/>
              <a:t>re-rendering </a:t>
            </a:r>
            <a:r>
              <a:rPr lang="en-GB" dirty="0"/>
              <a:t>only the updated patches in a real DOM is fast</a:t>
            </a:r>
          </a:p>
          <a:p>
            <a:endParaRPr lang="en-GB" dirty="0"/>
          </a:p>
        </p:txBody>
      </p:sp>
    </p:spTree>
    <p:extLst>
      <p:ext uri="{BB962C8B-B14F-4D97-AF65-F5344CB8AC3E}">
        <p14:creationId xmlns:p14="http://schemas.microsoft.com/office/powerpoint/2010/main" val="2171375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React Tutorial</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facebook.github.io/react/docs/tutorial.html</a:t>
            </a:r>
            <a:endParaRPr lang="en-GB" dirty="0" smtClean="0"/>
          </a:p>
          <a:p>
            <a:r>
              <a:rPr lang="en-GB" dirty="0" smtClean="0"/>
              <a:t>Download the zip from </a:t>
            </a:r>
            <a:r>
              <a:rPr lang="en-GB" dirty="0" err="1" smtClean="0"/>
              <a:t>Github</a:t>
            </a:r>
            <a:endParaRPr lang="en-GB" dirty="0" smtClean="0"/>
          </a:p>
          <a:p>
            <a:r>
              <a:rPr lang="en-GB" dirty="0">
                <a:hlinkClick r:id="rId3"/>
              </a:rPr>
              <a:t>https://</a:t>
            </a:r>
            <a:r>
              <a:rPr lang="en-GB" dirty="0" smtClean="0">
                <a:hlinkClick r:id="rId3"/>
              </a:rPr>
              <a:t>github.com/reactjs/react-tutorial</a:t>
            </a:r>
            <a:endParaRPr lang="en-GB" dirty="0" smtClean="0"/>
          </a:p>
          <a:p>
            <a:r>
              <a:rPr lang="en-GB" dirty="0" smtClean="0"/>
              <a:t>Unzip into a folder</a:t>
            </a:r>
          </a:p>
          <a:p>
            <a:r>
              <a:rPr lang="en-GB" dirty="0" smtClean="0"/>
              <a:t>Open command window in this folder</a:t>
            </a:r>
          </a:p>
          <a:p>
            <a:r>
              <a:rPr lang="en-GB" dirty="0" err="1" smtClean="0"/>
              <a:t>npm</a:t>
            </a:r>
            <a:r>
              <a:rPr lang="en-GB" dirty="0" smtClean="0"/>
              <a:t> install</a:t>
            </a:r>
          </a:p>
          <a:p>
            <a:r>
              <a:rPr lang="en-GB" dirty="0" smtClean="0"/>
              <a:t>node server.js</a:t>
            </a:r>
          </a:p>
          <a:p>
            <a:r>
              <a:rPr lang="en-GB" u="sng" dirty="0">
                <a:hlinkClick r:id="rId4"/>
              </a:rPr>
              <a:t>http://localhost:3000/</a:t>
            </a:r>
            <a:endParaRPr lang="en-GB" dirty="0"/>
          </a:p>
        </p:txBody>
      </p:sp>
    </p:spTree>
    <p:extLst>
      <p:ext uri="{BB962C8B-B14F-4D97-AF65-F5344CB8AC3E}">
        <p14:creationId xmlns:p14="http://schemas.microsoft.com/office/powerpoint/2010/main" val="670990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Babel</a:t>
            </a:r>
            <a:endParaRPr lang="en-GB" dirty="0"/>
          </a:p>
        </p:txBody>
      </p:sp>
      <p:sp>
        <p:nvSpPr>
          <p:cNvPr id="3" name="Content Placeholder 2"/>
          <p:cNvSpPr>
            <a:spLocks noGrp="1"/>
          </p:cNvSpPr>
          <p:nvPr>
            <p:ph idx="1"/>
          </p:nvPr>
        </p:nvSpPr>
        <p:spPr/>
        <p:txBody>
          <a:bodyPr/>
          <a:lstStyle/>
          <a:p>
            <a:r>
              <a:rPr lang="en-GB" dirty="0" smtClean="0"/>
              <a:t>Not just for ES6…</a:t>
            </a:r>
          </a:p>
          <a:p>
            <a:r>
              <a:rPr lang="en-GB" dirty="0" smtClean="0"/>
              <a:t>Also transforms &lt;script type=‘text/babel’&gt; to React</a:t>
            </a:r>
            <a:endParaRPr lang="en-GB" dirty="0"/>
          </a:p>
        </p:txBody>
      </p:sp>
    </p:spTree>
    <p:extLst>
      <p:ext uri="{BB962C8B-B14F-4D97-AF65-F5344CB8AC3E}">
        <p14:creationId xmlns:p14="http://schemas.microsoft.com/office/powerpoint/2010/main" val="1887983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JSX</a:t>
            </a:r>
            <a:endParaRPr lang="en-GB" dirty="0"/>
          </a:p>
        </p:txBody>
      </p:sp>
      <p:sp>
        <p:nvSpPr>
          <p:cNvPr id="3" name="Content Placeholder 2"/>
          <p:cNvSpPr>
            <a:spLocks noGrp="1"/>
          </p:cNvSpPr>
          <p:nvPr>
            <p:ph idx="1"/>
          </p:nvPr>
        </p:nvSpPr>
        <p:spPr/>
        <p:txBody>
          <a:bodyPr/>
          <a:lstStyle/>
          <a:p>
            <a:r>
              <a:rPr lang="en-GB" dirty="0" smtClean="0"/>
              <a:t>An HTML-like syntax</a:t>
            </a:r>
          </a:p>
          <a:p>
            <a:r>
              <a:rPr lang="en-GB" dirty="0" smtClean="0"/>
              <a:t>Uses upper </a:t>
            </a:r>
            <a:r>
              <a:rPr lang="en-GB" dirty="0"/>
              <a:t>vs. lower case convention to distinguish between local component classes and HTML </a:t>
            </a:r>
            <a:r>
              <a:rPr lang="en-GB" dirty="0" smtClean="0"/>
              <a:t>tags</a:t>
            </a:r>
          </a:p>
          <a:p>
            <a:r>
              <a:rPr lang="en-GB" dirty="0" smtClean="0"/>
              <a:t>Transforms from an XML-like syntax into native JavaScript</a:t>
            </a:r>
          </a:p>
          <a:p>
            <a:r>
              <a:rPr lang="en-GB" dirty="0" smtClean="0"/>
              <a:t>XML elements, attributes and children are transformed into arguments that are passed to </a:t>
            </a:r>
            <a:r>
              <a:rPr lang="en-GB" dirty="0" err="1" smtClean="0"/>
              <a:t>React.createElement</a:t>
            </a:r>
            <a:endParaRPr lang="en-GB" dirty="0" smtClean="0"/>
          </a:p>
          <a:p>
            <a:r>
              <a:rPr lang="en-GB" dirty="0" smtClean="0">
                <a:hlinkClick r:id="rId2"/>
              </a:rPr>
              <a:t>https://facebook.github.io/react/docs/jsx-in-depth.html</a:t>
            </a:r>
            <a:endParaRPr lang="en-GB" dirty="0" smtClean="0"/>
          </a:p>
          <a:p>
            <a:r>
              <a:rPr lang="en-GB" dirty="0" smtClean="0"/>
              <a:t>JSX </a:t>
            </a:r>
            <a:r>
              <a:rPr lang="en-GB" dirty="0"/>
              <a:t>is optional and not required to use React</a:t>
            </a:r>
          </a:p>
        </p:txBody>
      </p:sp>
    </p:spTree>
    <p:extLst>
      <p:ext uri="{BB962C8B-B14F-4D97-AF65-F5344CB8AC3E}">
        <p14:creationId xmlns:p14="http://schemas.microsoft.com/office/powerpoint/2010/main" val="2104632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smtClean="0"/>
              <a:t>Wifi</a:t>
            </a:r>
            <a:r>
              <a:rPr lang="en-GB" dirty="0" smtClean="0"/>
              <a:t> access</a:t>
            </a:r>
            <a:endParaRPr lang="en-GB" dirty="0"/>
          </a:p>
        </p:txBody>
      </p:sp>
      <p:sp>
        <p:nvSpPr>
          <p:cNvPr id="4" name="Content Placeholder 3"/>
          <p:cNvSpPr>
            <a:spLocks noGrp="1"/>
          </p:cNvSpPr>
          <p:nvPr>
            <p:ph idx="1"/>
          </p:nvPr>
        </p:nvSpPr>
        <p:spPr/>
        <p:txBody>
          <a:bodyPr/>
          <a:lstStyle/>
          <a:p>
            <a:r>
              <a:rPr lang="en-GB" dirty="0" smtClean="0"/>
              <a:t>CROSSWALL</a:t>
            </a:r>
            <a:endParaRPr lang="en-GB" dirty="0"/>
          </a:p>
          <a:p>
            <a:r>
              <a:rPr lang="en-GB" dirty="0" smtClean="0"/>
              <a:t>Password is Crosswall150Minories</a:t>
            </a:r>
            <a:endParaRPr lang="en-GB" dirty="0"/>
          </a:p>
        </p:txBody>
      </p:sp>
    </p:spTree>
    <p:extLst>
      <p:ext uri="{BB962C8B-B14F-4D97-AF65-F5344CB8AC3E}">
        <p14:creationId xmlns:p14="http://schemas.microsoft.com/office/powerpoint/2010/main" val="3492681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JSX</a:t>
            </a:r>
            <a:endParaRPr lang="en-GB" dirty="0"/>
          </a:p>
        </p:txBody>
      </p:sp>
      <p:sp>
        <p:nvSpPr>
          <p:cNvPr id="3" name="Content Placeholder 2"/>
          <p:cNvSpPr>
            <a:spLocks noGrp="1"/>
          </p:cNvSpPr>
          <p:nvPr>
            <p:ph idx="1"/>
          </p:nvPr>
        </p:nvSpPr>
        <p:spPr/>
        <p:txBody>
          <a:bodyPr/>
          <a:lstStyle/>
          <a:p>
            <a:r>
              <a:rPr lang="en-GB" dirty="0" smtClean="0"/>
              <a:t>A </a:t>
            </a:r>
            <a:r>
              <a:rPr lang="en-GB" dirty="0"/>
              <a:t>very convenient way to compose React components, albeit a leaky abstraction of HTML (really </a:t>
            </a:r>
            <a:r>
              <a:rPr lang="en-GB" dirty="0" smtClean="0"/>
              <a:t>XML)</a:t>
            </a:r>
          </a:p>
          <a:p>
            <a:r>
              <a:rPr lang="en-GB" dirty="0" smtClean="0"/>
              <a:t>It </a:t>
            </a:r>
            <a:r>
              <a:rPr lang="en-GB" dirty="0"/>
              <a:t>looks like HTML, but it's really just shorthand for </a:t>
            </a:r>
            <a:r>
              <a:rPr lang="en-GB" dirty="0" smtClean="0"/>
              <a:t>JS</a:t>
            </a:r>
          </a:p>
          <a:p>
            <a:r>
              <a:rPr lang="en-GB" dirty="0" smtClean="0"/>
              <a:t>Remembering </a:t>
            </a:r>
            <a:r>
              <a:rPr lang="en-GB" dirty="0"/>
              <a:t>this mantra at all times can keep you out of trouble: JSX is a dialect of JavaScript, not </a:t>
            </a:r>
            <a:r>
              <a:rPr lang="en-GB" dirty="0" smtClean="0"/>
              <a:t>HTML</a:t>
            </a:r>
            <a:endParaRPr lang="en-GB" dirty="0"/>
          </a:p>
        </p:txBody>
      </p:sp>
    </p:spTree>
    <p:extLst>
      <p:ext uri="{BB962C8B-B14F-4D97-AF65-F5344CB8AC3E}">
        <p14:creationId xmlns:p14="http://schemas.microsoft.com/office/powerpoint/2010/main" val="3210402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JSXTransformer</a:t>
            </a:r>
            <a:r>
              <a:rPr lang="en-GB" dirty="0" smtClean="0"/>
              <a:t> </a:t>
            </a:r>
            <a:r>
              <a:rPr lang="en-GB" dirty="0" err="1" smtClean="0"/>
              <a:t>cdn</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Deprecated in favour of Babel </a:t>
            </a:r>
            <a:r>
              <a:rPr lang="en-GB" dirty="0"/>
              <a:t>June 12, 2015</a:t>
            </a:r>
            <a:endParaRPr lang="en-GB" dirty="0" smtClean="0"/>
          </a:p>
          <a:p>
            <a:r>
              <a:rPr lang="en-GB" dirty="0">
                <a:hlinkClick r:id="rId2"/>
              </a:rPr>
              <a:t>https://</a:t>
            </a:r>
            <a:r>
              <a:rPr lang="en-GB" dirty="0" smtClean="0">
                <a:hlinkClick r:id="rId2"/>
              </a:rPr>
              <a:t>facebook.github.io/react/blog/2015/06/12/deprecating-jstransform-and-react-tools.html</a:t>
            </a:r>
          </a:p>
          <a:p>
            <a:r>
              <a:rPr lang="en-GB" dirty="0" err="1" smtClean="0"/>
              <a:t>JSXTransformer</a:t>
            </a:r>
            <a:r>
              <a:rPr lang="en-GB" dirty="0" smtClean="0"/>
              <a:t> </a:t>
            </a:r>
            <a:r>
              <a:rPr lang="en-GB" dirty="0"/>
              <a:t>is another tool </a:t>
            </a:r>
            <a:r>
              <a:rPr lang="en-GB" dirty="0" smtClean="0"/>
              <a:t>built </a:t>
            </a:r>
            <a:r>
              <a:rPr lang="en-GB" dirty="0"/>
              <a:t>specifically for consuming JSX in the </a:t>
            </a:r>
            <a:r>
              <a:rPr lang="en-GB" dirty="0" smtClean="0"/>
              <a:t>browser</a:t>
            </a:r>
          </a:p>
          <a:p>
            <a:r>
              <a:rPr lang="en-GB" dirty="0" smtClean="0"/>
              <a:t>It </a:t>
            </a:r>
            <a:r>
              <a:rPr lang="en-GB" dirty="0"/>
              <a:t>was always intended as a quick way to prototype code before setting up a build </a:t>
            </a:r>
            <a:r>
              <a:rPr lang="en-GB" dirty="0" smtClean="0"/>
              <a:t>process</a:t>
            </a:r>
          </a:p>
          <a:p>
            <a:r>
              <a:rPr lang="en-GB" dirty="0" smtClean="0"/>
              <a:t>It </a:t>
            </a:r>
            <a:r>
              <a:rPr lang="en-GB" dirty="0"/>
              <a:t>would look for &lt;script&gt; tags with type="text/</a:t>
            </a:r>
            <a:r>
              <a:rPr lang="en-GB" dirty="0" err="1"/>
              <a:t>jsx</a:t>
            </a:r>
            <a:r>
              <a:rPr lang="en-GB" dirty="0"/>
              <a:t>" and then transform and </a:t>
            </a:r>
            <a:r>
              <a:rPr lang="en-GB" dirty="0" smtClean="0"/>
              <a:t>run</a:t>
            </a:r>
          </a:p>
          <a:p>
            <a:r>
              <a:rPr lang="en-GB" dirty="0" smtClean="0"/>
              <a:t>This </a:t>
            </a:r>
            <a:r>
              <a:rPr lang="en-GB" dirty="0"/>
              <a:t>ran the same code that react-tools ran on the </a:t>
            </a:r>
            <a:r>
              <a:rPr lang="en-GB" dirty="0" smtClean="0"/>
              <a:t>server</a:t>
            </a:r>
          </a:p>
          <a:p>
            <a:r>
              <a:rPr lang="en-GB" dirty="0" smtClean="0"/>
              <a:t>Babel </a:t>
            </a:r>
            <a:r>
              <a:rPr lang="en-GB" dirty="0"/>
              <a:t>ships with a nearly identical tool, which has already been integrated into JS </a:t>
            </a:r>
            <a:r>
              <a:rPr lang="en-GB" dirty="0" smtClean="0"/>
              <a:t>Bin</a:t>
            </a:r>
            <a:endParaRPr lang="en-GB" dirty="0"/>
          </a:p>
          <a:p>
            <a:r>
              <a:rPr lang="en-GB" dirty="0" smtClean="0"/>
              <a:t>Will </a:t>
            </a:r>
            <a:r>
              <a:rPr lang="en-GB" dirty="0"/>
              <a:t>be deprecating </a:t>
            </a:r>
            <a:r>
              <a:rPr lang="en-GB" dirty="0" err="1"/>
              <a:t>JSXTransformer</a:t>
            </a:r>
            <a:r>
              <a:rPr lang="en-GB" dirty="0"/>
              <a:t>, however the current version will still be available from various CDNs and Bower</a:t>
            </a:r>
          </a:p>
        </p:txBody>
      </p:sp>
    </p:spTree>
    <p:extLst>
      <p:ext uri="{BB962C8B-B14F-4D97-AF65-F5344CB8AC3E}">
        <p14:creationId xmlns:p14="http://schemas.microsoft.com/office/powerpoint/2010/main" val="1704394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 Entry-Point</a:t>
            </a:r>
            <a:endParaRPr lang="en-GB" dirty="0"/>
          </a:p>
        </p:txBody>
      </p:sp>
      <p:sp>
        <p:nvSpPr>
          <p:cNvPr id="3" name="Content Placeholder 2"/>
          <p:cNvSpPr>
            <a:spLocks noGrp="1"/>
          </p:cNvSpPr>
          <p:nvPr>
            <p:ph idx="1"/>
          </p:nvPr>
        </p:nvSpPr>
        <p:spPr/>
        <p:txBody>
          <a:bodyPr/>
          <a:lstStyle/>
          <a:p>
            <a:r>
              <a:rPr lang="en-GB" dirty="0"/>
              <a:t>The entry point to the React library is the React </a:t>
            </a:r>
            <a:r>
              <a:rPr lang="en-GB" dirty="0" smtClean="0"/>
              <a:t>object</a:t>
            </a:r>
          </a:p>
          <a:p>
            <a:r>
              <a:rPr lang="en-GB" dirty="0" smtClean="0"/>
              <a:t>This </a:t>
            </a:r>
            <a:r>
              <a:rPr lang="en-GB" dirty="0"/>
              <a:t>object has a method called </a:t>
            </a:r>
            <a:r>
              <a:rPr lang="en-GB" dirty="0" err="1"/>
              <a:t>createElement</a:t>
            </a:r>
            <a:r>
              <a:rPr lang="en-GB" dirty="0"/>
              <a:t>() that takes three parameters: type, props, and </a:t>
            </a:r>
            <a:r>
              <a:rPr lang="en-GB" dirty="0" smtClean="0"/>
              <a:t>children:</a:t>
            </a:r>
            <a:br>
              <a:rPr lang="en-GB" dirty="0" smtClean="0"/>
            </a:br>
            <a:r>
              <a:rPr lang="en-GB" dirty="0" smtClean="0"/>
              <a:t>	</a:t>
            </a:r>
            <a:r>
              <a:rPr lang="en-GB" dirty="0" err="1" smtClean="0"/>
              <a:t>React.createElement</a:t>
            </a:r>
            <a:r>
              <a:rPr lang="en-GB" dirty="0" smtClean="0"/>
              <a:t>(type</a:t>
            </a:r>
            <a:r>
              <a:rPr lang="en-GB" dirty="0"/>
              <a:t>, props, children);</a:t>
            </a:r>
          </a:p>
        </p:txBody>
      </p:sp>
    </p:spTree>
    <p:extLst>
      <p:ext uri="{BB962C8B-B14F-4D97-AF65-F5344CB8AC3E}">
        <p14:creationId xmlns:p14="http://schemas.microsoft.com/office/powerpoint/2010/main" val="4220061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React.createElement</a:t>
            </a:r>
            <a:endParaRPr lang="en-GB" dirty="0"/>
          </a:p>
        </p:txBody>
      </p:sp>
      <p:pic>
        <p:nvPicPr>
          <p:cNvPr id="4" name="Content Placeholder 3"/>
          <p:cNvPicPr>
            <a:picLocks noGrp="1" noChangeAspect="1"/>
          </p:cNvPicPr>
          <p:nvPr>
            <p:ph idx="1"/>
          </p:nvPr>
        </p:nvPicPr>
        <p:blipFill>
          <a:blip r:embed="rId2"/>
          <a:stretch>
            <a:fillRect/>
          </a:stretch>
        </p:blipFill>
        <p:spPr>
          <a:xfrm>
            <a:off x="838200" y="3191079"/>
            <a:ext cx="10515600" cy="1620429"/>
          </a:xfrm>
          <a:prstGeom prst="rect">
            <a:avLst/>
          </a:prstGeom>
        </p:spPr>
      </p:pic>
    </p:spTree>
    <p:extLst>
      <p:ext uri="{BB962C8B-B14F-4D97-AF65-F5344CB8AC3E}">
        <p14:creationId xmlns:p14="http://schemas.microsoft.com/office/powerpoint/2010/main" val="2399787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a:t>
            </a:r>
            <a:endParaRPr lang="en-GB" dirty="0"/>
          </a:p>
        </p:txBody>
      </p:sp>
      <p:sp>
        <p:nvSpPr>
          <p:cNvPr id="3" name="Content Placeholder 2"/>
          <p:cNvSpPr>
            <a:spLocks noGrp="1"/>
          </p:cNvSpPr>
          <p:nvPr>
            <p:ph idx="1"/>
          </p:nvPr>
        </p:nvSpPr>
        <p:spPr/>
        <p:txBody>
          <a:bodyPr>
            <a:normAutofit/>
          </a:bodyPr>
          <a:lstStyle/>
          <a:p>
            <a:r>
              <a:rPr lang="en-GB" dirty="0"/>
              <a:t>The type parameter can be either a string or a </a:t>
            </a:r>
            <a:r>
              <a:rPr lang="en-GB" dirty="0" err="1"/>
              <a:t>ReactClass</a:t>
            </a:r>
            <a:r>
              <a:rPr lang="en-GB" dirty="0"/>
              <a:t>:</a:t>
            </a:r>
          </a:p>
          <a:p>
            <a:r>
              <a:rPr lang="en-GB" dirty="0"/>
              <a:t>A string could be an HTML tag name such as 'div', 'p', 'h1', and so on. React supports all the common HTML tags and attributes. For a complete list of HTML tags and attributes supported by React, you can refer to http://facebook.github.io/react/docs/tags-and-attributes.html.</a:t>
            </a:r>
          </a:p>
          <a:p>
            <a:r>
              <a:rPr lang="en-GB" dirty="0"/>
              <a:t>A </a:t>
            </a:r>
            <a:r>
              <a:rPr lang="en-GB" dirty="0" err="1"/>
              <a:t>ReactClass</a:t>
            </a:r>
            <a:r>
              <a:rPr lang="en-GB" dirty="0"/>
              <a:t> is created via the </a:t>
            </a:r>
            <a:r>
              <a:rPr lang="en-GB" dirty="0" err="1"/>
              <a:t>React.createClass</a:t>
            </a:r>
            <a:r>
              <a:rPr lang="en-GB" dirty="0"/>
              <a:t>() </a:t>
            </a:r>
            <a:r>
              <a:rPr lang="en-GB" dirty="0" smtClean="0"/>
              <a:t>method</a:t>
            </a:r>
            <a:endParaRPr lang="en-GB" dirty="0"/>
          </a:p>
          <a:p>
            <a:r>
              <a:rPr lang="en-GB" dirty="0"/>
              <a:t>The type parameter describes how an HTML tag or a </a:t>
            </a:r>
            <a:r>
              <a:rPr lang="en-GB" dirty="0" err="1"/>
              <a:t>ReactClass</a:t>
            </a:r>
            <a:r>
              <a:rPr lang="en-GB" dirty="0"/>
              <a:t> is going to be </a:t>
            </a:r>
            <a:r>
              <a:rPr lang="en-GB" dirty="0" smtClean="0"/>
              <a:t>rendered</a:t>
            </a:r>
            <a:endParaRPr lang="en-GB" dirty="0"/>
          </a:p>
        </p:txBody>
      </p:sp>
    </p:spTree>
    <p:extLst>
      <p:ext uri="{BB962C8B-B14F-4D97-AF65-F5344CB8AC3E}">
        <p14:creationId xmlns:p14="http://schemas.microsoft.com/office/powerpoint/2010/main" val="2807388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Props</a:t>
            </a:r>
            <a:endParaRPr lang="en-GB" dirty="0"/>
          </a:p>
        </p:txBody>
      </p:sp>
      <p:sp>
        <p:nvSpPr>
          <p:cNvPr id="3" name="Content Placeholder 2"/>
          <p:cNvSpPr>
            <a:spLocks noGrp="1"/>
          </p:cNvSpPr>
          <p:nvPr>
            <p:ph idx="1"/>
          </p:nvPr>
        </p:nvSpPr>
        <p:spPr/>
        <p:txBody>
          <a:bodyPr/>
          <a:lstStyle/>
          <a:p>
            <a:r>
              <a:rPr lang="en-GB" dirty="0"/>
              <a:t>The props parameter is a JavaScript object passed from a parent element to a child element (and not the other way around) with some properties that are considered immutable, that is, those that should not be </a:t>
            </a:r>
            <a:r>
              <a:rPr lang="en-GB" dirty="0" smtClean="0"/>
              <a:t>changed</a:t>
            </a:r>
            <a:endParaRPr lang="en-GB" dirty="0"/>
          </a:p>
          <a:p>
            <a:r>
              <a:rPr lang="en-GB" dirty="0"/>
              <a:t>While creating DOM elements with React, we can pass the props object with properties that represent the HTML attributes such as class, </a:t>
            </a:r>
            <a:r>
              <a:rPr lang="en-GB" dirty="0" smtClean="0"/>
              <a:t>style name </a:t>
            </a:r>
            <a:r>
              <a:rPr lang="en-GB" dirty="0"/>
              <a:t>our property </a:t>
            </a:r>
            <a:r>
              <a:rPr lang="en-GB" dirty="0" err="1"/>
              <a:t>className</a:t>
            </a:r>
            <a:r>
              <a:rPr lang="en-GB" dirty="0"/>
              <a:t> rather than </a:t>
            </a:r>
            <a:r>
              <a:rPr lang="en-GB" dirty="0" smtClean="0"/>
              <a:t>class</a:t>
            </a:r>
          </a:p>
          <a:p>
            <a:r>
              <a:rPr lang="en-GB" dirty="0" smtClean="0"/>
              <a:t>The </a:t>
            </a:r>
            <a:r>
              <a:rPr lang="en-GB" dirty="0"/>
              <a:t>reason is that the class keyword is reserved in JavaScript</a:t>
            </a:r>
          </a:p>
        </p:txBody>
      </p:sp>
    </p:spTree>
    <p:extLst>
      <p:ext uri="{BB962C8B-B14F-4D97-AF65-F5344CB8AC3E}">
        <p14:creationId xmlns:p14="http://schemas.microsoft.com/office/powerpoint/2010/main" val="1276080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Children</a:t>
            </a:r>
            <a:endParaRPr lang="en-GB" dirty="0"/>
          </a:p>
        </p:txBody>
      </p:sp>
      <p:sp>
        <p:nvSpPr>
          <p:cNvPr id="3" name="Content Placeholder 2"/>
          <p:cNvSpPr>
            <a:spLocks noGrp="1"/>
          </p:cNvSpPr>
          <p:nvPr>
            <p:ph idx="1"/>
          </p:nvPr>
        </p:nvSpPr>
        <p:spPr/>
        <p:txBody>
          <a:bodyPr/>
          <a:lstStyle/>
          <a:p>
            <a:r>
              <a:rPr lang="en-GB" dirty="0"/>
              <a:t>describes what child elements this element should have, if </a:t>
            </a:r>
            <a:r>
              <a:rPr lang="en-GB" dirty="0" smtClean="0"/>
              <a:t>any</a:t>
            </a:r>
          </a:p>
          <a:p>
            <a:r>
              <a:rPr lang="en-GB" dirty="0" smtClean="0"/>
              <a:t>A </a:t>
            </a:r>
            <a:r>
              <a:rPr lang="en-GB" dirty="0"/>
              <a:t>child element can be any type of </a:t>
            </a:r>
            <a:r>
              <a:rPr lang="en-GB" dirty="0" err="1"/>
              <a:t>ReactNode</a:t>
            </a:r>
            <a:r>
              <a:rPr lang="en-GB" dirty="0"/>
              <a:t>: a virtual DOM element represented by a </a:t>
            </a:r>
            <a:r>
              <a:rPr lang="en-GB" dirty="0" err="1"/>
              <a:t>ReactElement</a:t>
            </a:r>
            <a:r>
              <a:rPr lang="en-GB" dirty="0"/>
              <a:t>, a string or a number represented by a </a:t>
            </a:r>
            <a:r>
              <a:rPr lang="en-GB" dirty="0" err="1"/>
              <a:t>ReactText</a:t>
            </a:r>
            <a:r>
              <a:rPr lang="en-GB" dirty="0"/>
              <a:t>, or an array of other </a:t>
            </a:r>
            <a:r>
              <a:rPr lang="en-GB" dirty="0" err="1"/>
              <a:t>ReactNodes</a:t>
            </a:r>
            <a:r>
              <a:rPr lang="en-GB" dirty="0"/>
              <a:t>, which is also called </a:t>
            </a:r>
            <a:r>
              <a:rPr lang="en-GB" dirty="0" err="1"/>
              <a:t>ReactFragment</a:t>
            </a:r>
            <a:endParaRPr lang="en-GB" dirty="0"/>
          </a:p>
        </p:txBody>
      </p:sp>
    </p:spTree>
    <p:extLst>
      <p:ext uri="{BB962C8B-B14F-4D97-AF65-F5344CB8AC3E}">
        <p14:creationId xmlns:p14="http://schemas.microsoft.com/office/powerpoint/2010/main" val="3329088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Nodes</a:t>
            </a:r>
            <a:endParaRPr lang="en-GB" dirty="0"/>
          </a:p>
        </p:txBody>
      </p:sp>
      <p:sp>
        <p:nvSpPr>
          <p:cNvPr id="3" name="Content Placeholder 2"/>
          <p:cNvSpPr>
            <a:spLocks noGrp="1"/>
          </p:cNvSpPr>
          <p:nvPr>
            <p:ph idx="1"/>
          </p:nvPr>
        </p:nvSpPr>
        <p:spPr/>
        <p:txBody>
          <a:bodyPr>
            <a:normAutofit/>
          </a:bodyPr>
          <a:lstStyle/>
          <a:p>
            <a:r>
              <a:rPr lang="en-GB" dirty="0" err="1"/>
              <a:t>React's</a:t>
            </a:r>
            <a:r>
              <a:rPr lang="en-GB" dirty="0"/>
              <a:t> virtual DOM is a tree of React </a:t>
            </a:r>
            <a:r>
              <a:rPr lang="en-GB" dirty="0" smtClean="0"/>
              <a:t>nodes</a:t>
            </a:r>
          </a:p>
          <a:p>
            <a:r>
              <a:rPr lang="en-GB" dirty="0" smtClean="0"/>
              <a:t>One </a:t>
            </a:r>
            <a:r>
              <a:rPr lang="en-GB" dirty="0"/>
              <a:t>of the core types in React is called </a:t>
            </a:r>
            <a:r>
              <a:rPr lang="en-GB" dirty="0" err="1" smtClean="0"/>
              <a:t>ReactNode</a:t>
            </a:r>
            <a:endParaRPr lang="en-GB" dirty="0" smtClean="0"/>
          </a:p>
          <a:p>
            <a:r>
              <a:rPr lang="en-GB" dirty="0" smtClean="0"/>
              <a:t>It's </a:t>
            </a:r>
            <a:r>
              <a:rPr lang="en-GB" dirty="0"/>
              <a:t>a building block for a virtual DOM, and it can be any one of these core types:</a:t>
            </a:r>
          </a:p>
          <a:p>
            <a:pPr lvl="1"/>
            <a:r>
              <a:rPr lang="en-GB" dirty="0" err="1"/>
              <a:t>ReactElement</a:t>
            </a:r>
            <a:r>
              <a:rPr lang="en-GB" dirty="0"/>
              <a:t>: This is the primary type in </a:t>
            </a:r>
            <a:r>
              <a:rPr lang="en-GB" dirty="0" smtClean="0"/>
              <a:t>React. It's </a:t>
            </a:r>
            <a:r>
              <a:rPr lang="en-GB" dirty="0"/>
              <a:t>a light, stateless, immutable, virtual representation of a DOM </a:t>
            </a:r>
            <a:r>
              <a:rPr lang="en-GB" dirty="0" smtClean="0"/>
              <a:t>Element</a:t>
            </a:r>
            <a:endParaRPr lang="en-GB" dirty="0"/>
          </a:p>
          <a:p>
            <a:pPr lvl="1"/>
            <a:r>
              <a:rPr lang="en-GB" dirty="0" err="1"/>
              <a:t>ReactText</a:t>
            </a:r>
            <a:r>
              <a:rPr lang="en-GB" dirty="0"/>
              <a:t>: This is a string or a number. It represents textual content and it's a virtual representation of a Text Node in the </a:t>
            </a:r>
            <a:r>
              <a:rPr lang="en-GB" dirty="0" smtClean="0"/>
              <a:t>DOM</a:t>
            </a:r>
            <a:endParaRPr lang="en-GB" dirty="0"/>
          </a:p>
          <a:p>
            <a:pPr lvl="1"/>
            <a:r>
              <a:rPr lang="en-GB" dirty="0" err="1"/>
              <a:t>ReactElements</a:t>
            </a:r>
            <a:r>
              <a:rPr lang="en-GB" dirty="0"/>
              <a:t> and </a:t>
            </a:r>
            <a:r>
              <a:rPr lang="en-GB" dirty="0" err="1"/>
              <a:t>ReactTexts</a:t>
            </a:r>
            <a:r>
              <a:rPr lang="en-GB" dirty="0"/>
              <a:t> are </a:t>
            </a:r>
            <a:r>
              <a:rPr lang="en-GB" dirty="0" err="1"/>
              <a:t>ReactNodes</a:t>
            </a:r>
            <a:r>
              <a:rPr lang="en-GB" dirty="0"/>
              <a:t>. An array of </a:t>
            </a:r>
            <a:r>
              <a:rPr lang="en-GB" dirty="0" err="1"/>
              <a:t>ReactNodes</a:t>
            </a:r>
            <a:r>
              <a:rPr lang="en-GB" dirty="0"/>
              <a:t> is called a </a:t>
            </a:r>
            <a:r>
              <a:rPr lang="en-GB" dirty="0" err="1"/>
              <a:t>ReactFragment</a:t>
            </a:r>
            <a:endParaRPr lang="en-GB" dirty="0"/>
          </a:p>
        </p:txBody>
      </p:sp>
    </p:spTree>
    <p:extLst>
      <p:ext uri="{BB962C8B-B14F-4D97-AF65-F5344CB8AC3E}">
        <p14:creationId xmlns:p14="http://schemas.microsoft.com/office/powerpoint/2010/main" val="1483831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Factories</a:t>
            </a:r>
            <a:endParaRPr lang="en-GB" dirty="0"/>
          </a:p>
        </p:txBody>
      </p:sp>
      <p:sp>
        <p:nvSpPr>
          <p:cNvPr id="3" name="Content Placeholder 2"/>
          <p:cNvSpPr>
            <a:spLocks noGrp="1"/>
          </p:cNvSpPr>
          <p:nvPr>
            <p:ph idx="1"/>
          </p:nvPr>
        </p:nvSpPr>
        <p:spPr/>
        <p:txBody>
          <a:bodyPr/>
          <a:lstStyle/>
          <a:p>
            <a:r>
              <a:rPr lang="en-GB" dirty="0"/>
              <a:t>React provides us with a number of built-in factory functions to create the common HTML </a:t>
            </a:r>
            <a:r>
              <a:rPr lang="en-GB" dirty="0" smtClean="0"/>
              <a:t>tags</a:t>
            </a:r>
          </a:p>
          <a:p>
            <a:r>
              <a:rPr lang="en-GB" dirty="0" smtClean="0"/>
              <a:t>You </a:t>
            </a:r>
            <a:r>
              <a:rPr lang="en-GB" dirty="0"/>
              <a:t>can call them from the </a:t>
            </a:r>
            <a:r>
              <a:rPr lang="en-GB" dirty="0" err="1"/>
              <a:t>React.DOM</a:t>
            </a:r>
            <a:r>
              <a:rPr lang="en-GB" dirty="0"/>
              <a:t> object; for example, </a:t>
            </a:r>
            <a:r>
              <a:rPr lang="en-GB" dirty="0" err="1"/>
              <a:t>React.DOM.ul</a:t>
            </a:r>
            <a:r>
              <a:rPr lang="en-GB" dirty="0"/>
              <a:t>(), React.DOM.li(), </a:t>
            </a:r>
            <a:r>
              <a:rPr lang="en-GB" dirty="0" err="1"/>
              <a:t>React.DOM.div</a:t>
            </a:r>
            <a:r>
              <a:rPr lang="en-GB" dirty="0"/>
              <a:t>(), and so on</a:t>
            </a:r>
          </a:p>
        </p:txBody>
      </p:sp>
    </p:spTree>
    <p:extLst>
      <p:ext uri="{BB962C8B-B14F-4D97-AF65-F5344CB8AC3E}">
        <p14:creationId xmlns:p14="http://schemas.microsoft.com/office/powerpoint/2010/main" val="6180148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Rendering React </a:t>
            </a:r>
            <a:r>
              <a:rPr lang="en-GB" dirty="0" smtClean="0"/>
              <a:t>Elements</a:t>
            </a:r>
            <a:endParaRPr lang="en-GB" dirty="0"/>
          </a:p>
        </p:txBody>
      </p:sp>
      <p:sp>
        <p:nvSpPr>
          <p:cNvPr id="3" name="Content Placeholder 2"/>
          <p:cNvSpPr>
            <a:spLocks noGrp="1"/>
          </p:cNvSpPr>
          <p:nvPr>
            <p:ph idx="1"/>
          </p:nvPr>
        </p:nvSpPr>
        <p:spPr/>
        <p:txBody>
          <a:bodyPr/>
          <a:lstStyle/>
          <a:p>
            <a:r>
              <a:rPr lang="en-GB" dirty="0" smtClean="0"/>
              <a:t>The </a:t>
            </a:r>
            <a:r>
              <a:rPr lang="en-GB" dirty="0" err="1"/>
              <a:t>ReactDOM.render</a:t>
            </a:r>
            <a:r>
              <a:rPr lang="en-GB" dirty="0"/>
              <a:t>() method takes three </a:t>
            </a:r>
            <a:r>
              <a:rPr lang="en-GB" dirty="0" smtClean="0"/>
              <a:t>parameters:</a:t>
            </a:r>
          </a:p>
          <a:p>
            <a:pPr lvl="1"/>
            <a:r>
              <a:rPr lang="en-GB" dirty="0" err="1" smtClean="0"/>
              <a:t>ReactElement</a:t>
            </a:r>
            <a:endParaRPr lang="en-GB" dirty="0" smtClean="0"/>
          </a:p>
          <a:p>
            <a:pPr lvl="1"/>
            <a:r>
              <a:rPr lang="en-GB" dirty="0" smtClean="0"/>
              <a:t>a </a:t>
            </a:r>
            <a:r>
              <a:rPr lang="en-GB" dirty="0"/>
              <a:t>regular </a:t>
            </a:r>
            <a:r>
              <a:rPr lang="en-GB" dirty="0" err="1" smtClean="0"/>
              <a:t>DOMElement</a:t>
            </a:r>
            <a:endParaRPr lang="en-GB" dirty="0" smtClean="0"/>
          </a:p>
          <a:p>
            <a:pPr lvl="1"/>
            <a:r>
              <a:rPr lang="en-GB" dirty="0" smtClean="0"/>
              <a:t>a </a:t>
            </a:r>
            <a:r>
              <a:rPr lang="en-GB" dirty="0" err="1"/>
              <a:t>callback</a:t>
            </a:r>
            <a:r>
              <a:rPr lang="en-GB" dirty="0"/>
              <a:t> </a:t>
            </a:r>
            <a:r>
              <a:rPr lang="en-GB" dirty="0" smtClean="0"/>
              <a:t>function</a:t>
            </a:r>
            <a:endParaRPr lang="en-GB" dirty="0"/>
          </a:p>
          <a:p>
            <a:r>
              <a:rPr lang="en-GB" dirty="0" err="1"/>
              <a:t>ReactDOM.render</a:t>
            </a:r>
            <a:r>
              <a:rPr lang="en-GB" dirty="0"/>
              <a:t>(</a:t>
            </a:r>
            <a:r>
              <a:rPr lang="en-GB" dirty="0" err="1"/>
              <a:t>ReactElement</a:t>
            </a:r>
            <a:r>
              <a:rPr lang="en-GB" dirty="0"/>
              <a:t>, </a:t>
            </a:r>
            <a:r>
              <a:rPr lang="en-GB" dirty="0" err="1"/>
              <a:t>DOMElement</a:t>
            </a:r>
            <a:r>
              <a:rPr lang="en-GB" dirty="0"/>
              <a:t>, </a:t>
            </a:r>
            <a:r>
              <a:rPr lang="en-GB" dirty="0" err="1"/>
              <a:t>callback</a:t>
            </a:r>
            <a:r>
              <a:rPr lang="en-GB" dirty="0" smtClean="0"/>
              <a:t>);	</a:t>
            </a:r>
            <a:endParaRPr lang="en-GB" dirty="0"/>
          </a:p>
        </p:txBody>
      </p:sp>
    </p:spTree>
    <p:extLst>
      <p:ext uri="{BB962C8B-B14F-4D97-AF65-F5344CB8AC3E}">
        <p14:creationId xmlns:p14="http://schemas.microsoft.com/office/powerpoint/2010/main" val="2740514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GB" dirty="0" smtClean="0"/>
              <a:t>Welcome</a:t>
            </a:r>
            <a:endParaRPr lang="en-GB" dirty="0"/>
          </a:p>
        </p:txBody>
      </p:sp>
      <p:sp>
        <p:nvSpPr>
          <p:cNvPr id="5122" name="Rectangle 2"/>
          <p:cNvSpPr>
            <a:spLocks noGrp="1" noChangeArrowheads="1"/>
          </p:cNvSpPr>
          <p:nvPr>
            <p:ph idx="1"/>
          </p:nvPr>
        </p:nvSpPr>
        <p:spPr/>
        <p:txBody>
          <a:bodyPr/>
          <a:lstStyle/>
          <a:p>
            <a:r>
              <a:rPr lang="en-GB" smtClean="0"/>
              <a:t>Current experience</a:t>
            </a:r>
          </a:p>
          <a:p>
            <a:r>
              <a:rPr lang="en-GB" smtClean="0"/>
              <a:t>What you want from this course</a:t>
            </a:r>
            <a:endParaRPr lang="en-GB" dirty="0"/>
          </a:p>
        </p:txBody>
      </p:sp>
    </p:spTree>
    <p:extLst>
      <p:ext uri="{BB962C8B-B14F-4D97-AF65-F5344CB8AC3E}">
        <p14:creationId xmlns:p14="http://schemas.microsoft.com/office/powerpoint/2010/main" val="32915245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Scalable</a:t>
            </a:r>
            <a:endParaRPr lang="en-GB" dirty="0"/>
          </a:p>
        </p:txBody>
      </p:sp>
      <p:pic>
        <p:nvPicPr>
          <p:cNvPr id="4" name="Content Placeholder 3"/>
          <p:cNvPicPr>
            <a:picLocks noGrp="1" noChangeAspect="1"/>
          </p:cNvPicPr>
          <p:nvPr>
            <p:ph idx="1"/>
          </p:nvPr>
        </p:nvPicPr>
        <p:blipFill>
          <a:blip r:embed="rId2"/>
          <a:stretch>
            <a:fillRect/>
          </a:stretch>
        </p:blipFill>
        <p:spPr>
          <a:xfrm>
            <a:off x="956189" y="1852734"/>
            <a:ext cx="10279621" cy="4297120"/>
          </a:xfrm>
          <a:prstGeom prst="rect">
            <a:avLst/>
          </a:prstGeom>
        </p:spPr>
      </p:pic>
    </p:spTree>
    <p:extLst>
      <p:ext uri="{BB962C8B-B14F-4D97-AF65-F5344CB8AC3E}">
        <p14:creationId xmlns:p14="http://schemas.microsoft.com/office/powerpoint/2010/main" val="3866022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Speed</a:t>
            </a:r>
            <a:endParaRPr lang="en-GB" dirty="0"/>
          </a:p>
        </p:txBody>
      </p:sp>
      <p:sp>
        <p:nvSpPr>
          <p:cNvPr id="3" name="Content Placeholder 2"/>
          <p:cNvSpPr>
            <a:spLocks noGrp="1"/>
          </p:cNvSpPr>
          <p:nvPr>
            <p:ph idx="1"/>
          </p:nvPr>
        </p:nvSpPr>
        <p:spPr/>
        <p:txBody>
          <a:bodyPr/>
          <a:lstStyle/>
          <a:p>
            <a:r>
              <a:rPr lang="en-GB" dirty="0"/>
              <a:t>The way </a:t>
            </a:r>
            <a:r>
              <a:rPr lang="en-GB" dirty="0" err="1"/>
              <a:t>ReactDOM.render</a:t>
            </a:r>
            <a:r>
              <a:rPr lang="en-GB" dirty="0"/>
              <a:t> makes changes is by leaving the current DOM in </a:t>
            </a:r>
            <a:r>
              <a:rPr lang="en-GB" dirty="0" smtClean="0"/>
              <a:t>place and </a:t>
            </a:r>
            <a:r>
              <a:rPr lang="en-GB" dirty="0"/>
              <a:t>simply updating the DOM elements that need to be </a:t>
            </a:r>
            <a:r>
              <a:rPr lang="en-GB" dirty="0" smtClean="0"/>
              <a:t>updated</a:t>
            </a:r>
            <a:endParaRPr lang="en-GB" dirty="0"/>
          </a:p>
          <a:p>
            <a:endParaRPr lang="en-GB" b="1" dirty="0"/>
          </a:p>
        </p:txBody>
      </p:sp>
      <p:pic>
        <p:nvPicPr>
          <p:cNvPr id="4" name="Picture 3"/>
          <p:cNvPicPr>
            <a:picLocks noChangeAspect="1"/>
          </p:cNvPicPr>
          <p:nvPr/>
        </p:nvPicPr>
        <p:blipFill>
          <a:blip r:embed="rId2"/>
          <a:stretch>
            <a:fillRect/>
          </a:stretch>
        </p:blipFill>
        <p:spPr>
          <a:xfrm>
            <a:off x="1959192" y="3350534"/>
            <a:ext cx="8421472" cy="2135865"/>
          </a:xfrm>
          <a:prstGeom prst="rect">
            <a:avLst/>
          </a:prstGeom>
        </p:spPr>
      </p:pic>
    </p:spTree>
    <p:extLst>
      <p:ext uri="{BB962C8B-B14F-4D97-AF65-F5344CB8AC3E}">
        <p14:creationId xmlns:p14="http://schemas.microsoft.com/office/powerpoint/2010/main" val="3159372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JSX is JavaScript</a:t>
            </a:r>
          </a:p>
        </p:txBody>
      </p:sp>
      <p:sp>
        <p:nvSpPr>
          <p:cNvPr id="3" name="Content Placeholder 2"/>
          <p:cNvSpPr>
            <a:spLocks noGrp="1"/>
          </p:cNvSpPr>
          <p:nvPr>
            <p:ph idx="1"/>
          </p:nvPr>
        </p:nvSpPr>
        <p:spPr/>
        <p:txBody>
          <a:bodyPr/>
          <a:lstStyle/>
          <a:p>
            <a:r>
              <a:rPr lang="en-GB" dirty="0" smtClean="0"/>
              <a:t>E.g. pass </a:t>
            </a:r>
            <a:r>
              <a:rPr lang="en-GB" dirty="0"/>
              <a:t>an array of ingredients to the </a:t>
            </a:r>
            <a:r>
              <a:rPr lang="en-GB" dirty="0" err="1"/>
              <a:t>IngredientsList</a:t>
            </a:r>
            <a:r>
              <a:rPr lang="en-GB" dirty="0"/>
              <a:t> as </a:t>
            </a:r>
            <a:r>
              <a:rPr lang="en-GB" dirty="0" smtClean="0"/>
              <a:t>a property</a:t>
            </a:r>
            <a:endParaRPr lang="en-GB" dirty="0"/>
          </a:p>
        </p:txBody>
      </p:sp>
      <p:pic>
        <p:nvPicPr>
          <p:cNvPr id="4" name="Picture 3"/>
          <p:cNvPicPr>
            <a:picLocks noChangeAspect="1"/>
          </p:cNvPicPr>
          <p:nvPr/>
        </p:nvPicPr>
        <p:blipFill>
          <a:blip r:embed="rId2"/>
          <a:stretch>
            <a:fillRect/>
          </a:stretch>
        </p:blipFill>
        <p:spPr>
          <a:xfrm>
            <a:off x="1803760" y="3232323"/>
            <a:ext cx="8148061" cy="2944640"/>
          </a:xfrm>
          <a:prstGeom prst="rect">
            <a:avLst/>
          </a:prstGeom>
        </p:spPr>
      </p:pic>
    </p:spTree>
    <p:extLst>
      <p:ext uri="{BB962C8B-B14F-4D97-AF65-F5344CB8AC3E}">
        <p14:creationId xmlns:p14="http://schemas.microsoft.com/office/powerpoint/2010/main" val="152736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WebPack</a:t>
            </a:r>
            <a:r>
              <a:rPr lang="en-GB" dirty="0" smtClean="0"/>
              <a:t> </a:t>
            </a:r>
            <a:r>
              <a:rPr lang="en-GB" dirty="0"/>
              <a:t>App Build process</a:t>
            </a:r>
          </a:p>
        </p:txBody>
      </p:sp>
      <p:pic>
        <p:nvPicPr>
          <p:cNvPr id="7" name="Content Placeholder 6"/>
          <p:cNvPicPr>
            <a:picLocks noGrp="1" noChangeAspect="1"/>
          </p:cNvPicPr>
          <p:nvPr>
            <p:ph idx="1"/>
          </p:nvPr>
        </p:nvPicPr>
        <p:blipFill>
          <a:blip r:embed="rId2"/>
          <a:stretch>
            <a:fillRect/>
          </a:stretch>
        </p:blipFill>
        <p:spPr>
          <a:xfrm>
            <a:off x="1519237" y="2020094"/>
            <a:ext cx="9153525" cy="3962400"/>
          </a:xfrm>
          <a:prstGeom prst="rect">
            <a:avLst/>
          </a:prstGeom>
        </p:spPr>
      </p:pic>
    </p:spTree>
    <p:extLst>
      <p:ext uri="{BB962C8B-B14F-4D97-AF65-F5344CB8AC3E}">
        <p14:creationId xmlns:p14="http://schemas.microsoft.com/office/powerpoint/2010/main" val="229425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smtClean="0"/>
              <a:t>Expressions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JavaScript </a:t>
            </a:r>
            <a:r>
              <a:rPr lang="en-GB" dirty="0"/>
              <a:t>expressions are wrapped in curly braces and indicate where variables </a:t>
            </a:r>
            <a:r>
              <a:rPr lang="en-GB" dirty="0" smtClean="0"/>
              <a:t>will be </a:t>
            </a:r>
            <a:r>
              <a:rPr lang="en-GB" dirty="0"/>
              <a:t>evaluated </a:t>
            </a:r>
            <a:endParaRPr lang="en-GB" dirty="0" smtClean="0"/>
          </a:p>
          <a:p>
            <a:r>
              <a:rPr lang="en-GB" dirty="0" smtClean="0"/>
              <a:t>For </a:t>
            </a:r>
            <a:r>
              <a:rPr lang="en-GB" dirty="0"/>
              <a:t>example, </a:t>
            </a:r>
            <a:r>
              <a:rPr lang="en-GB" dirty="0" smtClean="0"/>
              <a:t>to display the </a:t>
            </a:r>
            <a:r>
              <a:rPr lang="en-GB" dirty="0"/>
              <a:t>value of the title property in an element, we can insert that value using a </a:t>
            </a:r>
            <a:r>
              <a:rPr lang="en-GB" dirty="0" smtClean="0"/>
              <a:t>Java‐Script expression</a:t>
            </a:r>
          </a:p>
          <a:p>
            <a:r>
              <a:rPr lang="en-GB" dirty="0" smtClean="0"/>
              <a:t>The </a:t>
            </a:r>
            <a:r>
              <a:rPr lang="en-GB" dirty="0"/>
              <a:t>variable will be evaluated, and its value is </a:t>
            </a:r>
            <a:r>
              <a:rPr lang="en-GB" dirty="0" smtClean="0"/>
              <a:t>returned</a:t>
            </a:r>
            <a:endParaRPr lang="en-GB" dirty="0"/>
          </a:p>
          <a:p>
            <a:r>
              <a:rPr lang="en-GB" dirty="0"/>
              <a:t>&lt;h1&gt;{</a:t>
            </a:r>
            <a:r>
              <a:rPr lang="en-GB" dirty="0" err="1"/>
              <a:t>this.props.title</a:t>
            </a:r>
            <a:r>
              <a:rPr lang="en-GB" dirty="0"/>
              <a:t>}&lt;/h1&gt;</a:t>
            </a:r>
          </a:p>
          <a:p>
            <a:r>
              <a:rPr lang="en-GB" dirty="0"/>
              <a:t>Values of types other than strings should also appear as a JavaScript </a:t>
            </a:r>
            <a:r>
              <a:rPr lang="en-GB" dirty="0" smtClean="0"/>
              <a:t>expression</a:t>
            </a:r>
            <a:endParaRPr lang="en-GB" dirty="0"/>
          </a:p>
          <a:p>
            <a:r>
              <a:rPr lang="en-GB" dirty="0"/>
              <a:t>&lt;input type=”checkbox” </a:t>
            </a:r>
            <a:r>
              <a:rPr lang="en-GB" dirty="0" err="1"/>
              <a:t>defaultChecked</a:t>
            </a:r>
            <a:r>
              <a:rPr lang="en-GB" dirty="0"/>
              <a:t>={false} </a:t>
            </a:r>
            <a:r>
              <a:rPr lang="en-GB" dirty="0" smtClean="0"/>
              <a:t>/&gt;</a:t>
            </a:r>
          </a:p>
          <a:p>
            <a:r>
              <a:rPr lang="en-GB" dirty="0" smtClean="0"/>
              <a:t>Functions </a:t>
            </a:r>
            <a:r>
              <a:rPr lang="en-GB" dirty="0"/>
              <a:t>found in JavaScript expressions will be invoked</a:t>
            </a:r>
          </a:p>
        </p:txBody>
      </p:sp>
    </p:spTree>
    <p:extLst>
      <p:ext uri="{BB962C8B-B14F-4D97-AF65-F5344CB8AC3E}">
        <p14:creationId xmlns:p14="http://schemas.microsoft.com/office/powerpoint/2010/main" val="4771165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 components</a:t>
            </a:r>
          </a:p>
        </p:txBody>
      </p:sp>
      <p:sp>
        <p:nvSpPr>
          <p:cNvPr id="3" name="Content Placeholder 2"/>
          <p:cNvSpPr>
            <a:spLocks noGrp="1"/>
          </p:cNvSpPr>
          <p:nvPr>
            <p:ph idx="1"/>
          </p:nvPr>
        </p:nvSpPr>
        <p:spPr/>
        <p:txBody>
          <a:bodyPr/>
          <a:lstStyle/>
          <a:p>
            <a:r>
              <a:rPr lang="en-GB" dirty="0" smtClean="0"/>
              <a:t>Build </a:t>
            </a:r>
            <a:r>
              <a:rPr lang="en-GB" dirty="0"/>
              <a:t>them in render() based on underlying props and </a:t>
            </a:r>
            <a:r>
              <a:rPr lang="en-GB" dirty="0" smtClean="0"/>
              <a:t>state</a:t>
            </a:r>
            <a:endParaRPr lang="en-GB" dirty="0"/>
          </a:p>
          <a:p>
            <a:r>
              <a:rPr lang="en-GB" dirty="0"/>
              <a:t>Duplicated data from </a:t>
            </a:r>
            <a:r>
              <a:rPr lang="en-GB" dirty="0" smtClean="0"/>
              <a:t>props</a:t>
            </a:r>
          </a:p>
          <a:p>
            <a:pPr lvl="1"/>
            <a:r>
              <a:rPr lang="en-GB" dirty="0" smtClean="0"/>
              <a:t>Try </a:t>
            </a:r>
            <a:r>
              <a:rPr lang="en-GB" dirty="0"/>
              <a:t>to use props as the source of truth where </a:t>
            </a:r>
            <a:r>
              <a:rPr lang="en-GB" dirty="0" smtClean="0"/>
              <a:t>possible</a:t>
            </a:r>
          </a:p>
          <a:p>
            <a:pPr lvl="1"/>
            <a:r>
              <a:rPr lang="en-GB" dirty="0" smtClean="0"/>
              <a:t>One </a:t>
            </a:r>
            <a:r>
              <a:rPr lang="en-GB" dirty="0"/>
              <a:t>valid use to store props in state is to be able to know its previous values, because props may change as the result of a parent component re-rendering</a:t>
            </a:r>
          </a:p>
          <a:p>
            <a:endParaRPr lang="en-GB" dirty="0"/>
          </a:p>
        </p:txBody>
      </p:sp>
    </p:spTree>
    <p:extLst>
      <p:ext uri="{BB962C8B-B14F-4D97-AF65-F5344CB8AC3E}">
        <p14:creationId xmlns:p14="http://schemas.microsoft.com/office/powerpoint/2010/main" val="330448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Root Tag for </a:t>
            </a:r>
            <a:r>
              <a:rPr lang="en-GB" dirty="0" err="1" smtClean="0"/>
              <a:t>jsx</a:t>
            </a:r>
            <a:endParaRPr lang="en-GB" dirty="0"/>
          </a:p>
        </p:txBody>
      </p:sp>
      <p:sp>
        <p:nvSpPr>
          <p:cNvPr id="3" name="Content Placeholder 2"/>
          <p:cNvSpPr>
            <a:spLocks noGrp="1"/>
          </p:cNvSpPr>
          <p:nvPr>
            <p:ph idx="1"/>
          </p:nvPr>
        </p:nvSpPr>
        <p:spPr/>
        <p:txBody>
          <a:bodyPr/>
          <a:lstStyle/>
          <a:p>
            <a:r>
              <a:rPr lang="en-GB" dirty="0" smtClean="0"/>
              <a:t>… and also wrap returned </a:t>
            </a:r>
            <a:r>
              <a:rPr lang="en-GB" dirty="0" err="1" smtClean="0"/>
              <a:t>jsx</a:t>
            </a:r>
            <a:r>
              <a:rPr lang="en-GB" dirty="0" smtClean="0"/>
              <a:t> in ()</a:t>
            </a:r>
            <a:endParaRPr lang="en-GB" dirty="0"/>
          </a:p>
        </p:txBody>
      </p:sp>
    </p:spTree>
    <p:extLst>
      <p:ext uri="{BB962C8B-B14F-4D97-AF65-F5344CB8AC3E}">
        <p14:creationId xmlns:p14="http://schemas.microsoft.com/office/powerpoint/2010/main" val="37575420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Glyph Icons</a:t>
            </a:r>
            <a:br>
              <a:rPr lang="en-GB" dirty="0"/>
            </a:br>
            <a:r>
              <a:rPr lang="en-GB" sz="2400" dirty="0"/>
              <a:t>http://glyphicons.com</a:t>
            </a:r>
            <a:r>
              <a:rPr lang="en-GB" sz="2400" dirty="0" smtClean="0"/>
              <a:t>/</a:t>
            </a:r>
            <a:endParaRPr lang="en-GB" dirty="0"/>
          </a:p>
        </p:txBody>
      </p:sp>
      <p:pic>
        <p:nvPicPr>
          <p:cNvPr id="4" name="Content Placeholder 3"/>
          <p:cNvPicPr>
            <a:picLocks noGrp="1" noChangeAspect="1"/>
          </p:cNvPicPr>
          <p:nvPr>
            <p:ph idx="1"/>
          </p:nvPr>
        </p:nvPicPr>
        <p:blipFill>
          <a:blip r:embed="rId2"/>
          <a:stretch>
            <a:fillRect/>
          </a:stretch>
        </p:blipFill>
        <p:spPr>
          <a:xfrm>
            <a:off x="3449782" y="1878963"/>
            <a:ext cx="5632009" cy="4031522"/>
          </a:xfrm>
          <a:prstGeom prst="rect">
            <a:avLst/>
          </a:prstGeom>
        </p:spPr>
      </p:pic>
    </p:spTree>
    <p:extLst>
      <p:ext uri="{BB962C8B-B14F-4D97-AF65-F5344CB8AC3E}">
        <p14:creationId xmlns:p14="http://schemas.microsoft.com/office/powerpoint/2010/main" val="1962186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 on the server</a:t>
            </a:r>
            <a:endParaRPr lang="en-GB" dirty="0"/>
          </a:p>
        </p:txBody>
      </p:sp>
      <p:sp>
        <p:nvSpPr>
          <p:cNvPr id="3" name="Content Placeholder 2"/>
          <p:cNvSpPr>
            <a:spLocks noGrp="1"/>
          </p:cNvSpPr>
          <p:nvPr>
            <p:ph idx="1"/>
          </p:nvPr>
        </p:nvSpPr>
        <p:spPr/>
        <p:txBody>
          <a:bodyPr>
            <a:normAutofit fontScale="85000" lnSpcReduction="10000"/>
          </a:bodyPr>
          <a:lstStyle/>
          <a:p>
            <a:r>
              <a:rPr lang="en-GB" dirty="0"/>
              <a:t>We have a virtual DOM that is just a JavaScript, and as you know using Node.js, we can run JavaScript on a </a:t>
            </a:r>
            <a:r>
              <a:rPr lang="en-GB" dirty="0" smtClean="0"/>
              <a:t>server</a:t>
            </a:r>
          </a:p>
          <a:p>
            <a:r>
              <a:rPr lang="en-GB" dirty="0" smtClean="0"/>
              <a:t>So </a:t>
            </a:r>
            <a:r>
              <a:rPr lang="en-GB" dirty="0"/>
              <a:t>technically, we can use the React library on a server, and we can create our </a:t>
            </a:r>
            <a:r>
              <a:rPr lang="en-GB" dirty="0" err="1"/>
              <a:t>ReactNode</a:t>
            </a:r>
            <a:r>
              <a:rPr lang="en-GB" dirty="0"/>
              <a:t> tree on a </a:t>
            </a:r>
            <a:r>
              <a:rPr lang="en-GB" dirty="0" smtClean="0"/>
              <a:t>server</a:t>
            </a:r>
          </a:p>
          <a:p>
            <a:r>
              <a:rPr lang="en-GB" dirty="0" smtClean="0"/>
              <a:t>The </a:t>
            </a:r>
            <a:r>
              <a:rPr lang="en-GB" dirty="0"/>
              <a:t>question is how can we render it to a string that we can send to a client</a:t>
            </a:r>
            <a:r>
              <a:rPr lang="en-GB" dirty="0" smtClean="0"/>
              <a:t>?</a:t>
            </a:r>
          </a:p>
          <a:p>
            <a:r>
              <a:rPr lang="en-GB" dirty="0"/>
              <a:t>React has a method called </a:t>
            </a:r>
            <a:r>
              <a:rPr lang="en-GB" dirty="0" err="1"/>
              <a:t>ReactDOMServer.renderToString</a:t>
            </a:r>
            <a:r>
              <a:rPr lang="en-GB" dirty="0"/>
              <a:t>() just to do this:</a:t>
            </a:r>
          </a:p>
          <a:p>
            <a:pPr lvl="1"/>
            <a:r>
              <a:rPr lang="en-GB" dirty="0" err="1"/>
              <a:t>var</a:t>
            </a:r>
            <a:r>
              <a:rPr lang="en-GB" dirty="0"/>
              <a:t> </a:t>
            </a:r>
            <a:r>
              <a:rPr lang="en-GB" dirty="0" err="1"/>
              <a:t>ReactDOMServer</a:t>
            </a:r>
            <a:r>
              <a:rPr lang="en-GB" dirty="0"/>
              <a:t> = require('react-</a:t>
            </a:r>
            <a:r>
              <a:rPr lang="en-GB" dirty="0" err="1"/>
              <a:t>dom</a:t>
            </a:r>
            <a:r>
              <a:rPr lang="en-GB" dirty="0"/>
              <a:t>/server');</a:t>
            </a:r>
          </a:p>
          <a:p>
            <a:pPr lvl="1"/>
            <a:r>
              <a:rPr lang="en-GB" dirty="0" err="1"/>
              <a:t>ReactDOMServer.renderToString</a:t>
            </a:r>
            <a:r>
              <a:rPr lang="en-GB" dirty="0"/>
              <a:t>(</a:t>
            </a:r>
            <a:r>
              <a:rPr lang="en-GB" dirty="0" err="1"/>
              <a:t>ReactElement</a:t>
            </a:r>
            <a:r>
              <a:rPr lang="en-GB" dirty="0"/>
              <a:t>);</a:t>
            </a:r>
          </a:p>
          <a:p>
            <a:r>
              <a:rPr lang="en-GB" dirty="0"/>
              <a:t>It takes a </a:t>
            </a:r>
            <a:r>
              <a:rPr lang="en-GB" dirty="0" err="1"/>
              <a:t>ReactElement</a:t>
            </a:r>
            <a:r>
              <a:rPr lang="en-GB" dirty="0"/>
              <a:t> as a parameter and renders it to its initial </a:t>
            </a:r>
            <a:r>
              <a:rPr lang="en-GB" dirty="0" smtClean="0"/>
              <a:t>HTML</a:t>
            </a:r>
          </a:p>
          <a:p>
            <a:r>
              <a:rPr lang="en-GB" dirty="0" smtClean="0"/>
              <a:t>Not </a:t>
            </a:r>
            <a:r>
              <a:rPr lang="en-GB" dirty="0"/>
              <a:t>only is this faster than mutating a DOM on a client, but it also improves the Search Engine Optimization (SEO) of your web application</a:t>
            </a:r>
          </a:p>
        </p:txBody>
      </p:sp>
    </p:spTree>
    <p:extLst>
      <p:ext uri="{BB962C8B-B14F-4D97-AF65-F5344CB8AC3E}">
        <p14:creationId xmlns:p14="http://schemas.microsoft.com/office/powerpoint/2010/main" val="35909503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mtClean="0"/>
              <a:t>We </a:t>
            </a:r>
            <a:r>
              <a:rPr lang="en-GB" dirty="0"/>
              <a:t>can do this too with React:</a:t>
            </a:r>
          </a:p>
          <a:p>
            <a:r>
              <a:rPr lang="en-GB" dirty="0" err="1"/>
              <a:t>var</a:t>
            </a:r>
            <a:r>
              <a:rPr lang="en-GB" dirty="0"/>
              <a:t> </a:t>
            </a:r>
            <a:r>
              <a:rPr lang="en-GB" dirty="0" err="1"/>
              <a:t>ReactDOMServer</a:t>
            </a:r>
            <a:r>
              <a:rPr lang="en-GB" dirty="0"/>
              <a:t> = require('react-</a:t>
            </a:r>
            <a:r>
              <a:rPr lang="en-GB" dirty="0" err="1"/>
              <a:t>dom</a:t>
            </a:r>
            <a:r>
              <a:rPr lang="en-GB" dirty="0"/>
              <a:t>/server');</a:t>
            </a:r>
          </a:p>
          <a:p>
            <a:r>
              <a:rPr lang="en-GB" dirty="0" err="1"/>
              <a:t>ReactDOM.renderToStaticMarkup</a:t>
            </a:r>
            <a:r>
              <a:rPr lang="en-GB" dirty="0"/>
              <a:t>(</a:t>
            </a:r>
            <a:r>
              <a:rPr lang="en-GB" dirty="0" err="1"/>
              <a:t>ReactElement</a:t>
            </a:r>
            <a:r>
              <a:rPr lang="en-GB" dirty="0"/>
              <a:t>);</a:t>
            </a:r>
          </a:p>
          <a:p>
            <a:r>
              <a:rPr lang="en-GB" dirty="0"/>
              <a:t>Similar to </a:t>
            </a:r>
            <a:r>
              <a:rPr lang="en-GB" dirty="0" err="1"/>
              <a:t>ReactDOM.renderToString</a:t>
            </a:r>
            <a:r>
              <a:rPr lang="en-GB" dirty="0"/>
              <a:t>(), this method also takes a </a:t>
            </a:r>
            <a:r>
              <a:rPr lang="en-GB" dirty="0" err="1"/>
              <a:t>ReactElement</a:t>
            </a:r>
            <a:r>
              <a:rPr lang="en-GB" dirty="0"/>
              <a:t> as a parameter and outputs an HTML </a:t>
            </a:r>
            <a:r>
              <a:rPr lang="en-GB" dirty="0" smtClean="0"/>
              <a:t>string</a:t>
            </a:r>
          </a:p>
          <a:p>
            <a:r>
              <a:rPr lang="en-GB" dirty="0" smtClean="0"/>
              <a:t>However</a:t>
            </a:r>
            <a:r>
              <a:rPr lang="en-GB" dirty="0"/>
              <a:t>, it doesn't create the extra DOM attributes that React uses internally, it produces shorter HTML strings that we can transfer to the wire quickly</a:t>
            </a:r>
          </a:p>
        </p:txBody>
      </p:sp>
    </p:spTree>
    <p:extLst>
      <p:ext uri="{BB962C8B-B14F-4D97-AF65-F5344CB8AC3E}">
        <p14:creationId xmlns:p14="http://schemas.microsoft.com/office/powerpoint/2010/main" val="3324406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r>
              <a:rPr lang="en-GB" smtClean="0"/>
              <a:t>Times</a:t>
            </a:r>
            <a:endParaRPr lang="en-GB" dirty="0"/>
          </a:p>
        </p:txBody>
      </p:sp>
      <p:sp>
        <p:nvSpPr>
          <p:cNvPr id="6146" name="Rectangle 2"/>
          <p:cNvSpPr>
            <a:spLocks noGrp="1" noChangeArrowheads="1"/>
          </p:cNvSpPr>
          <p:nvPr>
            <p:ph idx="1"/>
          </p:nvPr>
        </p:nvSpPr>
        <p:spPr/>
        <p:txBody>
          <a:bodyPr/>
          <a:lstStyle/>
          <a:p>
            <a:r>
              <a:rPr lang="en-GB" smtClean="0"/>
              <a:t>  9:30 start</a:t>
            </a:r>
          </a:p>
          <a:p>
            <a:r>
              <a:rPr lang="en-GB" smtClean="0"/>
              <a:t>11:00 coffee</a:t>
            </a:r>
          </a:p>
          <a:p>
            <a:r>
              <a:rPr lang="en-GB" smtClean="0"/>
              <a:t>12:30 lunch</a:t>
            </a:r>
          </a:p>
          <a:p>
            <a:r>
              <a:rPr lang="en-GB" smtClean="0"/>
              <a:t>  3:00 tea</a:t>
            </a:r>
          </a:p>
          <a:p>
            <a:r>
              <a:rPr lang="en-GB" smtClean="0"/>
              <a:t>  4:30 end</a:t>
            </a:r>
            <a:endParaRPr lang="en-GB" dirty="0"/>
          </a:p>
        </p:txBody>
      </p:sp>
    </p:spTree>
    <p:extLst>
      <p:ext uri="{BB962C8B-B14F-4D97-AF65-F5344CB8AC3E}">
        <p14:creationId xmlns:p14="http://schemas.microsoft.com/office/powerpoint/2010/main" val="25346766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ReactDOM</a:t>
            </a:r>
            <a:r>
              <a:rPr lang="en-GB" dirty="0" smtClean="0"/>
              <a:t> and </a:t>
            </a:r>
            <a:r>
              <a:rPr lang="en-GB" dirty="0" err="1" smtClean="0"/>
              <a:t>React.DOM</a:t>
            </a:r>
            <a:endParaRPr lang="en-GB" dirty="0"/>
          </a:p>
        </p:txBody>
      </p:sp>
      <p:sp>
        <p:nvSpPr>
          <p:cNvPr id="3" name="Content Placeholder 2"/>
          <p:cNvSpPr>
            <a:spLocks noGrp="1"/>
          </p:cNvSpPr>
          <p:nvPr>
            <p:ph idx="1"/>
          </p:nvPr>
        </p:nvSpPr>
        <p:spPr/>
        <p:txBody>
          <a:bodyPr>
            <a:normAutofit fontScale="70000" lnSpcReduction="20000"/>
          </a:bodyPr>
          <a:lstStyle/>
          <a:p>
            <a:r>
              <a:rPr lang="en-GB" dirty="0"/>
              <a:t>The </a:t>
            </a:r>
            <a:r>
              <a:rPr lang="en-GB" dirty="0" err="1"/>
              <a:t>React.DOM</a:t>
            </a:r>
            <a:r>
              <a:rPr lang="en-GB" dirty="0"/>
              <a:t> API provides convenience methods for creating common HTML elements and internally calls the </a:t>
            </a:r>
            <a:r>
              <a:rPr lang="en-GB" dirty="0" err="1"/>
              <a:t>React.createElement</a:t>
            </a:r>
            <a:r>
              <a:rPr lang="en-GB" dirty="0"/>
              <a:t>() method and passes the needed parameters for </a:t>
            </a:r>
            <a:r>
              <a:rPr lang="en-GB" dirty="0" smtClean="0"/>
              <a:t>us</a:t>
            </a:r>
          </a:p>
          <a:p>
            <a:r>
              <a:rPr lang="en-GB" dirty="0" smtClean="0"/>
              <a:t>It </a:t>
            </a:r>
            <a:r>
              <a:rPr lang="en-GB" dirty="0"/>
              <a:t>may seem odd that the </a:t>
            </a:r>
            <a:r>
              <a:rPr lang="en-GB" dirty="0" err="1" smtClean="0"/>
              <a:t>React.DOM</a:t>
            </a:r>
            <a:r>
              <a:rPr lang="en-GB" dirty="0" smtClean="0"/>
              <a:t> </a:t>
            </a:r>
            <a:r>
              <a:rPr lang="en-GB" dirty="0"/>
              <a:t>part of the API was not moved to </a:t>
            </a:r>
            <a:r>
              <a:rPr lang="en-GB" dirty="0" err="1"/>
              <a:t>ReactDOM</a:t>
            </a:r>
            <a:r>
              <a:rPr lang="en-GB" dirty="0"/>
              <a:t> like </a:t>
            </a:r>
            <a:r>
              <a:rPr lang="en-GB" dirty="0" err="1" smtClean="0"/>
              <a:t>ReactDOM.Render</a:t>
            </a:r>
            <a:endParaRPr lang="en-GB" dirty="0" smtClean="0"/>
          </a:p>
          <a:p>
            <a:r>
              <a:rPr lang="en-GB" dirty="0" smtClean="0"/>
              <a:t>However</a:t>
            </a:r>
            <a:r>
              <a:rPr lang="en-GB" dirty="0"/>
              <a:t>, it appears that the React team has decided that the HTML semantics and UI widgets are part of their universal approach to building UIs, while the actual rendering is platform </a:t>
            </a:r>
            <a:r>
              <a:rPr lang="en-GB" dirty="0" smtClean="0"/>
              <a:t>specific</a:t>
            </a:r>
          </a:p>
          <a:p>
            <a:r>
              <a:rPr lang="en-GB" dirty="0" smtClean="0"/>
              <a:t>Here's </a:t>
            </a:r>
            <a:r>
              <a:rPr lang="en-GB" dirty="0"/>
              <a:t>an excerpt from the React documentation about the </a:t>
            </a:r>
            <a:r>
              <a:rPr lang="en-GB" dirty="0" smtClean="0"/>
              <a:t>restructuring</a:t>
            </a:r>
            <a:endParaRPr lang="en-GB" dirty="0"/>
          </a:p>
          <a:p>
            <a:r>
              <a:rPr lang="en-GB" dirty="0"/>
              <a:t>"As we look at packages such as react-native, react-art, react-canvas, and react-three, it has become clear that the beauty and essence of React has nothing to do with browsers or the </a:t>
            </a:r>
            <a:r>
              <a:rPr lang="en-GB" dirty="0" smtClean="0"/>
              <a:t>DOM. To </a:t>
            </a:r>
            <a:r>
              <a:rPr lang="en-GB" dirty="0"/>
              <a:t>make this more clear and to make it easier to build more environments that React can render, we're splitting the main React package into two: react and react-dom. This paves the way to writing components that can be shared between the Web version of React and React Native. We don't expect all the code in an app to be shared, but we want to be able to share the components that do behave in the same manner across platforms. </a:t>
            </a:r>
            <a:r>
              <a:rPr lang="en-GB" dirty="0" smtClean="0"/>
              <a:t>The </a:t>
            </a:r>
            <a:r>
              <a:rPr lang="en-GB" dirty="0"/>
              <a:t>React package contains </a:t>
            </a:r>
            <a:r>
              <a:rPr lang="en-GB" dirty="0" err="1"/>
              <a:t>React.createElement</a:t>
            </a:r>
            <a:r>
              <a:rPr lang="en-GB" dirty="0"/>
              <a:t>, .</a:t>
            </a:r>
            <a:r>
              <a:rPr lang="en-GB" dirty="0" err="1"/>
              <a:t>createClass</a:t>
            </a:r>
            <a:r>
              <a:rPr lang="en-GB" dirty="0"/>
              <a:t>, .Component, .</a:t>
            </a:r>
            <a:r>
              <a:rPr lang="en-GB" dirty="0" err="1"/>
              <a:t>PropTypes</a:t>
            </a:r>
            <a:r>
              <a:rPr lang="en-GB" dirty="0"/>
              <a:t>, .Children, and the other helpers related to elements and component classes. We think of these as isomorphic or universal helpers that you need to build components." 	</a:t>
            </a:r>
          </a:p>
          <a:p>
            <a:endParaRPr lang="en-GB" dirty="0"/>
          </a:p>
        </p:txBody>
      </p:sp>
    </p:spTree>
    <p:extLst>
      <p:ext uri="{BB962C8B-B14F-4D97-AF65-F5344CB8AC3E}">
        <p14:creationId xmlns:p14="http://schemas.microsoft.com/office/powerpoint/2010/main" val="29487695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 dev-tools</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fb.me/react-devtools</a:t>
            </a:r>
            <a:r>
              <a:rPr lang="en-GB" dirty="0" smtClean="0"/>
              <a:t>	</a:t>
            </a:r>
            <a:endParaRPr lang="en-GB" dirty="0"/>
          </a:p>
        </p:txBody>
      </p:sp>
    </p:spTree>
    <p:extLst>
      <p:ext uri="{BB962C8B-B14F-4D97-AF65-F5344CB8AC3E}">
        <p14:creationId xmlns:p14="http://schemas.microsoft.com/office/powerpoint/2010/main" val="966705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Rendering React Elements</a:t>
            </a:r>
          </a:p>
        </p:txBody>
      </p:sp>
      <p:sp>
        <p:nvSpPr>
          <p:cNvPr id="3" name="Content Placeholder 2"/>
          <p:cNvSpPr>
            <a:spLocks noGrp="1"/>
          </p:cNvSpPr>
          <p:nvPr>
            <p:ph idx="1"/>
          </p:nvPr>
        </p:nvSpPr>
        <p:spPr/>
        <p:txBody>
          <a:bodyPr>
            <a:normAutofit fontScale="92500" lnSpcReduction="20000"/>
          </a:bodyPr>
          <a:lstStyle/>
          <a:p>
            <a:r>
              <a:rPr lang="en-GB" dirty="0" smtClean="0"/>
              <a:t>The </a:t>
            </a:r>
            <a:r>
              <a:rPr lang="en-GB" dirty="0" err="1"/>
              <a:t>ReactDOM.render</a:t>
            </a:r>
            <a:r>
              <a:rPr lang="en-GB" dirty="0"/>
              <a:t>() method takes three parameters: </a:t>
            </a:r>
            <a:r>
              <a:rPr lang="en-GB" dirty="0" err="1"/>
              <a:t>ReactElement</a:t>
            </a:r>
            <a:r>
              <a:rPr lang="en-GB" dirty="0"/>
              <a:t>, a regular </a:t>
            </a:r>
            <a:r>
              <a:rPr lang="en-GB" dirty="0" err="1"/>
              <a:t>DOMElement</a:t>
            </a:r>
            <a:r>
              <a:rPr lang="en-GB" dirty="0"/>
              <a:t>, and a </a:t>
            </a:r>
            <a:r>
              <a:rPr lang="en-GB" dirty="0" err="1"/>
              <a:t>callback</a:t>
            </a:r>
            <a:r>
              <a:rPr lang="en-GB" dirty="0"/>
              <a:t> function:</a:t>
            </a:r>
          </a:p>
          <a:p>
            <a:pPr lvl="1"/>
            <a:r>
              <a:rPr lang="en-GB" dirty="0" err="1"/>
              <a:t>ReactDOM.render</a:t>
            </a:r>
            <a:r>
              <a:rPr lang="en-GB" dirty="0"/>
              <a:t>(</a:t>
            </a:r>
            <a:r>
              <a:rPr lang="en-GB" dirty="0" err="1"/>
              <a:t>ReactElement</a:t>
            </a:r>
            <a:r>
              <a:rPr lang="en-GB" dirty="0"/>
              <a:t>, </a:t>
            </a:r>
            <a:r>
              <a:rPr lang="en-GB" dirty="0" err="1"/>
              <a:t>DOMElement</a:t>
            </a:r>
            <a:r>
              <a:rPr lang="en-GB" dirty="0"/>
              <a:t>, </a:t>
            </a:r>
            <a:r>
              <a:rPr lang="en-GB" dirty="0" err="1"/>
              <a:t>callback</a:t>
            </a:r>
            <a:r>
              <a:rPr lang="en-GB" dirty="0"/>
              <a:t>);</a:t>
            </a:r>
          </a:p>
          <a:p>
            <a:r>
              <a:rPr lang="en-GB" dirty="0" err="1"/>
              <a:t>ReactElement</a:t>
            </a:r>
            <a:r>
              <a:rPr lang="en-GB" dirty="0"/>
              <a:t> is a root element in the tree of </a:t>
            </a:r>
            <a:r>
              <a:rPr lang="en-GB" dirty="0" err="1"/>
              <a:t>ReactNodes</a:t>
            </a:r>
            <a:r>
              <a:rPr lang="en-GB" dirty="0"/>
              <a:t> that you've </a:t>
            </a:r>
            <a:r>
              <a:rPr lang="en-GB" dirty="0" smtClean="0"/>
              <a:t>created</a:t>
            </a:r>
          </a:p>
          <a:p>
            <a:r>
              <a:rPr lang="en-GB" dirty="0" smtClean="0"/>
              <a:t>A </a:t>
            </a:r>
            <a:r>
              <a:rPr lang="en-GB" dirty="0"/>
              <a:t>regular </a:t>
            </a:r>
            <a:r>
              <a:rPr lang="en-GB" dirty="0" err="1"/>
              <a:t>DOMElement</a:t>
            </a:r>
            <a:r>
              <a:rPr lang="en-GB" dirty="0"/>
              <a:t> is a container DOM node for that </a:t>
            </a:r>
            <a:r>
              <a:rPr lang="en-GB" dirty="0" smtClean="0"/>
              <a:t>tree</a:t>
            </a:r>
          </a:p>
          <a:p>
            <a:r>
              <a:rPr lang="en-GB" dirty="0" smtClean="0"/>
              <a:t>The </a:t>
            </a:r>
            <a:r>
              <a:rPr lang="en-GB" dirty="0" err="1"/>
              <a:t>callback</a:t>
            </a:r>
            <a:r>
              <a:rPr lang="en-GB" dirty="0"/>
              <a:t> is a function executed after the tree is rendered or </a:t>
            </a:r>
            <a:r>
              <a:rPr lang="en-GB" dirty="0" smtClean="0"/>
              <a:t>updated</a:t>
            </a:r>
          </a:p>
          <a:p>
            <a:r>
              <a:rPr lang="en-GB" dirty="0" smtClean="0"/>
              <a:t>It's </a:t>
            </a:r>
            <a:r>
              <a:rPr lang="en-GB" dirty="0"/>
              <a:t>important to note that if this </a:t>
            </a:r>
            <a:r>
              <a:rPr lang="en-GB" dirty="0" err="1"/>
              <a:t>ReactElement</a:t>
            </a:r>
            <a:r>
              <a:rPr lang="en-GB" dirty="0"/>
              <a:t> was previously rendered to a parent DOM Element, then </a:t>
            </a:r>
            <a:r>
              <a:rPr lang="en-GB" dirty="0" err="1"/>
              <a:t>ReactDOM.render</a:t>
            </a:r>
            <a:r>
              <a:rPr lang="en-GB" dirty="0"/>
              <a:t>() will perform an update on the already rendered DOM tree and only mutate the DOM as it is necessary to reflect the latest version of the </a:t>
            </a:r>
            <a:r>
              <a:rPr lang="en-GB" dirty="0" err="1" smtClean="0"/>
              <a:t>ReactElement</a:t>
            </a:r>
            <a:endParaRPr lang="en-GB" dirty="0" smtClean="0"/>
          </a:p>
          <a:p>
            <a:r>
              <a:rPr lang="en-GB" dirty="0" smtClean="0"/>
              <a:t>This </a:t>
            </a:r>
            <a:r>
              <a:rPr lang="en-GB" dirty="0"/>
              <a:t>is why a virtual DOM requires fewer DOM mutations</a:t>
            </a:r>
          </a:p>
        </p:txBody>
      </p:sp>
    </p:spTree>
    <p:extLst>
      <p:ext uri="{BB962C8B-B14F-4D97-AF65-F5344CB8AC3E}">
        <p14:creationId xmlns:p14="http://schemas.microsoft.com/office/powerpoint/2010/main" val="1199669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 Events</a:t>
            </a:r>
            <a:endParaRPr lang="en-GB" dirty="0"/>
          </a:p>
        </p:txBody>
      </p:sp>
      <p:sp>
        <p:nvSpPr>
          <p:cNvPr id="3" name="Content Placeholder 2"/>
          <p:cNvSpPr>
            <a:spLocks noGrp="1"/>
          </p:cNvSpPr>
          <p:nvPr>
            <p:ph idx="1"/>
          </p:nvPr>
        </p:nvSpPr>
        <p:spPr/>
        <p:txBody>
          <a:bodyPr>
            <a:normAutofit fontScale="77500" lnSpcReduction="20000"/>
          </a:bodyPr>
          <a:lstStyle/>
          <a:p>
            <a:r>
              <a:rPr lang="en-GB" dirty="0"/>
              <a:t>By default, React triggers the event handlers in the bubble phase, but you can tell React to trigger them in the capture phase by appending Capture to the event name; for example, </a:t>
            </a:r>
            <a:r>
              <a:rPr lang="en-GB" dirty="0" err="1" smtClean="0"/>
              <a:t>onClickCapture</a:t>
            </a:r>
            <a:endParaRPr lang="en-GB" dirty="0"/>
          </a:p>
          <a:p>
            <a:r>
              <a:rPr lang="en-GB" dirty="0"/>
              <a:t>React wraps a browser's native events into the </a:t>
            </a:r>
            <a:r>
              <a:rPr lang="en-GB" dirty="0" err="1"/>
              <a:t>SyntheticEvent</a:t>
            </a:r>
            <a:r>
              <a:rPr lang="en-GB" dirty="0"/>
              <a:t> object to ensure that all the supported events behave identically in Internet Explorer 8 and </a:t>
            </a:r>
            <a:r>
              <a:rPr lang="en-GB" dirty="0" smtClean="0"/>
              <a:t>above</a:t>
            </a:r>
            <a:endParaRPr lang="en-GB" dirty="0"/>
          </a:p>
          <a:p>
            <a:r>
              <a:rPr lang="en-GB" dirty="0"/>
              <a:t>The </a:t>
            </a:r>
            <a:r>
              <a:rPr lang="en-GB" dirty="0" err="1"/>
              <a:t>SyntheticEvent</a:t>
            </a:r>
            <a:r>
              <a:rPr lang="en-GB" dirty="0"/>
              <a:t> object provides the same API as the native browser's event, which means that you can use the </a:t>
            </a:r>
            <a:r>
              <a:rPr lang="en-GB" dirty="0" err="1"/>
              <a:t>stopPropagation</a:t>
            </a:r>
            <a:r>
              <a:rPr lang="en-GB" dirty="0"/>
              <a:t>() and </a:t>
            </a:r>
            <a:r>
              <a:rPr lang="en-GB" dirty="0" err="1"/>
              <a:t>preventDefault</a:t>
            </a:r>
            <a:r>
              <a:rPr lang="en-GB" dirty="0"/>
              <a:t>() methods as </a:t>
            </a:r>
            <a:r>
              <a:rPr lang="en-GB" dirty="0" smtClean="0"/>
              <a:t>usual</a:t>
            </a:r>
          </a:p>
          <a:p>
            <a:r>
              <a:rPr lang="en-GB" dirty="0" smtClean="0"/>
              <a:t>If </a:t>
            </a:r>
            <a:r>
              <a:rPr lang="en-GB" dirty="0"/>
              <a:t>for some reason, you need to access that native browser's event, then you can do this via the </a:t>
            </a:r>
            <a:r>
              <a:rPr lang="en-GB" dirty="0" err="1"/>
              <a:t>nativeEvent</a:t>
            </a:r>
            <a:r>
              <a:rPr lang="en-GB" dirty="0"/>
              <a:t> </a:t>
            </a:r>
            <a:r>
              <a:rPr lang="en-GB" dirty="0" smtClean="0"/>
              <a:t>property</a:t>
            </a:r>
          </a:p>
          <a:p>
            <a:r>
              <a:rPr lang="en-GB" dirty="0" smtClean="0"/>
              <a:t>To </a:t>
            </a:r>
            <a:r>
              <a:rPr lang="en-GB" dirty="0"/>
              <a:t>enable touch-event handling, simply call </a:t>
            </a:r>
            <a:r>
              <a:rPr lang="en-GB" dirty="0" err="1"/>
              <a:t>React.initializeTouchEvents</a:t>
            </a:r>
            <a:r>
              <a:rPr lang="en-GB" dirty="0"/>
              <a:t>(true</a:t>
            </a:r>
            <a:r>
              <a:rPr lang="en-GB" dirty="0" smtClean="0"/>
              <a:t>)</a:t>
            </a:r>
          </a:p>
          <a:p>
            <a:r>
              <a:rPr lang="en-GB" dirty="0"/>
              <a:t>React doesn't actually attach event handlers to the DOM nodes </a:t>
            </a:r>
            <a:r>
              <a:rPr lang="en-GB" dirty="0" smtClean="0"/>
              <a:t>themselves</a:t>
            </a:r>
          </a:p>
          <a:p>
            <a:r>
              <a:rPr lang="en-GB" dirty="0" smtClean="0"/>
              <a:t>Instead</a:t>
            </a:r>
            <a:r>
              <a:rPr lang="en-GB" dirty="0"/>
              <a:t>, React listens for all the events at the top level using a single event listener, and delegates them to their appropriate event handlers</a:t>
            </a:r>
          </a:p>
        </p:txBody>
      </p:sp>
    </p:spTree>
    <p:extLst>
      <p:ext uri="{BB962C8B-B14F-4D97-AF65-F5344CB8AC3E}">
        <p14:creationId xmlns:p14="http://schemas.microsoft.com/office/powerpoint/2010/main" val="33098726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 and Props</a:t>
            </a:r>
            <a:endParaRPr lang="en-GB" dirty="0"/>
          </a:p>
        </p:txBody>
      </p:sp>
      <p:sp>
        <p:nvSpPr>
          <p:cNvPr id="3" name="Content Placeholder 2"/>
          <p:cNvSpPr>
            <a:spLocks noGrp="1"/>
          </p:cNvSpPr>
          <p:nvPr>
            <p:ph idx="1"/>
          </p:nvPr>
        </p:nvSpPr>
        <p:spPr>
          <a:xfrm>
            <a:off x="838200" y="1433945"/>
            <a:ext cx="10515600" cy="4743018"/>
          </a:xfrm>
        </p:spPr>
        <p:txBody>
          <a:bodyPr>
            <a:normAutofit fontScale="85000" lnSpcReduction="20000"/>
          </a:bodyPr>
          <a:lstStyle/>
          <a:p>
            <a:r>
              <a:rPr lang="en-GB" dirty="0" smtClean="0"/>
              <a:t>A common way to inform React of a data change is by calling </a:t>
            </a:r>
          </a:p>
          <a:p>
            <a:pPr lvl="1"/>
            <a:r>
              <a:rPr lang="en-GB" dirty="0" err="1" smtClean="0"/>
              <a:t>setState</a:t>
            </a:r>
            <a:r>
              <a:rPr lang="en-GB" dirty="0" smtClean="0"/>
              <a:t>(data, </a:t>
            </a:r>
            <a:r>
              <a:rPr lang="en-GB" dirty="0" err="1" smtClean="0"/>
              <a:t>callback</a:t>
            </a:r>
            <a:r>
              <a:rPr lang="en-GB" dirty="0" smtClean="0"/>
              <a:t>)</a:t>
            </a:r>
          </a:p>
          <a:p>
            <a:pPr lvl="1"/>
            <a:r>
              <a:rPr lang="en-GB" dirty="0" smtClean="0"/>
              <a:t>Merges data into </a:t>
            </a:r>
            <a:r>
              <a:rPr lang="en-GB" dirty="0" err="1" smtClean="0"/>
              <a:t>this.state</a:t>
            </a:r>
            <a:r>
              <a:rPr lang="en-GB" dirty="0" smtClean="0"/>
              <a:t> and re-renders the component</a:t>
            </a:r>
          </a:p>
          <a:p>
            <a:pPr lvl="1"/>
            <a:r>
              <a:rPr lang="en-GB" dirty="0" smtClean="0"/>
              <a:t>After re-rendering the optional </a:t>
            </a:r>
            <a:r>
              <a:rPr lang="en-GB" dirty="0" err="1" smtClean="0"/>
              <a:t>callback</a:t>
            </a:r>
            <a:r>
              <a:rPr lang="en-GB" dirty="0" smtClean="0"/>
              <a:t> is called</a:t>
            </a:r>
          </a:p>
          <a:p>
            <a:r>
              <a:rPr lang="en-GB" dirty="0" smtClean="0"/>
              <a:t>Most components should take data from props and render it</a:t>
            </a:r>
          </a:p>
          <a:p>
            <a:r>
              <a:rPr lang="en-GB" dirty="0" smtClean="0"/>
              <a:t>Use state to respond to user input, server request etc.</a:t>
            </a:r>
          </a:p>
          <a:p>
            <a:pPr lvl="1"/>
            <a:r>
              <a:rPr lang="en-GB" dirty="0" smtClean="0"/>
              <a:t>Keeping components stateless isolates the state to its most logical place and minimizes redundancy, making it easier to reason about an application</a:t>
            </a:r>
          </a:p>
          <a:p>
            <a:r>
              <a:rPr lang="en-GB" dirty="0" smtClean="0"/>
              <a:t>Common pattern</a:t>
            </a:r>
          </a:p>
          <a:p>
            <a:pPr lvl="1"/>
            <a:r>
              <a:rPr lang="en-GB" dirty="0" smtClean="0"/>
              <a:t>Create stateless components that just render data</a:t>
            </a:r>
          </a:p>
          <a:p>
            <a:pPr lvl="1"/>
            <a:r>
              <a:rPr lang="en-GB" dirty="0" smtClean="0"/>
              <a:t>Have a </a:t>
            </a:r>
            <a:r>
              <a:rPr lang="en-GB" dirty="0" err="1" smtClean="0"/>
              <a:t>stateful</a:t>
            </a:r>
            <a:r>
              <a:rPr lang="en-GB" dirty="0" smtClean="0"/>
              <a:t> component above them that passes its state to its children via props</a:t>
            </a:r>
          </a:p>
          <a:p>
            <a:pPr lvl="1"/>
            <a:r>
              <a:rPr lang="en-GB" dirty="0" smtClean="0"/>
              <a:t>The </a:t>
            </a:r>
            <a:r>
              <a:rPr lang="en-GB" dirty="0" err="1" smtClean="0"/>
              <a:t>stateful</a:t>
            </a:r>
            <a:r>
              <a:rPr lang="en-GB" dirty="0" smtClean="0"/>
              <a:t> component encapsulates all of the interaction logic</a:t>
            </a:r>
          </a:p>
          <a:p>
            <a:pPr lvl="1"/>
            <a:r>
              <a:rPr lang="en-GB" dirty="0" smtClean="0"/>
              <a:t>The stateless components take care of rendering data in a declarative way</a:t>
            </a:r>
          </a:p>
          <a:p>
            <a:pPr lvl="1"/>
            <a:endParaRPr lang="en-GB" dirty="0"/>
          </a:p>
          <a:p>
            <a:r>
              <a:rPr lang="en-GB" dirty="0" smtClean="0">
                <a:hlinkClick r:id="rId2"/>
              </a:rPr>
              <a:t>https://facebook.github.io/react/docs/interactivity-and-dynamic-uis.html</a:t>
            </a:r>
            <a:endParaRPr lang="en-GB" dirty="0" smtClean="0"/>
          </a:p>
          <a:p>
            <a:pPr marL="0" indent="0">
              <a:buNone/>
            </a:pPr>
            <a:endParaRPr lang="en-GB" dirty="0" smtClean="0"/>
          </a:p>
        </p:txBody>
      </p:sp>
    </p:spTree>
    <p:extLst>
      <p:ext uri="{BB962C8B-B14F-4D97-AF65-F5344CB8AC3E}">
        <p14:creationId xmlns:p14="http://schemas.microsoft.com/office/powerpoint/2010/main" val="25911392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Should Go in </a:t>
            </a:r>
            <a:r>
              <a:rPr lang="en-GB" dirty="0" smtClean="0"/>
              <a:t>State</a:t>
            </a:r>
            <a:endParaRPr lang="en-GB" dirty="0"/>
          </a:p>
        </p:txBody>
      </p:sp>
      <p:sp>
        <p:nvSpPr>
          <p:cNvPr id="3" name="Content Placeholder 2"/>
          <p:cNvSpPr>
            <a:spLocks noGrp="1"/>
          </p:cNvSpPr>
          <p:nvPr>
            <p:ph idx="1"/>
          </p:nvPr>
        </p:nvSpPr>
        <p:spPr/>
        <p:txBody>
          <a:bodyPr>
            <a:noAutofit/>
          </a:bodyPr>
          <a:lstStyle/>
          <a:p>
            <a:r>
              <a:rPr lang="en-GB" dirty="0"/>
              <a:t>State </a:t>
            </a:r>
            <a:r>
              <a:rPr lang="en-GB" dirty="0"/>
              <a:t>should contain data that a component's event handlers may change to trigger a UI </a:t>
            </a:r>
            <a:r>
              <a:rPr lang="en-GB" dirty="0"/>
              <a:t>update</a:t>
            </a:r>
          </a:p>
          <a:p>
            <a:r>
              <a:rPr lang="en-GB" dirty="0" smtClean="0"/>
              <a:t>In </a:t>
            </a:r>
            <a:r>
              <a:rPr lang="en-GB" dirty="0"/>
              <a:t>real apps this data tends to be very small and </a:t>
            </a:r>
            <a:r>
              <a:rPr lang="en-GB" dirty="0" smtClean="0"/>
              <a:t>JSON-serializable</a:t>
            </a:r>
          </a:p>
          <a:p>
            <a:r>
              <a:rPr lang="en-GB" dirty="0" smtClean="0"/>
              <a:t>When </a:t>
            </a:r>
            <a:r>
              <a:rPr lang="en-GB" dirty="0"/>
              <a:t>building a </a:t>
            </a:r>
            <a:r>
              <a:rPr lang="en-GB" dirty="0" err="1"/>
              <a:t>stateful</a:t>
            </a:r>
            <a:r>
              <a:rPr lang="en-GB" dirty="0"/>
              <a:t> component, think about the minimal possible representation of its state, and only store those properties in </a:t>
            </a:r>
            <a:r>
              <a:rPr lang="en-GB" dirty="0" err="1" smtClean="0"/>
              <a:t>this.state</a:t>
            </a:r>
            <a:endParaRPr lang="en-GB" dirty="0" smtClean="0"/>
          </a:p>
          <a:p>
            <a:r>
              <a:rPr lang="en-GB" dirty="0" smtClean="0"/>
              <a:t>Inside </a:t>
            </a:r>
            <a:r>
              <a:rPr lang="en-GB" dirty="0"/>
              <a:t>of render() </a:t>
            </a:r>
            <a:r>
              <a:rPr lang="en-GB" dirty="0" smtClean="0"/>
              <a:t>compute </a:t>
            </a:r>
            <a:r>
              <a:rPr lang="en-GB" dirty="0"/>
              <a:t>any other information </a:t>
            </a:r>
            <a:r>
              <a:rPr lang="en-GB" dirty="0" smtClean="0"/>
              <a:t>based </a:t>
            </a:r>
            <a:r>
              <a:rPr lang="en-GB" dirty="0"/>
              <a:t>on this </a:t>
            </a:r>
            <a:r>
              <a:rPr lang="en-GB" dirty="0" smtClean="0"/>
              <a:t>state</a:t>
            </a:r>
            <a:endParaRPr lang="en-GB" dirty="0" smtClean="0"/>
          </a:p>
        </p:txBody>
      </p:sp>
    </p:spTree>
    <p:extLst>
      <p:ext uri="{BB962C8B-B14F-4D97-AF65-F5344CB8AC3E}">
        <p14:creationId xmlns:p14="http://schemas.microsoft.com/office/powerpoint/2010/main" val="3642613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Shouldn't Go in </a:t>
            </a:r>
            <a:r>
              <a:rPr lang="en-GB" dirty="0" smtClean="0"/>
              <a:t>State</a:t>
            </a:r>
            <a:endParaRPr lang="en-GB" dirty="0"/>
          </a:p>
        </p:txBody>
      </p:sp>
      <p:sp>
        <p:nvSpPr>
          <p:cNvPr id="3" name="Content Placeholder 2"/>
          <p:cNvSpPr>
            <a:spLocks noGrp="1"/>
          </p:cNvSpPr>
          <p:nvPr>
            <p:ph idx="1"/>
          </p:nvPr>
        </p:nvSpPr>
        <p:spPr/>
        <p:txBody>
          <a:bodyPr/>
          <a:lstStyle/>
          <a:p>
            <a:r>
              <a:rPr lang="en-GB" dirty="0" err="1" smtClean="0"/>
              <a:t>this.state</a:t>
            </a:r>
            <a:r>
              <a:rPr lang="en-GB" dirty="0" smtClean="0"/>
              <a:t> </a:t>
            </a:r>
            <a:r>
              <a:rPr lang="en-GB" dirty="0"/>
              <a:t>should only contain the minimal amount of data needed to represent your UI's </a:t>
            </a:r>
            <a:r>
              <a:rPr lang="en-GB" dirty="0" smtClean="0"/>
              <a:t>state</a:t>
            </a:r>
          </a:p>
          <a:p>
            <a:r>
              <a:rPr lang="en-GB" dirty="0" smtClean="0"/>
              <a:t>It </a:t>
            </a:r>
            <a:r>
              <a:rPr lang="en-GB" dirty="0"/>
              <a:t>should not </a:t>
            </a:r>
            <a:r>
              <a:rPr lang="en-GB" dirty="0" smtClean="0"/>
              <a:t>contain computed data</a:t>
            </a:r>
          </a:p>
          <a:p>
            <a:r>
              <a:rPr lang="en-GB" dirty="0" smtClean="0"/>
              <a:t>Don't </a:t>
            </a:r>
            <a:r>
              <a:rPr lang="en-GB" dirty="0"/>
              <a:t>worry about precomputing values based on state </a:t>
            </a:r>
            <a:r>
              <a:rPr lang="en-GB" dirty="0" smtClean="0"/>
              <a:t>it's </a:t>
            </a:r>
            <a:r>
              <a:rPr lang="en-GB" dirty="0"/>
              <a:t>easier to ensure </a:t>
            </a:r>
            <a:r>
              <a:rPr lang="en-GB" dirty="0" smtClean="0"/>
              <a:t>the UI </a:t>
            </a:r>
            <a:r>
              <a:rPr lang="en-GB" dirty="0"/>
              <a:t>is consistent if you do all computation within render</a:t>
            </a:r>
            <a:r>
              <a:rPr lang="en-GB" dirty="0" smtClean="0"/>
              <a:t>()</a:t>
            </a:r>
          </a:p>
        </p:txBody>
      </p:sp>
    </p:spTree>
    <p:extLst>
      <p:ext uri="{BB962C8B-B14F-4D97-AF65-F5344CB8AC3E}">
        <p14:creationId xmlns:p14="http://schemas.microsoft.com/office/powerpoint/2010/main" val="3668345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Stateful</a:t>
            </a:r>
            <a:r>
              <a:rPr lang="en-GB" dirty="0" smtClean="0"/>
              <a:t> and Stateless components</a:t>
            </a:r>
            <a:endParaRPr lang="en-GB" dirty="0"/>
          </a:p>
        </p:txBody>
      </p:sp>
      <p:sp>
        <p:nvSpPr>
          <p:cNvPr id="3" name="Content Placeholder 2"/>
          <p:cNvSpPr>
            <a:spLocks noGrp="1"/>
          </p:cNvSpPr>
          <p:nvPr>
            <p:ph idx="1"/>
          </p:nvPr>
        </p:nvSpPr>
        <p:spPr/>
        <p:txBody>
          <a:bodyPr>
            <a:normAutofit/>
          </a:bodyPr>
          <a:lstStyle/>
          <a:p>
            <a:r>
              <a:rPr lang="en-GB" dirty="0" smtClean="0"/>
              <a:t>This </a:t>
            </a:r>
            <a:r>
              <a:rPr lang="en-GB" dirty="0" smtClean="0"/>
              <a:t>design </a:t>
            </a:r>
            <a:r>
              <a:rPr lang="en-GB" dirty="0"/>
              <a:t>pattern </a:t>
            </a:r>
            <a:r>
              <a:rPr lang="en-GB" dirty="0" smtClean="0"/>
              <a:t>removes unnecessary </a:t>
            </a:r>
            <a:r>
              <a:rPr lang="en-GB" dirty="0" smtClean="0"/>
              <a:t>complexity</a:t>
            </a:r>
          </a:p>
          <a:p>
            <a:r>
              <a:rPr lang="en-GB" dirty="0" smtClean="0"/>
              <a:t>The </a:t>
            </a:r>
            <a:r>
              <a:rPr lang="en-GB" dirty="0"/>
              <a:t>idea is to separate your components into two concerns: how to handle the user interface interaction logic and how to render </a:t>
            </a:r>
            <a:r>
              <a:rPr lang="en-GB" dirty="0" smtClean="0"/>
              <a:t>data</a:t>
            </a:r>
            <a:endParaRPr lang="en-GB" dirty="0"/>
          </a:p>
          <a:p>
            <a:r>
              <a:rPr lang="en-GB" dirty="0"/>
              <a:t>The minority of </a:t>
            </a:r>
            <a:r>
              <a:rPr lang="en-GB" dirty="0" smtClean="0"/>
              <a:t>your React </a:t>
            </a:r>
            <a:r>
              <a:rPr lang="en-GB" dirty="0"/>
              <a:t>components are </a:t>
            </a:r>
            <a:r>
              <a:rPr lang="en-GB" dirty="0" err="1" smtClean="0"/>
              <a:t>stateful</a:t>
            </a:r>
            <a:endParaRPr lang="en-GB" dirty="0" smtClean="0"/>
          </a:p>
          <a:p>
            <a:pPr lvl="1"/>
            <a:r>
              <a:rPr lang="en-GB" dirty="0" smtClean="0"/>
              <a:t>They </a:t>
            </a:r>
            <a:r>
              <a:rPr lang="en-GB" dirty="0"/>
              <a:t>should be at the top of your components' </a:t>
            </a:r>
            <a:r>
              <a:rPr lang="en-GB" dirty="0" smtClean="0"/>
              <a:t>hierarchy</a:t>
            </a:r>
          </a:p>
          <a:p>
            <a:pPr lvl="1"/>
            <a:r>
              <a:rPr lang="en-GB" dirty="0" smtClean="0"/>
              <a:t>They </a:t>
            </a:r>
            <a:r>
              <a:rPr lang="en-GB" dirty="0"/>
              <a:t>encapsulate all of the interaction logic, manage the user interface state, and pass that state down the hierarchy to stateless components, using </a:t>
            </a:r>
            <a:r>
              <a:rPr lang="en-GB" dirty="0" smtClean="0"/>
              <a:t>props</a:t>
            </a:r>
            <a:endParaRPr lang="en-GB" dirty="0"/>
          </a:p>
          <a:p>
            <a:r>
              <a:rPr lang="en-GB" dirty="0"/>
              <a:t>The majority of your React components are </a:t>
            </a:r>
            <a:r>
              <a:rPr lang="en-GB" dirty="0" smtClean="0"/>
              <a:t>stateless</a:t>
            </a:r>
          </a:p>
          <a:p>
            <a:pPr lvl="1"/>
            <a:r>
              <a:rPr lang="en-GB" dirty="0" smtClean="0"/>
              <a:t>They </a:t>
            </a:r>
            <a:r>
              <a:rPr lang="en-GB" dirty="0"/>
              <a:t>receive the state data from their parent components via </a:t>
            </a:r>
            <a:r>
              <a:rPr lang="en-GB" dirty="0" err="1"/>
              <a:t>this.props</a:t>
            </a:r>
            <a:r>
              <a:rPr lang="en-GB" dirty="0"/>
              <a:t> and render that data accordingly</a:t>
            </a:r>
          </a:p>
          <a:p>
            <a:endParaRPr lang="en-GB" dirty="0"/>
          </a:p>
        </p:txBody>
      </p:sp>
    </p:spTree>
    <p:extLst>
      <p:ext uri="{BB962C8B-B14F-4D97-AF65-F5344CB8AC3E}">
        <p14:creationId xmlns:p14="http://schemas.microsoft.com/office/powerpoint/2010/main" val="38365628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 between </a:t>
            </a:r>
            <a:r>
              <a:rPr lang="en-GB" dirty="0" err="1"/>
              <a:t>this.props</a:t>
            </a:r>
            <a:r>
              <a:rPr lang="en-GB" dirty="0"/>
              <a:t> </a:t>
            </a:r>
            <a:r>
              <a:rPr lang="en-GB" dirty="0" smtClean="0"/>
              <a:t>&amp; </a:t>
            </a:r>
            <a:r>
              <a:rPr lang="en-GB" dirty="0" err="1"/>
              <a:t>this.state</a:t>
            </a:r>
            <a:endParaRPr lang="en-GB" dirty="0"/>
          </a:p>
        </p:txBody>
      </p:sp>
      <p:sp>
        <p:nvSpPr>
          <p:cNvPr id="3" name="Content Placeholder 2"/>
          <p:cNvSpPr>
            <a:spLocks noGrp="1"/>
          </p:cNvSpPr>
          <p:nvPr>
            <p:ph idx="1"/>
          </p:nvPr>
        </p:nvSpPr>
        <p:spPr/>
        <p:txBody>
          <a:bodyPr/>
          <a:lstStyle/>
          <a:p>
            <a:r>
              <a:rPr lang="en-GB" dirty="0" err="1" smtClean="0"/>
              <a:t>this.props</a:t>
            </a:r>
            <a:r>
              <a:rPr lang="en-GB" dirty="0" smtClean="0"/>
              <a:t> </a:t>
            </a:r>
          </a:p>
          <a:p>
            <a:pPr lvl="1"/>
            <a:r>
              <a:rPr lang="en-GB" dirty="0" smtClean="0"/>
              <a:t>stores </a:t>
            </a:r>
            <a:r>
              <a:rPr lang="en-GB" dirty="0"/>
              <a:t>read-only data that is passed from the </a:t>
            </a:r>
            <a:r>
              <a:rPr lang="en-GB" dirty="0" smtClean="0"/>
              <a:t>parent</a:t>
            </a:r>
          </a:p>
          <a:p>
            <a:pPr lvl="1"/>
            <a:r>
              <a:rPr lang="en-GB" dirty="0" smtClean="0"/>
              <a:t>It </a:t>
            </a:r>
            <a:r>
              <a:rPr lang="en-GB" dirty="0"/>
              <a:t>belongs to the parent and cannot be changed by its </a:t>
            </a:r>
            <a:r>
              <a:rPr lang="en-GB" dirty="0" smtClean="0"/>
              <a:t>children</a:t>
            </a:r>
          </a:p>
          <a:p>
            <a:pPr lvl="1"/>
            <a:r>
              <a:rPr lang="en-GB" dirty="0" smtClean="0"/>
              <a:t>This </a:t>
            </a:r>
            <a:r>
              <a:rPr lang="en-GB" dirty="0"/>
              <a:t>data should be considered </a:t>
            </a:r>
            <a:r>
              <a:rPr lang="en-GB" dirty="0" smtClean="0"/>
              <a:t>immutable</a:t>
            </a:r>
            <a:endParaRPr lang="en-GB" dirty="0"/>
          </a:p>
          <a:p>
            <a:r>
              <a:rPr lang="en-GB" dirty="0" err="1" smtClean="0"/>
              <a:t>this.state</a:t>
            </a:r>
            <a:endParaRPr lang="en-GB" dirty="0"/>
          </a:p>
          <a:p>
            <a:pPr lvl="1"/>
            <a:r>
              <a:rPr lang="en-GB" dirty="0" smtClean="0"/>
              <a:t>stores </a:t>
            </a:r>
            <a:r>
              <a:rPr lang="en-GB" dirty="0"/>
              <a:t>data that is private to the </a:t>
            </a:r>
            <a:r>
              <a:rPr lang="en-GB" dirty="0" smtClean="0"/>
              <a:t>component</a:t>
            </a:r>
          </a:p>
          <a:p>
            <a:pPr lvl="1"/>
            <a:r>
              <a:rPr lang="en-GB" dirty="0" smtClean="0"/>
              <a:t>It </a:t>
            </a:r>
            <a:r>
              <a:rPr lang="en-GB" dirty="0"/>
              <a:t>can be changed by the </a:t>
            </a:r>
            <a:r>
              <a:rPr lang="en-GB" dirty="0" smtClean="0"/>
              <a:t>component</a:t>
            </a:r>
          </a:p>
          <a:p>
            <a:pPr lvl="1"/>
            <a:r>
              <a:rPr lang="en-GB" dirty="0" smtClean="0"/>
              <a:t>The </a:t>
            </a:r>
            <a:r>
              <a:rPr lang="en-GB" dirty="0"/>
              <a:t>component will </a:t>
            </a:r>
            <a:r>
              <a:rPr lang="en-GB" dirty="0" err="1"/>
              <a:t>rerender</a:t>
            </a:r>
            <a:r>
              <a:rPr lang="en-GB" dirty="0"/>
              <a:t> itself when the state is updated</a:t>
            </a:r>
          </a:p>
          <a:p>
            <a:endParaRPr lang="en-GB" dirty="0"/>
          </a:p>
        </p:txBody>
      </p:sp>
    </p:spTree>
    <p:extLst>
      <p:ext uri="{BB962C8B-B14F-4D97-AF65-F5344CB8AC3E}">
        <p14:creationId xmlns:p14="http://schemas.microsoft.com/office/powerpoint/2010/main" val="940838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 Best Practices</a:t>
            </a:r>
            <a:endParaRPr lang="en-GB" dirty="0"/>
          </a:p>
        </p:txBody>
      </p:sp>
      <p:sp>
        <p:nvSpPr>
          <p:cNvPr id="3" name="Content Placeholder 2"/>
          <p:cNvSpPr>
            <a:spLocks noGrp="1"/>
          </p:cNvSpPr>
          <p:nvPr>
            <p:ph idx="1"/>
          </p:nvPr>
        </p:nvSpPr>
        <p:spPr/>
        <p:txBody>
          <a:bodyPr>
            <a:normAutofit fontScale="92500" lnSpcReduction="10000"/>
          </a:bodyPr>
          <a:lstStyle/>
          <a:p>
            <a:r>
              <a:rPr lang="en-GB" dirty="0"/>
              <a:t>For each piece of state in your application, </a:t>
            </a:r>
            <a:r>
              <a:rPr lang="en-GB" dirty="0" smtClean="0"/>
              <a:t>identify </a:t>
            </a:r>
            <a:r>
              <a:rPr lang="en-GB" dirty="0"/>
              <a:t>every component that renders something based on that </a:t>
            </a:r>
            <a:r>
              <a:rPr lang="en-GB" dirty="0" smtClean="0"/>
              <a:t>state</a:t>
            </a:r>
          </a:p>
          <a:p>
            <a:r>
              <a:rPr lang="en-GB" dirty="0" smtClean="0"/>
              <a:t>Find </a:t>
            </a:r>
            <a:r>
              <a:rPr lang="en-GB" dirty="0"/>
              <a:t>a common </a:t>
            </a:r>
            <a:r>
              <a:rPr lang="en-GB" dirty="0" smtClean="0"/>
              <a:t>owner, </a:t>
            </a:r>
            <a:r>
              <a:rPr lang="en-GB" dirty="0" smtClean="0"/>
              <a:t>a </a:t>
            </a:r>
            <a:r>
              <a:rPr lang="en-GB" dirty="0"/>
              <a:t>single component above all the components that need the state in the </a:t>
            </a:r>
            <a:r>
              <a:rPr lang="en-GB" dirty="0" smtClean="0"/>
              <a:t>hierarchy</a:t>
            </a:r>
          </a:p>
          <a:p>
            <a:r>
              <a:rPr lang="en-GB" dirty="0" smtClean="0"/>
              <a:t>Either </a:t>
            </a:r>
            <a:r>
              <a:rPr lang="en-GB" dirty="0"/>
              <a:t>the common owner or another component higher up in the hierarchy should own the </a:t>
            </a:r>
            <a:r>
              <a:rPr lang="en-GB" dirty="0" smtClean="0"/>
              <a:t>state</a:t>
            </a:r>
            <a:endParaRPr lang="en-GB" dirty="0"/>
          </a:p>
          <a:p>
            <a:r>
              <a:rPr lang="en-GB" dirty="0"/>
              <a:t>If </a:t>
            </a:r>
            <a:r>
              <a:rPr lang="en-GB" dirty="0" smtClean="0"/>
              <a:t>there is no suitable component, create </a:t>
            </a:r>
            <a:r>
              <a:rPr lang="en-GB" dirty="0"/>
              <a:t>a new </a:t>
            </a:r>
            <a:r>
              <a:rPr lang="en-GB" dirty="0" smtClean="0"/>
              <a:t>one simply </a:t>
            </a:r>
            <a:r>
              <a:rPr lang="en-GB" dirty="0"/>
              <a:t>for holding the state and add it somewhere in the </a:t>
            </a:r>
            <a:r>
              <a:rPr lang="en-GB" dirty="0" smtClean="0"/>
              <a:t>hierarchy</a:t>
            </a:r>
          </a:p>
          <a:p>
            <a:r>
              <a:rPr lang="en-GB" dirty="0" smtClean="0"/>
              <a:t>Organizing </a:t>
            </a:r>
            <a:r>
              <a:rPr lang="en-GB" dirty="0"/>
              <a:t>your components in this way aligns </a:t>
            </a:r>
            <a:r>
              <a:rPr lang="en-GB" dirty="0" smtClean="0"/>
              <a:t>very well </a:t>
            </a:r>
            <a:r>
              <a:rPr lang="en-GB" dirty="0"/>
              <a:t>with the React best practices and will make your app easier to understand and reason </a:t>
            </a:r>
            <a:r>
              <a:rPr lang="en-GB" dirty="0" smtClean="0"/>
              <a:t>about</a:t>
            </a:r>
            <a:endParaRPr lang="en-GB" dirty="0"/>
          </a:p>
        </p:txBody>
      </p:sp>
    </p:spTree>
    <p:extLst>
      <p:ext uri="{BB962C8B-B14F-4D97-AF65-F5344CB8AC3E}">
        <p14:creationId xmlns:p14="http://schemas.microsoft.com/office/powerpoint/2010/main" val="3780039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React</a:t>
            </a:r>
            <a:endParaRPr lang="en-GB" dirty="0"/>
          </a:p>
        </p:txBody>
      </p:sp>
      <p:sp>
        <p:nvSpPr>
          <p:cNvPr id="3" name="Content Placeholder 2"/>
          <p:cNvSpPr>
            <a:spLocks noGrp="1"/>
          </p:cNvSpPr>
          <p:nvPr>
            <p:ph idx="1"/>
          </p:nvPr>
        </p:nvSpPr>
        <p:spPr/>
        <p:txBody>
          <a:bodyPr>
            <a:normAutofit/>
          </a:bodyPr>
          <a:lstStyle/>
          <a:p>
            <a:r>
              <a:rPr lang="en-GB" dirty="0" smtClean="0"/>
              <a:t>The </a:t>
            </a:r>
            <a:r>
              <a:rPr lang="en-GB" dirty="0"/>
              <a:t>JavaScript file that is used to load React in the browser is </a:t>
            </a:r>
            <a:r>
              <a:rPr lang="en-GB" dirty="0" smtClean="0"/>
              <a:t>151k</a:t>
            </a:r>
            <a:endParaRPr lang="en-GB" dirty="0"/>
          </a:p>
          <a:p>
            <a:r>
              <a:rPr lang="en-GB" dirty="0"/>
              <a:t>React is small because it is simply a view </a:t>
            </a:r>
            <a:r>
              <a:rPr lang="en-GB" dirty="0" smtClean="0"/>
              <a:t>library</a:t>
            </a:r>
          </a:p>
          <a:p>
            <a:r>
              <a:rPr lang="en-GB" dirty="0" smtClean="0"/>
              <a:t>It </a:t>
            </a:r>
            <a:r>
              <a:rPr lang="en-GB" dirty="0"/>
              <a:t>has some robust tools for </a:t>
            </a:r>
            <a:r>
              <a:rPr lang="en-GB" dirty="0" smtClean="0"/>
              <a:t>managing views</a:t>
            </a:r>
            <a:r>
              <a:rPr lang="en-GB" dirty="0"/>
              <a:t>. It even has some tools to build full applications, but React relies a lot </a:t>
            </a:r>
            <a:r>
              <a:rPr lang="en-GB" dirty="0" smtClean="0"/>
              <a:t>on pure </a:t>
            </a:r>
            <a:r>
              <a:rPr lang="en-GB" dirty="0"/>
              <a:t>JavaScript and other JavaScript </a:t>
            </a:r>
            <a:r>
              <a:rPr lang="en-GB" dirty="0" smtClean="0"/>
              <a:t>libraries</a:t>
            </a:r>
            <a:endParaRPr lang="en-GB" dirty="0"/>
          </a:p>
          <a:p>
            <a:r>
              <a:rPr lang="en-GB" dirty="0"/>
              <a:t>React does not come with any REST tools for making HTTP </a:t>
            </a:r>
            <a:r>
              <a:rPr lang="en-GB" dirty="0" smtClean="0"/>
              <a:t>requests</a:t>
            </a:r>
          </a:p>
          <a:p>
            <a:r>
              <a:rPr lang="en-GB" dirty="0" smtClean="0"/>
              <a:t>React </a:t>
            </a:r>
            <a:r>
              <a:rPr lang="en-GB" dirty="0"/>
              <a:t>does </a:t>
            </a:r>
            <a:r>
              <a:rPr lang="en-GB" dirty="0" smtClean="0"/>
              <a:t>not come </a:t>
            </a:r>
            <a:r>
              <a:rPr lang="en-GB" dirty="0"/>
              <a:t>with any tools to handle client-side </a:t>
            </a:r>
            <a:r>
              <a:rPr lang="en-GB" dirty="0" smtClean="0"/>
              <a:t>routing</a:t>
            </a:r>
          </a:p>
          <a:p>
            <a:r>
              <a:rPr lang="en-GB" dirty="0" smtClean="0"/>
              <a:t>It </a:t>
            </a:r>
            <a:r>
              <a:rPr lang="en-GB" dirty="0"/>
              <a:t>is simply a library that helps </a:t>
            </a:r>
            <a:r>
              <a:rPr lang="en-GB" dirty="0" smtClean="0"/>
              <a:t>you build </a:t>
            </a:r>
            <a:r>
              <a:rPr lang="en-GB" dirty="0"/>
              <a:t>efficient user interfaces</a:t>
            </a:r>
          </a:p>
        </p:txBody>
      </p:sp>
    </p:spTree>
    <p:extLst>
      <p:ext uri="{BB962C8B-B14F-4D97-AF65-F5344CB8AC3E}">
        <p14:creationId xmlns:p14="http://schemas.microsoft.com/office/powerpoint/2010/main" val="2929561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a:t>a component's state should store data that a component's event handlers may change over time in order to </a:t>
            </a:r>
            <a:r>
              <a:rPr lang="en-GB" dirty="0" smtClean="0"/>
              <a:t>re-render </a:t>
            </a:r>
            <a:r>
              <a:rPr lang="en-GB" dirty="0"/>
              <a:t>a component's user interface and keep it up to </a:t>
            </a:r>
            <a:r>
              <a:rPr lang="en-GB" dirty="0" smtClean="0"/>
              <a:t>date</a:t>
            </a:r>
          </a:p>
          <a:p>
            <a:r>
              <a:rPr lang="en-GB" dirty="0" smtClean="0"/>
              <a:t>Keep </a:t>
            </a:r>
            <a:r>
              <a:rPr lang="en-GB" dirty="0"/>
              <a:t>the minimal possible representation of a component's state in a state object, and compute the rest of the data based on what's in state and props inside a component's render() </a:t>
            </a:r>
            <a:r>
              <a:rPr lang="en-GB" dirty="0" smtClean="0"/>
              <a:t>function</a:t>
            </a:r>
          </a:p>
          <a:p>
            <a:r>
              <a:rPr lang="en-GB" dirty="0" smtClean="0"/>
              <a:t>Anything </a:t>
            </a:r>
            <a:r>
              <a:rPr lang="en-GB" dirty="0"/>
              <a:t>that you put in state, you'll need to update </a:t>
            </a:r>
            <a:r>
              <a:rPr lang="en-GB" dirty="0" smtClean="0"/>
              <a:t>yourself</a:t>
            </a:r>
          </a:p>
          <a:p>
            <a:r>
              <a:rPr lang="en-GB" dirty="0" smtClean="0"/>
              <a:t>Anything </a:t>
            </a:r>
            <a:r>
              <a:rPr lang="en-GB" dirty="0"/>
              <a:t>that you put in render() will automatically get updated by React</a:t>
            </a:r>
          </a:p>
        </p:txBody>
      </p:sp>
    </p:spTree>
    <p:extLst>
      <p:ext uri="{BB962C8B-B14F-4D97-AF65-F5344CB8AC3E}">
        <p14:creationId xmlns:p14="http://schemas.microsoft.com/office/powerpoint/2010/main" val="15063944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Planning </a:t>
            </a:r>
            <a:r>
              <a:rPr lang="en-GB" dirty="0" smtClean="0"/>
              <a:t>a React </a:t>
            </a:r>
            <a:r>
              <a:rPr lang="en-GB" dirty="0" smtClean="0"/>
              <a:t>application</a:t>
            </a:r>
            <a:endParaRPr lang="en-GB" dirty="0"/>
          </a:p>
        </p:txBody>
      </p:sp>
      <p:sp>
        <p:nvSpPr>
          <p:cNvPr id="3" name="Content Placeholder 2"/>
          <p:cNvSpPr>
            <a:spLocks noGrp="1"/>
          </p:cNvSpPr>
          <p:nvPr>
            <p:ph idx="1"/>
          </p:nvPr>
        </p:nvSpPr>
        <p:spPr/>
        <p:txBody>
          <a:bodyPr>
            <a:normAutofit/>
          </a:bodyPr>
          <a:lstStyle/>
          <a:p>
            <a:r>
              <a:rPr lang="en-GB" dirty="0" smtClean="0"/>
              <a:t>Each </a:t>
            </a:r>
            <a:r>
              <a:rPr lang="en-GB" dirty="0"/>
              <a:t>React component should represent a single user interface element in your web </a:t>
            </a:r>
            <a:r>
              <a:rPr lang="en-GB" dirty="0" smtClean="0"/>
              <a:t>application</a:t>
            </a:r>
          </a:p>
          <a:p>
            <a:r>
              <a:rPr lang="en-GB" dirty="0" smtClean="0"/>
              <a:t>It </a:t>
            </a:r>
            <a:r>
              <a:rPr lang="en-GB" dirty="0"/>
              <a:t>should encapsulate the smallest element possible that can potentially be reused </a:t>
            </a:r>
          </a:p>
          <a:p>
            <a:r>
              <a:rPr lang="en-GB" dirty="0"/>
              <a:t>Multiple React components should be composed into a single React </a:t>
            </a:r>
            <a:r>
              <a:rPr lang="en-GB" dirty="0" smtClean="0"/>
              <a:t>component</a:t>
            </a:r>
          </a:p>
          <a:p>
            <a:r>
              <a:rPr lang="en-GB" dirty="0" smtClean="0"/>
              <a:t>Ultimately</a:t>
            </a:r>
            <a:r>
              <a:rPr lang="en-GB" dirty="0"/>
              <a:t>, your entire user interface should be encapsulated in one React component</a:t>
            </a:r>
          </a:p>
          <a:p>
            <a:endParaRPr lang="en-GB" dirty="0"/>
          </a:p>
        </p:txBody>
      </p:sp>
    </p:spTree>
    <p:extLst>
      <p:ext uri="{BB962C8B-B14F-4D97-AF65-F5344CB8AC3E}">
        <p14:creationId xmlns:p14="http://schemas.microsoft.com/office/powerpoint/2010/main" val="205617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Modular Architecture</a:t>
            </a:r>
            <a:endParaRPr lang="en-GB" dirty="0"/>
          </a:p>
        </p:txBody>
      </p:sp>
      <p:sp>
        <p:nvSpPr>
          <p:cNvPr id="3" name="Content Placeholder 2"/>
          <p:cNvSpPr>
            <a:spLocks noGrp="1"/>
          </p:cNvSpPr>
          <p:nvPr>
            <p:ph idx="1"/>
          </p:nvPr>
        </p:nvSpPr>
        <p:spPr/>
        <p:txBody>
          <a:bodyPr>
            <a:normAutofit/>
          </a:bodyPr>
          <a:lstStyle/>
          <a:p>
            <a:r>
              <a:rPr lang="en-GB" dirty="0" smtClean="0"/>
              <a:t>For the recipe example:</a:t>
            </a:r>
          </a:p>
          <a:p>
            <a:r>
              <a:rPr lang="en-GB" dirty="0" smtClean="0"/>
              <a:t>Open the folder in a command prompt:</a:t>
            </a:r>
          </a:p>
          <a:p>
            <a:pPr lvl="1"/>
            <a:r>
              <a:rPr lang="en-GB" dirty="0" err="1"/>
              <a:t>npm</a:t>
            </a:r>
            <a:r>
              <a:rPr lang="en-GB" dirty="0"/>
              <a:t> install </a:t>
            </a:r>
            <a:r>
              <a:rPr lang="en-GB" dirty="0" err="1" smtClean="0"/>
              <a:t>webpack</a:t>
            </a:r>
            <a:endParaRPr lang="en-GB" dirty="0" smtClean="0"/>
          </a:p>
          <a:p>
            <a:pPr lvl="1"/>
            <a:r>
              <a:rPr lang="en-GB" dirty="0" err="1" smtClean="0"/>
              <a:t>npm</a:t>
            </a:r>
            <a:r>
              <a:rPr lang="en-GB" dirty="0" smtClean="0"/>
              <a:t> </a:t>
            </a:r>
            <a:r>
              <a:rPr lang="en-GB" dirty="0"/>
              <a:t>install babel-loader babel-preset-es2015 babel-</a:t>
            </a:r>
            <a:r>
              <a:rPr lang="en-GB" dirty="0" err="1"/>
              <a:t>preset</a:t>
            </a:r>
            <a:r>
              <a:rPr lang="en-GB" dirty="0"/>
              <a:t>-react </a:t>
            </a:r>
            <a:r>
              <a:rPr lang="en-GB" dirty="0" smtClean="0"/>
              <a:t>babel-preset-stage-0</a:t>
            </a:r>
          </a:p>
          <a:p>
            <a:pPr lvl="1"/>
            <a:r>
              <a:rPr lang="en-GB" dirty="0" err="1"/>
              <a:t>npm</a:t>
            </a:r>
            <a:r>
              <a:rPr lang="en-GB" dirty="0"/>
              <a:t> install react </a:t>
            </a:r>
            <a:r>
              <a:rPr lang="en-GB" dirty="0" smtClean="0"/>
              <a:t>react-</a:t>
            </a:r>
            <a:r>
              <a:rPr lang="en-GB" dirty="0" err="1" smtClean="0"/>
              <a:t>dom</a:t>
            </a:r>
            <a:endParaRPr lang="en-GB" dirty="0" smtClean="0"/>
          </a:p>
          <a:p>
            <a:pPr lvl="1"/>
            <a:r>
              <a:rPr lang="en-GB" dirty="0" err="1"/>
              <a:t>npm</a:t>
            </a:r>
            <a:r>
              <a:rPr lang="en-GB" dirty="0"/>
              <a:t> install </a:t>
            </a:r>
            <a:r>
              <a:rPr lang="en-GB" dirty="0" err="1" smtClean="0"/>
              <a:t>json</a:t>
            </a:r>
            <a:r>
              <a:rPr lang="en-GB" dirty="0" smtClean="0"/>
              <a:t>-loader style-loader </a:t>
            </a:r>
            <a:r>
              <a:rPr lang="en-GB" dirty="0" err="1" smtClean="0"/>
              <a:t>css</a:t>
            </a:r>
            <a:r>
              <a:rPr lang="en-GB" dirty="0" smtClean="0"/>
              <a:t>-loader</a:t>
            </a:r>
          </a:p>
          <a:p>
            <a:pPr lvl="1"/>
            <a:r>
              <a:rPr lang="en-GB" dirty="0" err="1" smtClean="0"/>
              <a:t>npm</a:t>
            </a:r>
            <a:r>
              <a:rPr lang="en-GB" dirty="0" smtClean="0"/>
              <a:t> install </a:t>
            </a:r>
            <a:r>
              <a:rPr lang="en-GB" dirty="0" err="1" smtClean="0"/>
              <a:t>autoprefixer</a:t>
            </a:r>
            <a:r>
              <a:rPr lang="en-GB" dirty="0" smtClean="0"/>
              <a:t>-loader</a:t>
            </a:r>
            <a:endParaRPr lang="en-GB" dirty="0"/>
          </a:p>
          <a:p>
            <a:pPr lvl="1"/>
            <a:r>
              <a:rPr lang="en-GB" dirty="0" err="1" smtClean="0"/>
              <a:t>webpack</a:t>
            </a:r>
            <a:endParaRPr lang="en-GB" dirty="0" smtClean="0"/>
          </a:p>
          <a:p>
            <a:r>
              <a:rPr lang="en-GB" dirty="0" smtClean="0"/>
              <a:t>Look in the ‘</a:t>
            </a:r>
            <a:r>
              <a:rPr lang="en-GB" dirty="0" err="1" smtClean="0"/>
              <a:t>dist</a:t>
            </a:r>
            <a:r>
              <a:rPr lang="en-GB" dirty="0" smtClean="0"/>
              <a:t>’ folder</a:t>
            </a:r>
            <a:endParaRPr lang="en-GB" dirty="0"/>
          </a:p>
        </p:txBody>
      </p:sp>
    </p:spTree>
    <p:extLst>
      <p:ext uri="{BB962C8B-B14F-4D97-AF65-F5344CB8AC3E}">
        <p14:creationId xmlns:p14="http://schemas.microsoft.com/office/powerpoint/2010/main" val="15125470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Flux</a:t>
            </a:r>
            <a:endParaRPr lang="en-GB" dirty="0"/>
          </a:p>
        </p:txBody>
      </p:sp>
      <p:sp>
        <p:nvSpPr>
          <p:cNvPr id="3" name="Content Placeholder 2"/>
          <p:cNvSpPr>
            <a:spLocks noGrp="1"/>
          </p:cNvSpPr>
          <p:nvPr>
            <p:ph idx="1"/>
          </p:nvPr>
        </p:nvSpPr>
        <p:spPr/>
        <p:txBody>
          <a:bodyPr/>
          <a:lstStyle/>
          <a:p>
            <a:r>
              <a:rPr lang="en-GB" dirty="0" smtClean="0"/>
              <a:t>An Application </a:t>
            </a:r>
            <a:r>
              <a:rPr lang="en-GB" dirty="0"/>
              <a:t>Architecture for Building User Interfaces</a:t>
            </a:r>
            <a:endParaRPr lang="en-GB" dirty="0" smtClean="0">
              <a:hlinkClick r:id="rId2"/>
            </a:endParaRPr>
          </a:p>
          <a:p>
            <a:r>
              <a:rPr lang="en-GB" dirty="0" smtClean="0">
                <a:hlinkClick r:id="rId2"/>
              </a:rPr>
              <a:t>https</a:t>
            </a:r>
            <a:r>
              <a:rPr lang="en-GB" dirty="0">
                <a:hlinkClick r:id="rId2"/>
              </a:rPr>
              <a:t>://</a:t>
            </a:r>
            <a:r>
              <a:rPr lang="en-GB" dirty="0" smtClean="0">
                <a:hlinkClick r:id="rId2"/>
              </a:rPr>
              <a:t>github.com/facebook/flux</a:t>
            </a:r>
            <a:endParaRPr lang="en-GB" dirty="0" smtClean="0"/>
          </a:p>
          <a:p>
            <a:r>
              <a:rPr lang="en-GB" dirty="0" smtClean="0"/>
              <a:t>Tutorial:</a:t>
            </a:r>
          </a:p>
          <a:p>
            <a:pPr lvl="1"/>
            <a:r>
              <a:rPr lang="en-GB" dirty="0">
                <a:hlinkClick r:id="rId3"/>
              </a:rPr>
              <a:t>https://</a:t>
            </a:r>
            <a:r>
              <a:rPr lang="en-GB" dirty="0" smtClean="0">
                <a:hlinkClick r:id="rId3"/>
              </a:rPr>
              <a:t>github.com/facebook/flux/tree/master/examples/flux-todomvc</a:t>
            </a:r>
            <a:endParaRPr lang="en-GB" dirty="0" smtClean="0"/>
          </a:p>
          <a:p>
            <a:endParaRPr lang="en-GB" dirty="0" smtClean="0"/>
          </a:p>
          <a:p>
            <a:endParaRPr lang="en-GB" dirty="0"/>
          </a:p>
        </p:txBody>
      </p:sp>
    </p:spTree>
    <p:extLst>
      <p:ext uri="{BB962C8B-B14F-4D97-AF65-F5344CB8AC3E}">
        <p14:creationId xmlns:p14="http://schemas.microsoft.com/office/powerpoint/2010/main" val="7825928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Flux Data Flow</a:t>
            </a:r>
            <a:endParaRPr lang="en-GB" dirty="0"/>
          </a:p>
        </p:txBody>
      </p:sp>
      <p:pic>
        <p:nvPicPr>
          <p:cNvPr id="4" name="Content Placeholder 3"/>
          <p:cNvPicPr>
            <a:picLocks noGrp="1" noChangeAspect="1"/>
          </p:cNvPicPr>
          <p:nvPr>
            <p:ph idx="1"/>
          </p:nvPr>
        </p:nvPicPr>
        <p:blipFill>
          <a:blip r:embed="rId2"/>
          <a:stretch>
            <a:fillRect/>
          </a:stretch>
        </p:blipFill>
        <p:spPr>
          <a:xfrm>
            <a:off x="2938441" y="1834118"/>
            <a:ext cx="6315117" cy="4250016"/>
          </a:xfrm>
          <a:prstGeom prst="rect">
            <a:avLst/>
          </a:prstGeom>
        </p:spPr>
      </p:pic>
    </p:spTree>
    <p:extLst>
      <p:ext uri="{BB962C8B-B14F-4D97-AF65-F5344CB8AC3E}">
        <p14:creationId xmlns:p14="http://schemas.microsoft.com/office/powerpoint/2010/main" val="156611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Dispatcher</a:t>
            </a:r>
            <a:endParaRPr lang="en-GB" dirty="0"/>
          </a:p>
        </p:txBody>
      </p:sp>
      <p:sp>
        <p:nvSpPr>
          <p:cNvPr id="3" name="Content Placeholder 2"/>
          <p:cNvSpPr>
            <a:spLocks noGrp="1"/>
          </p:cNvSpPr>
          <p:nvPr>
            <p:ph idx="1"/>
          </p:nvPr>
        </p:nvSpPr>
        <p:spPr/>
        <p:txBody>
          <a:bodyPr/>
          <a:lstStyle/>
          <a:p>
            <a:r>
              <a:rPr lang="en-GB" dirty="0"/>
              <a:t>The dispatcher in a Flux application is like a traffic officer. This dispatcher will </a:t>
            </a:r>
            <a:r>
              <a:rPr lang="en-GB" dirty="0" smtClean="0"/>
              <a:t>ensure that </a:t>
            </a:r>
            <a:r>
              <a:rPr lang="en-GB" dirty="0"/>
              <a:t>the data flowing through the application will not cause any of the cascading </a:t>
            </a:r>
            <a:r>
              <a:rPr lang="en-GB" dirty="0" smtClean="0"/>
              <a:t>effects that </a:t>
            </a:r>
            <a:r>
              <a:rPr lang="en-GB" dirty="0"/>
              <a:t>you might see with a many model and view MVC </a:t>
            </a:r>
            <a:r>
              <a:rPr lang="en-GB" dirty="0" smtClean="0"/>
              <a:t>setup</a:t>
            </a:r>
            <a:endParaRPr lang="en-GB" dirty="0"/>
          </a:p>
          <a:p>
            <a:r>
              <a:rPr lang="en-GB" dirty="0" smtClean="0"/>
              <a:t>The </a:t>
            </a:r>
            <a:r>
              <a:rPr lang="en-GB" dirty="0"/>
              <a:t>dispatcher must </a:t>
            </a:r>
            <a:r>
              <a:rPr lang="en-GB" dirty="0" smtClean="0"/>
              <a:t>also make </a:t>
            </a:r>
            <a:r>
              <a:rPr lang="en-GB" dirty="0"/>
              <a:t>sure that the actions are executed in the order in which they arrive so that </a:t>
            </a:r>
            <a:r>
              <a:rPr lang="en-GB" dirty="0" smtClean="0"/>
              <a:t>race conditions </a:t>
            </a:r>
            <a:r>
              <a:rPr lang="en-GB" dirty="0"/>
              <a:t>are prevented</a:t>
            </a:r>
          </a:p>
        </p:txBody>
      </p:sp>
    </p:spTree>
    <p:extLst>
      <p:ext uri="{BB962C8B-B14F-4D97-AF65-F5344CB8AC3E}">
        <p14:creationId xmlns:p14="http://schemas.microsoft.com/office/powerpoint/2010/main" val="2102702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Actions</a:t>
            </a:r>
            <a:endParaRPr lang="en-GB" dirty="0"/>
          </a:p>
        </p:txBody>
      </p:sp>
      <p:sp>
        <p:nvSpPr>
          <p:cNvPr id="3" name="Content Placeholder 2"/>
          <p:cNvSpPr>
            <a:spLocks noGrp="1"/>
          </p:cNvSpPr>
          <p:nvPr>
            <p:ph idx="1"/>
          </p:nvPr>
        </p:nvSpPr>
        <p:spPr/>
        <p:txBody>
          <a:bodyPr/>
          <a:lstStyle/>
          <a:p>
            <a:r>
              <a:rPr lang="en-GB" dirty="0" smtClean="0"/>
              <a:t>Actions </a:t>
            </a:r>
            <a:r>
              <a:rPr lang="en-GB" dirty="0"/>
              <a:t>are </a:t>
            </a:r>
            <a:r>
              <a:rPr lang="en-GB" dirty="0" smtClean="0"/>
              <a:t>any </a:t>
            </a:r>
            <a:r>
              <a:rPr lang="en-GB" dirty="0"/>
              <a:t>form of data that has been dispatched to the stores</a:t>
            </a:r>
          </a:p>
        </p:txBody>
      </p:sp>
    </p:spTree>
    <p:extLst>
      <p:ext uri="{BB962C8B-B14F-4D97-AF65-F5344CB8AC3E}">
        <p14:creationId xmlns:p14="http://schemas.microsoft.com/office/powerpoint/2010/main" val="6151072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Stores and Views</a:t>
            </a:r>
            <a:endParaRPr lang="en-GB" dirty="0"/>
          </a:p>
        </p:txBody>
      </p:sp>
      <p:sp>
        <p:nvSpPr>
          <p:cNvPr id="3" name="Content Placeholder 2"/>
          <p:cNvSpPr>
            <a:spLocks noGrp="1"/>
          </p:cNvSpPr>
          <p:nvPr>
            <p:ph idx="1"/>
          </p:nvPr>
        </p:nvSpPr>
        <p:spPr/>
        <p:txBody>
          <a:bodyPr>
            <a:normAutofit/>
          </a:bodyPr>
          <a:lstStyle/>
          <a:p>
            <a:r>
              <a:rPr lang="en-GB" dirty="0"/>
              <a:t>Once an action makes it to </a:t>
            </a:r>
            <a:r>
              <a:rPr lang="en-GB" dirty="0" smtClean="0"/>
              <a:t>a store</a:t>
            </a:r>
            <a:r>
              <a:rPr lang="en-GB" dirty="0"/>
              <a:t>, actions are not allowed to enter into the store until the store has completed </a:t>
            </a:r>
            <a:r>
              <a:rPr lang="en-GB" dirty="0" smtClean="0"/>
              <a:t>the processing </a:t>
            </a:r>
            <a:r>
              <a:rPr lang="en-GB" dirty="0"/>
              <a:t>of the current </a:t>
            </a:r>
            <a:r>
              <a:rPr lang="en-GB" dirty="0" smtClean="0"/>
              <a:t>action</a:t>
            </a:r>
          </a:p>
          <a:p>
            <a:r>
              <a:rPr lang="en-GB" dirty="0" smtClean="0"/>
              <a:t>The </a:t>
            </a:r>
            <a:r>
              <a:rPr lang="en-GB" dirty="0"/>
              <a:t>views then respond to the store once the store </a:t>
            </a:r>
            <a:r>
              <a:rPr lang="en-GB" dirty="0" smtClean="0"/>
              <a:t>has indicated </a:t>
            </a:r>
            <a:r>
              <a:rPr lang="en-GB" dirty="0"/>
              <a:t>that something in the data has </a:t>
            </a:r>
            <a:r>
              <a:rPr lang="en-GB" dirty="0" smtClean="0"/>
              <a:t>changed</a:t>
            </a:r>
            <a:endParaRPr lang="en-GB" dirty="0"/>
          </a:p>
          <a:p>
            <a:r>
              <a:rPr lang="en-GB" dirty="0"/>
              <a:t>The views themselves can contribute to this data flow by instantiating </a:t>
            </a:r>
            <a:r>
              <a:rPr lang="en-GB" dirty="0" smtClean="0"/>
              <a:t>another action</a:t>
            </a:r>
            <a:r>
              <a:rPr lang="en-GB" dirty="0"/>
              <a:t>, which then passes through the dispatcher to the store and back to the view</a:t>
            </a:r>
          </a:p>
        </p:txBody>
      </p:sp>
    </p:spTree>
    <p:extLst>
      <p:ext uri="{BB962C8B-B14F-4D97-AF65-F5344CB8AC3E}">
        <p14:creationId xmlns:p14="http://schemas.microsoft.com/office/powerpoint/2010/main" val="36065728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Views Can Initiate Actions</a:t>
            </a:r>
            <a:endParaRPr lang="en-GB" dirty="0"/>
          </a:p>
        </p:txBody>
      </p:sp>
      <p:pic>
        <p:nvPicPr>
          <p:cNvPr id="4" name="Content Placeholder 3"/>
          <p:cNvPicPr>
            <a:picLocks noGrp="1" noChangeAspect="1"/>
          </p:cNvPicPr>
          <p:nvPr>
            <p:ph idx="1"/>
          </p:nvPr>
        </p:nvPicPr>
        <p:blipFill>
          <a:blip r:embed="rId2"/>
          <a:stretch>
            <a:fillRect/>
          </a:stretch>
        </p:blipFill>
        <p:spPr>
          <a:xfrm>
            <a:off x="2909455" y="2229925"/>
            <a:ext cx="6034563" cy="4120711"/>
          </a:xfrm>
          <a:prstGeom prst="rect">
            <a:avLst/>
          </a:prstGeom>
        </p:spPr>
      </p:pic>
    </p:spTree>
    <p:extLst>
      <p:ext uri="{BB962C8B-B14F-4D97-AF65-F5344CB8AC3E}">
        <p14:creationId xmlns:p14="http://schemas.microsoft.com/office/powerpoint/2010/main" val="420809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Flux: a front-end model</a:t>
            </a:r>
            <a:endParaRPr lang="en-GB" dirty="0"/>
          </a:p>
        </p:txBody>
      </p:sp>
      <p:sp>
        <p:nvSpPr>
          <p:cNvPr id="3" name="Content Placeholder 2"/>
          <p:cNvSpPr>
            <a:spLocks noGrp="1"/>
          </p:cNvSpPr>
          <p:nvPr>
            <p:ph idx="1"/>
          </p:nvPr>
        </p:nvSpPr>
        <p:spPr/>
        <p:txBody>
          <a:bodyPr>
            <a:normAutofit/>
          </a:bodyPr>
          <a:lstStyle/>
          <a:p>
            <a:r>
              <a:rPr lang="en-GB" dirty="0" smtClean="0"/>
              <a:t>Flux </a:t>
            </a:r>
            <a:r>
              <a:rPr lang="en-GB" dirty="0"/>
              <a:t>embraces a one-way data flow model and works by supplying three types of </a:t>
            </a:r>
            <a:r>
              <a:rPr lang="en-GB" dirty="0" smtClean="0"/>
              <a:t>entities</a:t>
            </a:r>
          </a:p>
          <a:p>
            <a:r>
              <a:rPr lang="en-GB" dirty="0" smtClean="0"/>
              <a:t>stores</a:t>
            </a:r>
            <a:r>
              <a:rPr lang="en-GB" dirty="0"/>
              <a:t>, actions, and the </a:t>
            </a:r>
            <a:r>
              <a:rPr lang="en-GB" dirty="0" smtClean="0"/>
              <a:t>dispatcher</a:t>
            </a:r>
          </a:p>
          <a:p>
            <a:r>
              <a:rPr lang="en-GB" dirty="0" smtClean="0"/>
              <a:t>Actions (commands)</a:t>
            </a:r>
          </a:p>
          <a:p>
            <a:pPr lvl="1"/>
            <a:r>
              <a:rPr lang="en-GB" dirty="0" smtClean="0"/>
              <a:t>When </a:t>
            </a:r>
            <a:r>
              <a:rPr lang="en-GB" dirty="0"/>
              <a:t>an action occurs, the dispatcher routes it to interested listeners, the </a:t>
            </a:r>
            <a:r>
              <a:rPr lang="en-GB" dirty="0" smtClean="0"/>
              <a:t>stores</a:t>
            </a:r>
          </a:p>
          <a:p>
            <a:r>
              <a:rPr lang="en-GB" dirty="0" smtClean="0"/>
              <a:t>Stores </a:t>
            </a:r>
          </a:p>
          <a:p>
            <a:pPr lvl="1"/>
            <a:r>
              <a:rPr lang="en-GB" dirty="0" smtClean="0"/>
              <a:t>bags </a:t>
            </a:r>
            <a:r>
              <a:rPr lang="en-GB" dirty="0"/>
              <a:t>of data that can be queried via actions and emit store change events which views respond to by updating internal state and re-rendering if needed </a:t>
            </a:r>
          </a:p>
        </p:txBody>
      </p:sp>
    </p:spTree>
    <p:extLst>
      <p:ext uri="{BB962C8B-B14F-4D97-AF65-F5344CB8AC3E}">
        <p14:creationId xmlns:p14="http://schemas.microsoft.com/office/powerpoint/2010/main" val="396546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 JS</a:t>
            </a:r>
            <a:endParaRPr lang="en-GB" dirty="0"/>
          </a:p>
        </p:txBody>
      </p:sp>
      <p:sp>
        <p:nvSpPr>
          <p:cNvPr id="3" name="Content Placeholder 2"/>
          <p:cNvSpPr>
            <a:spLocks noGrp="1"/>
          </p:cNvSpPr>
          <p:nvPr>
            <p:ph idx="1"/>
          </p:nvPr>
        </p:nvSpPr>
        <p:spPr/>
        <p:txBody>
          <a:bodyPr/>
          <a:lstStyle/>
          <a:p>
            <a:r>
              <a:rPr lang="en-GB" dirty="0"/>
              <a:t>React makes no assumptions about the </a:t>
            </a:r>
            <a:r>
              <a:rPr lang="en-GB" dirty="0" smtClean="0"/>
              <a:t>technology stack in use</a:t>
            </a:r>
          </a:p>
          <a:p>
            <a:r>
              <a:rPr lang="en-GB" dirty="0" smtClean="0"/>
              <a:t>React abstracts the DOM giving a simple programming model</a:t>
            </a:r>
          </a:p>
          <a:p>
            <a:r>
              <a:rPr lang="en-GB" dirty="0"/>
              <a:t>React implements one-way reactive data </a:t>
            </a:r>
            <a:r>
              <a:rPr lang="en-GB" dirty="0" smtClean="0"/>
              <a:t>flow</a:t>
            </a:r>
          </a:p>
          <a:p>
            <a:r>
              <a:rPr lang="en-GB" dirty="0" smtClean="0"/>
              <a:t>React components implement a render() method that takes input data and returns what to display</a:t>
            </a:r>
            <a:endParaRPr lang="en-GB" dirty="0"/>
          </a:p>
        </p:txBody>
      </p:sp>
    </p:spTree>
    <p:extLst>
      <p:ext uri="{BB962C8B-B14F-4D97-AF65-F5344CB8AC3E}">
        <p14:creationId xmlns:p14="http://schemas.microsoft.com/office/powerpoint/2010/main" val="10832055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Flux </a:t>
            </a:r>
            <a:r>
              <a:rPr lang="en-GB" dirty="0" smtClean="0"/>
              <a:t>architecture with calls </a:t>
            </a:r>
            <a:r>
              <a:rPr lang="en-GB" dirty="0"/>
              <a:t>from data stores</a:t>
            </a:r>
          </a:p>
        </p:txBody>
      </p:sp>
      <p:pic>
        <p:nvPicPr>
          <p:cNvPr id="4" name="Content Placeholder 3"/>
          <p:cNvPicPr>
            <a:picLocks noGrp="1" noChangeAspect="1"/>
          </p:cNvPicPr>
          <p:nvPr>
            <p:ph idx="1"/>
          </p:nvPr>
        </p:nvPicPr>
        <p:blipFill>
          <a:blip r:embed="rId2"/>
          <a:stretch>
            <a:fillRect/>
          </a:stretch>
        </p:blipFill>
        <p:spPr>
          <a:xfrm>
            <a:off x="1847007" y="2106615"/>
            <a:ext cx="8497985" cy="4039340"/>
          </a:xfrm>
          <a:prstGeom prst="rect">
            <a:avLst/>
          </a:prstGeom>
        </p:spPr>
      </p:pic>
    </p:spTree>
    <p:extLst>
      <p:ext uri="{BB962C8B-B14F-4D97-AF65-F5344CB8AC3E}">
        <p14:creationId xmlns:p14="http://schemas.microsoft.com/office/powerpoint/2010/main" val="6632812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 Property Validation</a:t>
            </a:r>
            <a:endParaRPr lang="en-GB" dirty="0"/>
          </a:p>
        </p:txBody>
      </p:sp>
      <p:sp>
        <p:nvSpPr>
          <p:cNvPr id="3" name="Content Placeholder 2"/>
          <p:cNvSpPr>
            <a:spLocks noGrp="1"/>
          </p:cNvSpPr>
          <p:nvPr>
            <p:ph idx="1"/>
          </p:nvPr>
        </p:nvSpPr>
        <p:spPr/>
        <p:txBody>
          <a:bodyPr/>
          <a:lstStyle/>
          <a:p>
            <a:r>
              <a:rPr lang="en-GB" dirty="0" smtClean="0"/>
              <a:t>Arrays       </a:t>
            </a:r>
            <a:r>
              <a:rPr lang="en-GB" dirty="0" err="1" smtClean="0"/>
              <a:t>React.PropTypes.array</a:t>
            </a:r>
            <a:endParaRPr lang="en-GB" dirty="0"/>
          </a:p>
          <a:p>
            <a:r>
              <a:rPr lang="en-GB" dirty="0" smtClean="0"/>
              <a:t>Boolean    </a:t>
            </a:r>
            <a:r>
              <a:rPr lang="en-GB" dirty="0" err="1" smtClean="0"/>
              <a:t>React.PropTypes.bool</a:t>
            </a:r>
            <a:endParaRPr lang="en-GB" dirty="0"/>
          </a:p>
          <a:p>
            <a:r>
              <a:rPr lang="en-GB" dirty="0"/>
              <a:t>Functions </a:t>
            </a:r>
            <a:r>
              <a:rPr lang="en-GB" dirty="0" err="1"/>
              <a:t>React.PropTypes.func</a:t>
            </a:r>
            <a:endParaRPr lang="en-GB" dirty="0"/>
          </a:p>
          <a:p>
            <a:r>
              <a:rPr lang="en-GB" dirty="0"/>
              <a:t>Numbers </a:t>
            </a:r>
            <a:r>
              <a:rPr lang="en-GB" dirty="0" smtClean="0"/>
              <a:t> </a:t>
            </a:r>
            <a:r>
              <a:rPr lang="en-GB" dirty="0" err="1" smtClean="0"/>
              <a:t>React.PropTypes.number</a:t>
            </a:r>
            <a:endParaRPr lang="en-GB" dirty="0"/>
          </a:p>
          <a:p>
            <a:r>
              <a:rPr lang="en-GB" dirty="0"/>
              <a:t>Objects </a:t>
            </a:r>
            <a:r>
              <a:rPr lang="en-GB" dirty="0" smtClean="0"/>
              <a:t>    </a:t>
            </a:r>
            <a:r>
              <a:rPr lang="en-GB" dirty="0" err="1" smtClean="0"/>
              <a:t>React.PropTypes.object</a:t>
            </a:r>
            <a:endParaRPr lang="en-GB" dirty="0"/>
          </a:p>
          <a:p>
            <a:r>
              <a:rPr lang="en-GB" dirty="0"/>
              <a:t>Strings </a:t>
            </a:r>
            <a:r>
              <a:rPr lang="en-GB" dirty="0" smtClean="0"/>
              <a:t>     </a:t>
            </a:r>
            <a:r>
              <a:rPr lang="en-GB" dirty="0" err="1" smtClean="0"/>
              <a:t>React.PropTypes.string</a:t>
            </a:r>
            <a:endParaRPr lang="en-GB" dirty="0"/>
          </a:p>
        </p:txBody>
      </p:sp>
    </p:spTree>
    <p:extLst>
      <p:ext uri="{BB962C8B-B14F-4D97-AF65-F5344CB8AC3E}">
        <p14:creationId xmlns:p14="http://schemas.microsoft.com/office/powerpoint/2010/main" val="36022934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Default Props</a:t>
            </a:r>
            <a:endParaRPr lang="en-GB" dirty="0"/>
          </a:p>
        </p:txBody>
      </p:sp>
      <p:sp>
        <p:nvSpPr>
          <p:cNvPr id="3" name="Content Placeholder 2"/>
          <p:cNvSpPr>
            <a:spLocks noGrp="1"/>
          </p:cNvSpPr>
          <p:nvPr>
            <p:ph idx="1"/>
          </p:nvPr>
        </p:nvSpPr>
        <p:spPr/>
        <p:txBody>
          <a:bodyPr/>
          <a:lstStyle/>
          <a:p>
            <a:r>
              <a:rPr lang="en-GB" dirty="0" smtClean="0"/>
              <a:t>A good way </a:t>
            </a:r>
            <a:r>
              <a:rPr lang="en-GB" dirty="0"/>
              <a:t>to improve the quality of components is to assign default </a:t>
            </a:r>
            <a:r>
              <a:rPr lang="en-GB" dirty="0" smtClean="0"/>
              <a:t>properties</a:t>
            </a:r>
            <a:endParaRPr lang="en-GB" dirty="0"/>
          </a:p>
          <a:p>
            <a:r>
              <a:rPr lang="en-GB" dirty="0" smtClean="0"/>
              <a:t>The </a:t>
            </a:r>
            <a:r>
              <a:rPr lang="en-GB" dirty="0"/>
              <a:t>default </a:t>
            </a:r>
            <a:r>
              <a:rPr lang="en-GB"/>
              <a:t>values </a:t>
            </a:r>
            <a:r>
              <a:rPr lang="en-GB" smtClean="0"/>
              <a:t>will </a:t>
            </a:r>
            <a:r>
              <a:rPr lang="en-GB" dirty="0"/>
              <a:t>be used if other values are not provided</a:t>
            </a:r>
            <a:endParaRPr lang="en-GB" dirty="0"/>
          </a:p>
        </p:txBody>
      </p:sp>
    </p:spTree>
    <p:extLst>
      <p:ext uri="{BB962C8B-B14F-4D97-AF65-F5344CB8AC3E}">
        <p14:creationId xmlns:p14="http://schemas.microsoft.com/office/powerpoint/2010/main" val="135229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Tooling</a:t>
            </a:r>
            <a:endParaRPr lang="en-GB" dirty="0"/>
          </a:p>
        </p:txBody>
      </p:sp>
      <p:sp>
        <p:nvSpPr>
          <p:cNvPr id="3" name="Content Placeholder 2"/>
          <p:cNvSpPr>
            <a:spLocks noGrp="1"/>
          </p:cNvSpPr>
          <p:nvPr>
            <p:ph idx="1"/>
          </p:nvPr>
        </p:nvSpPr>
        <p:spPr/>
        <p:txBody>
          <a:bodyPr/>
          <a:lstStyle/>
          <a:p>
            <a:r>
              <a:rPr lang="en-GB" dirty="0" smtClean="0"/>
              <a:t>A </a:t>
            </a:r>
            <a:r>
              <a:rPr lang="en-GB" dirty="0"/>
              <a:t>complete build system and pipeline </a:t>
            </a:r>
            <a:r>
              <a:rPr lang="en-GB" dirty="0" smtClean="0"/>
              <a:t>includes:</a:t>
            </a:r>
          </a:p>
          <a:p>
            <a:pPr lvl="1"/>
            <a:r>
              <a:rPr lang="en-GB" dirty="0" smtClean="0"/>
              <a:t>a </a:t>
            </a:r>
            <a:r>
              <a:rPr lang="en-GB" dirty="0"/>
              <a:t>scaffolding aspect to kick-start your project </a:t>
            </a:r>
            <a:r>
              <a:rPr lang="en-GB" dirty="0" smtClean="0"/>
              <a:t>organization</a:t>
            </a:r>
          </a:p>
          <a:p>
            <a:pPr lvl="1"/>
            <a:r>
              <a:rPr lang="en-GB" dirty="0"/>
              <a:t>T</a:t>
            </a:r>
            <a:r>
              <a:rPr lang="en-GB" dirty="0" smtClean="0"/>
              <a:t>he </a:t>
            </a:r>
            <a:r>
              <a:rPr lang="en-GB" dirty="0"/>
              <a:t>means to optimize a dependency </a:t>
            </a:r>
            <a:r>
              <a:rPr lang="en-GB" dirty="0" smtClean="0"/>
              <a:t>tree</a:t>
            </a:r>
          </a:p>
          <a:p>
            <a:pPr lvl="1"/>
            <a:r>
              <a:rPr lang="en-GB" dirty="0"/>
              <a:t>A</a:t>
            </a:r>
            <a:r>
              <a:rPr lang="en-GB" dirty="0" smtClean="0"/>
              <a:t> </a:t>
            </a:r>
            <a:r>
              <a:rPr lang="en-GB" dirty="0"/>
              <a:t>modularization component to express the dependency </a:t>
            </a:r>
            <a:r>
              <a:rPr lang="en-GB" dirty="0" smtClean="0"/>
              <a:t>hierarchy</a:t>
            </a:r>
          </a:p>
          <a:p>
            <a:pPr lvl="1"/>
            <a:r>
              <a:rPr lang="en-GB" dirty="0" err="1" smtClean="0"/>
              <a:t>Precompilation</a:t>
            </a:r>
            <a:r>
              <a:rPr lang="en-GB" dirty="0" smtClean="0"/>
              <a:t> </a:t>
            </a:r>
            <a:r>
              <a:rPr lang="en-GB" dirty="0"/>
              <a:t>processes (CSS </a:t>
            </a:r>
            <a:r>
              <a:rPr lang="en-GB" dirty="0" err="1"/>
              <a:t>preprocessors</a:t>
            </a:r>
            <a:r>
              <a:rPr lang="en-GB" dirty="0"/>
              <a:t> and ES6 </a:t>
            </a:r>
            <a:r>
              <a:rPr lang="en-GB" dirty="0" err="1"/>
              <a:t>transpilers</a:t>
            </a:r>
            <a:r>
              <a:rPr lang="en-GB" dirty="0" smtClean="0"/>
              <a:t>)</a:t>
            </a:r>
          </a:p>
          <a:p>
            <a:pPr lvl="1"/>
            <a:r>
              <a:rPr lang="en-GB" dirty="0" smtClean="0"/>
              <a:t>Code </a:t>
            </a:r>
            <a:r>
              <a:rPr lang="en-GB" dirty="0" err="1"/>
              <a:t>minification</a:t>
            </a:r>
            <a:r>
              <a:rPr lang="en-GB" dirty="0"/>
              <a:t> steps for </a:t>
            </a:r>
            <a:r>
              <a:rPr lang="en-GB" dirty="0" smtClean="0"/>
              <a:t>packaging</a:t>
            </a:r>
          </a:p>
          <a:p>
            <a:pPr lvl="1"/>
            <a:r>
              <a:rPr lang="en-GB" dirty="0" smtClean="0"/>
              <a:t>Active </a:t>
            </a:r>
            <a:r>
              <a:rPr lang="en-GB" dirty="0"/>
              <a:t>reload mechanisms for development </a:t>
            </a:r>
          </a:p>
        </p:txBody>
      </p:sp>
    </p:spTree>
    <p:extLst>
      <p:ext uri="{BB962C8B-B14F-4D97-AF65-F5344CB8AC3E}">
        <p14:creationId xmlns:p14="http://schemas.microsoft.com/office/powerpoint/2010/main" val="4121351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Popular Tools use with React</a:t>
            </a:r>
            <a:endParaRPr lang="en-GB" dirty="0"/>
          </a:p>
        </p:txBody>
      </p:sp>
      <p:sp>
        <p:nvSpPr>
          <p:cNvPr id="3" name="Content Placeholder 2"/>
          <p:cNvSpPr>
            <a:spLocks noGrp="1"/>
          </p:cNvSpPr>
          <p:nvPr>
            <p:ph idx="1"/>
          </p:nvPr>
        </p:nvSpPr>
        <p:spPr/>
        <p:txBody>
          <a:bodyPr/>
          <a:lstStyle/>
          <a:p>
            <a:r>
              <a:rPr lang="en-GB" dirty="0" smtClean="0"/>
              <a:t>ES6 </a:t>
            </a:r>
            <a:r>
              <a:rPr lang="en-GB" dirty="0" err="1" smtClean="0"/>
              <a:t>commonJS</a:t>
            </a:r>
            <a:endParaRPr lang="en-GB" dirty="0" smtClean="0"/>
          </a:p>
          <a:p>
            <a:r>
              <a:rPr lang="en-GB" dirty="0" err="1" smtClean="0"/>
              <a:t>WebPack</a:t>
            </a:r>
            <a:endParaRPr lang="en-GB" dirty="0" smtClean="0"/>
          </a:p>
          <a:p>
            <a:r>
              <a:rPr lang="en-GB" dirty="0" smtClean="0"/>
              <a:t>Babel</a:t>
            </a:r>
          </a:p>
          <a:p>
            <a:endParaRPr lang="en-GB" dirty="0"/>
          </a:p>
        </p:txBody>
      </p:sp>
    </p:spTree>
    <p:extLst>
      <p:ext uri="{BB962C8B-B14F-4D97-AF65-F5344CB8AC3E}">
        <p14:creationId xmlns:p14="http://schemas.microsoft.com/office/powerpoint/2010/main" val="2339558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Preparing Tools</a:t>
            </a:r>
            <a:endParaRPr lang="en-GB" dirty="0"/>
          </a:p>
        </p:txBody>
      </p:sp>
      <p:sp>
        <p:nvSpPr>
          <p:cNvPr id="3" name="Content Placeholder 2"/>
          <p:cNvSpPr>
            <a:spLocks noGrp="1"/>
          </p:cNvSpPr>
          <p:nvPr>
            <p:ph idx="1"/>
          </p:nvPr>
        </p:nvSpPr>
        <p:spPr/>
        <p:txBody>
          <a:bodyPr>
            <a:normAutofit lnSpcReduction="10000"/>
          </a:bodyPr>
          <a:lstStyle/>
          <a:p>
            <a:r>
              <a:rPr lang="en-GB" dirty="0" smtClean="0"/>
              <a:t>Install the latest </a:t>
            </a:r>
            <a:r>
              <a:rPr lang="en-GB" dirty="0" err="1" smtClean="0"/>
              <a:t>NodeJS</a:t>
            </a:r>
            <a:r>
              <a:rPr lang="en-GB" dirty="0" smtClean="0"/>
              <a:t> </a:t>
            </a:r>
          </a:p>
          <a:p>
            <a:r>
              <a:rPr lang="en-GB" dirty="0" smtClean="0"/>
              <a:t>Install the latest Git</a:t>
            </a:r>
          </a:p>
          <a:p>
            <a:r>
              <a:rPr lang="en-GB" dirty="0" smtClean="0"/>
              <a:t>Install your preferred IDE</a:t>
            </a:r>
          </a:p>
          <a:p>
            <a:pPr lvl="1"/>
            <a:r>
              <a:rPr lang="en-GB" dirty="0" smtClean="0"/>
              <a:t>Atom</a:t>
            </a:r>
          </a:p>
          <a:p>
            <a:pPr lvl="1"/>
            <a:r>
              <a:rPr lang="en-GB" dirty="0" smtClean="0"/>
              <a:t>Brackets</a:t>
            </a:r>
          </a:p>
          <a:p>
            <a:pPr lvl="1"/>
            <a:r>
              <a:rPr lang="en-GB" dirty="0" smtClean="0"/>
              <a:t>Sublime Text</a:t>
            </a:r>
          </a:p>
          <a:p>
            <a:pPr lvl="1"/>
            <a:r>
              <a:rPr lang="en-GB" dirty="0" smtClean="0"/>
              <a:t>Visual Studio Code</a:t>
            </a:r>
          </a:p>
          <a:p>
            <a:pPr lvl="1"/>
            <a:r>
              <a:rPr lang="en-GB" dirty="0" err="1" smtClean="0"/>
              <a:t>WebStorm</a:t>
            </a:r>
            <a:endParaRPr lang="en-GB" dirty="0" smtClean="0"/>
          </a:p>
          <a:p>
            <a:pPr lvl="1"/>
            <a:r>
              <a:rPr lang="en-GB" dirty="0" smtClean="0"/>
              <a:t>Etc.</a:t>
            </a:r>
          </a:p>
          <a:p>
            <a:r>
              <a:rPr lang="en-GB" dirty="0" smtClean="0"/>
              <a:t>Choose a folder to be the project root</a:t>
            </a:r>
            <a:endParaRPr lang="en-GB" dirty="0"/>
          </a:p>
        </p:txBody>
      </p:sp>
    </p:spTree>
    <p:extLst>
      <p:ext uri="{BB962C8B-B14F-4D97-AF65-F5344CB8AC3E}">
        <p14:creationId xmlns:p14="http://schemas.microsoft.com/office/powerpoint/2010/main" val="926748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3726</TotalTime>
  <Words>3291</Words>
  <Application>Microsoft Office PowerPoint</Application>
  <PresentationFormat>Widescreen</PresentationFormat>
  <Paragraphs>315</Paragraphs>
  <Slides>62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ReactJS</vt:lpstr>
      <vt:lpstr>Wifi access</vt:lpstr>
      <vt:lpstr>Welcome</vt:lpstr>
      <vt:lpstr>Times</vt:lpstr>
      <vt:lpstr>About React</vt:lpstr>
      <vt:lpstr>React JS</vt:lpstr>
      <vt:lpstr>Tooling</vt:lpstr>
      <vt:lpstr>Popular Tools use with React</vt:lpstr>
      <vt:lpstr>Preparing Tools</vt:lpstr>
      <vt:lpstr>Package.json</vt:lpstr>
      <vt:lpstr>React cdn</vt:lpstr>
      <vt:lpstr>Babel</vt:lpstr>
      <vt:lpstr>Bootstrap CDN</vt:lpstr>
      <vt:lpstr>Naming Conventions</vt:lpstr>
      <vt:lpstr>The Virtual DOM</vt:lpstr>
      <vt:lpstr>How the virtual DOM works</vt:lpstr>
      <vt:lpstr>The React Tutorial</vt:lpstr>
      <vt:lpstr>Babel</vt:lpstr>
      <vt:lpstr>JSX</vt:lpstr>
      <vt:lpstr>JSX</vt:lpstr>
      <vt:lpstr>JSXTransformer cdn</vt:lpstr>
      <vt:lpstr>React Entry-Point</vt:lpstr>
      <vt:lpstr>React.createElement</vt:lpstr>
      <vt:lpstr>Type</vt:lpstr>
      <vt:lpstr>Props</vt:lpstr>
      <vt:lpstr>Children</vt:lpstr>
      <vt:lpstr>Nodes</vt:lpstr>
      <vt:lpstr>Factories</vt:lpstr>
      <vt:lpstr>Rendering React Elements</vt:lpstr>
      <vt:lpstr>Scalable</vt:lpstr>
      <vt:lpstr>Speed</vt:lpstr>
      <vt:lpstr>JSX is JavaScript</vt:lpstr>
      <vt:lpstr>WebPack App Build process</vt:lpstr>
      <vt:lpstr>JavaScript Expressions</vt:lpstr>
      <vt:lpstr>React components</vt:lpstr>
      <vt:lpstr>One Root Tag for jsx</vt:lpstr>
      <vt:lpstr>Glyph Icons http://glyphicons.com/</vt:lpstr>
      <vt:lpstr>React on the server</vt:lpstr>
      <vt:lpstr>PowerPoint Presentation</vt:lpstr>
      <vt:lpstr>ReactDOM and React.DOM</vt:lpstr>
      <vt:lpstr>React dev-tools</vt:lpstr>
      <vt:lpstr>Rendering React Elements</vt:lpstr>
      <vt:lpstr>React Events</vt:lpstr>
      <vt:lpstr>State and Props</vt:lpstr>
      <vt:lpstr>What Should Go in State</vt:lpstr>
      <vt:lpstr>What Shouldn't Go in State</vt:lpstr>
      <vt:lpstr>Stateful and Stateless components</vt:lpstr>
      <vt:lpstr>Difference between this.props &amp; this.state</vt:lpstr>
      <vt:lpstr>React Best Practices</vt:lpstr>
      <vt:lpstr>PowerPoint Presentation</vt:lpstr>
      <vt:lpstr>Planning a React application</vt:lpstr>
      <vt:lpstr>Modular Architecture</vt:lpstr>
      <vt:lpstr>Flux</vt:lpstr>
      <vt:lpstr>Flux Data Flow</vt:lpstr>
      <vt:lpstr>Dispatcher</vt:lpstr>
      <vt:lpstr>Actions</vt:lpstr>
      <vt:lpstr>Stores and Views</vt:lpstr>
      <vt:lpstr>Views Can Initiate Actions</vt:lpstr>
      <vt:lpstr>Flux: a front-end model</vt:lpstr>
      <vt:lpstr>Flux architecture with calls from data stores</vt:lpstr>
      <vt:lpstr>React Property Validation</vt:lpstr>
      <vt:lpstr>Default Props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rf711</dc:creator>
  <cp:lastModifiedBy>rf711</cp:lastModifiedBy>
  <cp:revision>171</cp:revision>
  <dcterms:created xsi:type="dcterms:W3CDTF">2016-05-26T17:59:14Z</dcterms:created>
  <dcterms:modified xsi:type="dcterms:W3CDTF">2016-09-08T13:54:47Z</dcterms:modified>
</cp:coreProperties>
</file>