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4" r:id="rId4"/>
    <p:sldId id="275" r:id="rId5"/>
    <p:sldId id="280" r:id="rId6"/>
    <p:sldId id="273" r:id="rId7"/>
    <p:sldId id="270" r:id="rId8"/>
    <p:sldId id="277" r:id="rId9"/>
    <p:sldId id="278" r:id="rId10"/>
    <p:sldId id="279" r:id="rId11"/>
    <p:sldId id="281" r:id="rId12"/>
    <p:sldId id="259" r:id="rId13"/>
    <p:sldId id="260" r:id="rId14"/>
    <p:sldId id="276" r:id="rId15"/>
    <p:sldId id="286" r:id="rId16"/>
    <p:sldId id="261" r:id="rId17"/>
    <p:sldId id="271" r:id="rId18"/>
    <p:sldId id="258" r:id="rId19"/>
    <p:sldId id="263" r:id="rId20"/>
    <p:sldId id="262" r:id="rId21"/>
    <p:sldId id="264" r:id="rId22"/>
    <p:sldId id="266" r:id="rId23"/>
    <p:sldId id="268" r:id="rId24"/>
    <p:sldId id="265" r:id="rId25"/>
    <p:sldId id="267" r:id="rId26"/>
    <p:sldId id="269" r:id="rId27"/>
    <p:sldId id="282" r:id="rId28"/>
    <p:sldId id="283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D6DACF-D24E-4624-80EF-C6E6A4776192}">
          <p14:sldIdLst>
            <p14:sldId id="256"/>
            <p14:sldId id="272"/>
            <p14:sldId id="274"/>
            <p14:sldId id="275"/>
            <p14:sldId id="280"/>
            <p14:sldId id="273"/>
            <p14:sldId id="270"/>
            <p14:sldId id="277"/>
            <p14:sldId id="278"/>
            <p14:sldId id="279"/>
            <p14:sldId id="281"/>
            <p14:sldId id="259"/>
            <p14:sldId id="260"/>
            <p14:sldId id="276"/>
            <p14:sldId id="286"/>
            <p14:sldId id="261"/>
            <p14:sldId id="271"/>
            <p14:sldId id="258"/>
            <p14:sldId id="263"/>
            <p14:sldId id="262"/>
          </p14:sldIdLst>
        </p14:section>
        <p14:section name="FullExample" id="{C92313FC-F9BC-430A-BF51-82F8C9A7B3DB}">
          <p14:sldIdLst>
            <p14:sldId id="264"/>
            <p14:sldId id="266"/>
            <p14:sldId id="268"/>
            <p14:sldId id="265"/>
            <p14:sldId id="267"/>
            <p14:sldId id="269"/>
          </p14:sldIdLst>
        </p14:section>
        <p14:section name="Ejercicio" id="{D1E387FB-B3E7-46A5-9FFE-CCC404DEE015}">
          <p14:sldIdLst>
            <p14:sldId id="282"/>
            <p14:sldId id="283"/>
            <p14:sldId id="287"/>
            <p14:sldId id="284"/>
          </p14:sldIdLst>
        </p14:section>
        <p14:section name="Ejercicio Statemachine" id="{E1CBC0C9-DB84-43B9-AE6F-B84D1B96B9FC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A3"/>
    <a:srgbClr val="FFF2CF"/>
    <a:srgbClr val="FEF3CF"/>
    <a:srgbClr val="FFF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8F3CB-1B76-4ADE-9F3D-A3526BC9293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BC99A-F05B-4906-AD8D-606D0B6D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C99A-F05B-4906-AD8D-606D0B6D9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C99A-F05B-4906-AD8D-606D0B6D94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229B-9901-4A16-9D30-C8C9E58253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39A3-0610-4420-B51B-9D0FC005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_9S5aXAn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Xtext/documentation/102_domainmodelwalkthrough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SRk7NmCDFA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Xtext - Grammar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</a:p>
          <a:p>
            <a:endParaRPr lang="en-US" dirty="0"/>
          </a:p>
          <a:p>
            <a:r>
              <a:rPr lang="en-US" dirty="0"/>
              <a:t>Cheng Deng</a:t>
            </a:r>
          </a:p>
        </p:txBody>
      </p:sp>
    </p:spTree>
    <p:extLst>
      <p:ext uri="{BB962C8B-B14F-4D97-AF65-F5344CB8AC3E}">
        <p14:creationId xmlns:p14="http://schemas.microsoft.com/office/powerpoint/2010/main" val="141551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262" y="250825"/>
            <a:ext cx="10515600" cy="1325563"/>
          </a:xfrm>
        </p:spPr>
        <p:txBody>
          <a:bodyPr/>
          <a:lstStyle/>
          <a:p>
            <a:r>
              <a:rPr lang="es-ES" dirty="0"/>
              <a:t>MM with Package, Import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7" y="1436005"/>
            <a:ext cx="5753594" cy="4616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80" y="492368"/>
            <a:ext cx="5090200" cy="56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regarding MM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0" y="1690688"/>
            <a:ext cx="4248111" cy="47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0..* - asociation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76601" y="3189719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01" y="3559051"/>
            <a:ext cx="4086795" cy="13146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00" y="3466583"/>
            <a:ext cx="2142717" cy="1554742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9676302" y="4290001"/>
            <a:ext cx="26377" cy="5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17208" y="5039945"/>
            <a:ext cx="2640256" cy="6718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  <a:p>
            <a:pPr algn="ctr"/>
            <a:r>
              <a:rPr lang="en-US" dirty="0"/>
              <a:t>So. The cardinality is 0..*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9514010" y="2959042"/>
            <a:ext cx="449386" cy="111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143786" y="2415773"/>
            <a:ext cx="2213678" cy="4061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Cardinality 1</a:t>
            </a:r>
            <a:r>
              <a:rPr lang="en-US" dirty="0"/>
              <a:t>..*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654920" y="2145323"/>
            <a:ext cx="6124575" cy="393016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215498" y="4748165"/>
            <a:ext cx="1162050" cy="241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6214033" y="3974457"/>
            <a:ext cx="3679512" cy="3377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6289920" y="4312209"/>
            <a:ext cx="882650" cy="28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右箭头 24"/>
          <p:cNvSpPr/>
          <p:nvPr/>
        </p:nvSpPr>
        <p:spPr>
          <a:xfrm>
            <a:off x="4212799" y="3923264"/>
            <a:ext cx="608653" cy="149470"/>
          </a:xfrm>
          <a:prstGeom prst="rightArrow">
            <a:avLst/>
          </a:prstGeom>
          <a:solidFill>
            <a:srgbClr val="B7D6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74528" y="5473016"/>
            <a:ext cx="400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If the + with ? appears it is not necessary to define instances for this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Reference  []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7165" y="2614858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5" y="2984190"/>
            <a:ext cx="4086795" cy="13146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6" y="2628988"/>
            <a:ext cx="2142717" cy="1554742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842005" y="4465084"/>
            <a:ext cx="3162300" cy="6800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bracket [cross reference]</a:t>
            </a:r>
          </a:p>
          <a:p>
            <a:pPr algn="ctr"/>
            <a:r>
              <a:rPr lang="en-US" dirty="0"/>
              <a:t>Means the instance must exist</a:t>
            </a:r>
          </a:p>
        </p:txBody>
      </p:sp>
      <p:sp>
        <p:nvSpPr>
          <p:cNvPr id="3" name="矩形 2"/>
          <p:cNvSpPr/>
          <p:nvPr/>
        </p:nvSpPr>
        <p:spPr>
          <a:xfrm>
            <a:off x="8853121" y="3453912"/>
            <a:ext cx="931984" cy="25497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319113" y="3708889"/>
            <a:ext cx="0" cy="6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297165" y="2383448"/>
            <a:ext cx="4483669" cy="199371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110029" y="3941821"/>
            <a:ext cx="1162050" cy="2419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550268" y="3362563"/>
            <a:ext cx="3833692" cy="4313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6774635" y="3766092"/>
            <a:ext cx="800100" cy="397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>
            <a:off x="4537085" y="3404025"/>
            <a:ext cx="608653" cy="149470"/>
          </a:xfrm>
          <a:prstGeom prst="rightArrow">
            <a:avLst/>
          </a:prstGeom>
          <a:solidFill>
            <a:srgbClr val="B7D6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Cross-references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652339"/>
            <a:ext cx="1049801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208" y="1825625"/>
            <a:ext cx="7263584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3264" y="1046257"/>
            <a:ext cx="579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Integrating Xtext and Sirius: Strategies and Pitfalls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6" y="175045"/>
            <a:ext cx="10515600" cy="1325563"/>
          </a:xfrm>
        </p:spPr>
        <p:txBody>
          <a:bodyPr/>
          <a:lstStyle/>
          <a:p>
            <a:r>
              <a:rPr lang="en-US" dirty="0"/>
              <a:t>Cardinality 1..* - Containment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6252" y="2334946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sp>
        <p:nvSpPr>
          <p:cNvPr id="7" name="右箭头 6"/>
          <p:cNvSpPr/>
          <p:nvPr/>
        </p:nvSpPr>
        <p:spPr>
          <a:xfrm>
            <a:off x="4068854" y="3490545"/>
            <a:ext cx="608653" cy="149470"/>
          </a:xfrm>
          <a:prstGeom prst="rightArrow">
            <a:avLst/>
          </a:prstGeom>
          <a:solidFill>
            <a:srgbClr val="B7D6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013" y="2817429"/>
            <a:ext cx="5334744" cy="16861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72200" y="3317608"/>
            <a:ext cx="3253154" cy="4090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044" y="5338758"/>
            <a:ext cx="2481895" cy="1117471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5058040" y="2067460"/>
            <a:ext cx="6670899" cy="28461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5965434" y="3755299"/>
            <a:ext cx="800100" cy="397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9710529" y="3652598"/>
            <a:ext cx="26377" cy="5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8318515" y="4245102"/>
            <a:ext cx="2213678" cy="4061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Cardinality 1</a:t>
            </a:r>
            <a:r>
              <a:rPr lang="en-US" dirty="0"/>
              <a:t>..*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39454" y="2781717"/>
            <a:ext cx="131885" cy="56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197237" y="2175251"/>
            <a:ext cx="2228117" cy="51766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Multivalue</a:t>
            </a:r>
          </a:p>
          <a:p>
            <a:pPr algn="ctr"/>
            <a:r>
              <a:rPr lang="en-US" dirty="0"/>
              <a:t>Assignment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50" y="2204536"/>
            <a:ext cx="2450148" cy="3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 Xtext – Herencia in 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2" y="1923576"/>
            <a:ext cx="8449854" cy="1533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59" y="2690445"/>
            <a:ext cx="5334744" cy="34294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391" y="4089028"/>
            <a:ext cx="2833648" cy="203089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flipV="1">
            <a:off x="5793759" y="3033347"/>
            <a:ext cx="3253154" cy="3307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11215" y="4941277"/>
            <a:ext cx="1899137" cy="3677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380391" y="2034311"/>
            <a:ext cx="1143001" cy="3677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08" y="66571"/>
            <a:ext cx="10515600" cy="1325563"/>
          </a:xfrm>
        </p:spPr>
        <p:txBody>
          <a:bodyPr/>
          <a:lstStyle/>
          <a:p>
            <a:r>
              <a:rPr lang="en-US" dirty="0"/>
              <a:t>Type in Xtext – Herencia in Java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4694"/>
            <a:ext cx="4156440" cy="17443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55" y="1690688"/>
            <a:ext cx="2559799" cy="7299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91391" y="1104893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30" y="3016251"/>
            <a:ext cx="2553056" cy="12384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541" y="4565544"/>
            <a:ext cx="2867425" cy="1390844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5487347" y="3280995"/>
            <a:ext cx="608653" cy="149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6229350" y="923926"/>
            <a:ext cx="4943475" cy="540800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- boolean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2491315"/>
            <a:ext cx="4801270" cy="13717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3" y="2356365"/>
            <a:ext cx="3186655" cy="1100355"/>
          </a:xfrm>
          <a:prstGeom prst="rect">
            <a:avLst/>
          </a:prstGeom>
        </p:spPr>
      </p:pic>
      <p:sp>
        <p:nvSpPr>
          <p:cNvPr id="11" name="流程图: 可选过程 10"/>
          <p:cNvSpPr/>
          <p:nvPr/>
        </p:nvSpPr>
        <p:spPr>
          <a:xfrm>
            <a:off x="7562118" y="4337796"/>
            <a:ext cx="2250830" cy="5539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Assginment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608402" y="3414604"/>
            <a:ext cx="79131" cy="7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096000" y="1609221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750902" y="1390650"/>
            <a:ext cx="5715000" cy="429577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Grammar in </a:t>
            </a:r>
            <a:r>
              <a:rPr lang="en-US" dirty="0" err="1"/>
              <a:t>Xtext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RuleName: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‘Keyword’ name=Type // simple assignment for attributes</a:t>
            </a:r>
          </a:p>
          <a:p>
            <a:pPr marL="971550" lvl="1" indent="-514350">
              <a:buAutoNum type="arabicPeriod"/>
            </a:pPr>
            <a:r>
              <a:rPr lang="en-US" dirty="0"/>
              <a:t>‘Keyword’ truefalse?=‘truefalse’ // simple assignment for boolean</a:t>
            </a:r>
          </a:p>
          <a:p>
            <a:pPr marL="514350" indent="-514350">
              <a:buAutoNum type="arabicPeriod"/>
            </a:pPr>
            <a:r>
              <a:rPr lang="en-US" dirty="0"/>
              <a:t>‘Keyword’ relationName+=Type // multiple assignment for containtment</a:t>
            </a:r>
          </a:p>
          <a:p>
            <a:pPr marL="514350" indent="-514350">
              <a:buAutoNum type="arabicPeriod"/>
            </a:pPr>
            <a:r>
              <a:rPr lang="en-US" dirty="0"/>
              <a:t>‘Keyword’ relationName+=[Type] // M.A for association </a:t>
            </a:r>
          </a:p>
          <a:p>
            <a:pPr marL="514350" indent="-514350">
              <a:buAutoNum type="arabicPeriod"/>
            </a:pPr>
            <a:r>
              <a:rPr lang="en-US" dirty="0"/>
              <a:t>‘Keyword’ relationName+=[]</a:t>
            </a:r>
          </a:p>
          <a:p>
            <a:pPr marL="514350" indent="-514350">
              <a:buAutoNum type="arabicPeriod"/>
            </a:pPr>
            <a:r>
              <a:rPr lang="en-US" dirty="0"/>
              <a:t>‘Keyword’ (relationName+=[Type])cardi;   </a:t>
            </a:r>
          </a:p>
          <a:p>
            <a:pPr marL="971550" lvl="1" indent="-514350">
              <a:buAutoNum type="arabicPeriod"/>
            </a:pPr>
            <a:r>
              <a:rPr lang="en-US" dirty="0"/>
              <a:t>Cardinality(cardi) can be </a:t>
            </a:r>
          </a:p>
          <a:p>
            <a:pPr marL="971550" lvl="1" indent="-514350">
              <a:buAutoNum type="arabicPeriod"/>
            </a:pPr>
            <a:r>
              <a:rPr lang="en-US" dirty="0"/>
              <a:t>+	one or more</a:t>
            </a:r>
          </a:p>
          <a:p>
            <a:pPr marL="971550" lvl="1" indent="-514350">
              <a:buAutoNum type="arabicPeriod"/>
            </a:pPr>
            <a:r>
              <a:rPr lang="en-US" dirty="0"/>
              <a:t>*	zero or more</a:t>
            </a:r>
          </a:p>
          <a:p>
            <a:pPr marL="971550" lvl="1" indent="-514350">
              <a:buAutoNum type="arabicPeriod"/>
            </a:pPr>
            <a:r>
              <a:rPr lang="en-US" dirty="0"/>
              <a:t>?	optional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C49252-0C73-BBA6-61D1-88AA5C14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12" y="425926"/>
            <a:ext cx="4143070" cy="18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010026" y="365125"/>
            <a:ext cx="8011258" cy="596264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流程图: 可选过程 78"/>
          <p:cNvSpPr/>
          <p:nvPr/>
        </p:nvSpPr>
        <p:spPr>
          <a:xfrm>
            <a:off x="5476019" y="73795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748581" y="1441888"/>
            <a:ext cx="70338" cy="3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19" y="1928824"/>
            <a:ext cx="6134956" cy="3524742"/>
          </a:xfrm>
          <a:prstGeom prst="rect">
            <a:avLst/>
          </a:prstGeom>
        </p:spPr>
      </p:pic>
      <p:sp>
        <p:nvSpPr>
          <p:cNvPr id="82" name="流程图: 可选过程 81"/>
          <p:cNvSpPr/>
          <p:nvPr/>
        </p:nvSpPr>
        <p:spPr>
          <a:xfrm>
            <a:off x="4635229" y="5538543"/>
            <a:ext cx="138625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cxnSp>
        <p:nvCxnSpPr>
          <p:cNvPr id="83" name="直接箭头连接符 82"/>
          <p:cNvCxnSpPr>
            <a:stCxn id="82" idx="0"/>
          </p:cNvCxnSpPr>
          <p:nvPr/>
        </p:nvCxnSpPr>
        <p:spPr>
          <a:xfrm flipV="1">
            <a:off x="5328356" y="2594390"/>
            <a:ext cx="656243" cy="29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2" idx="0"/>
          </p:cNvCxnSpPr>
          <p:nvPr/>
        </p:nvCxnSpPr>
        <p:spPr>
          <a:xfrm flipV="1">
            <a:off x="5328356" y="2983799"/>
            <a:ext cx="604863" cy="25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2" idx="0"/>
          </p:cNvCxnSpPr>
          <p:nvPr/>
        </p:nvCxnSpPr>
        <p:spPr>
          <a:xfrm flipV="1">
            <a:off x="5328356" y="3317854"/>
            <a:ext cx="656243" cy="222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2" idx="0"/>
          </p:cNvCxnSpPr>
          <p:nvPr/>
        </p:nvCxnSpPr>
        <p:spPr>
          <a:xfrm flipV="1">
            <a:off x="5328356" y="3983602"/>
            <a:ext cx="656243" cy="155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2" idx="0"/>
          </p:cNvCxnSpPr>
          <p:nvPr/>
        </p:nvCxnSpPr>
        <p:spPr>
          <a:xfrm flipV="1">
            <a:off x="5328356" y="4385710"/>
            <a:ext cx="688259" cy="115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2" idx="0"/>
          </p:cNvCxnSpPr>
          <p:nvPr/>
        </p:nvCxnSpPr>
        <p:spPr>
          <a:xfrm flipV="1">
            <a:off x="5328356" y="4991782"/>
            <a:ext cx="462332" cy="5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4391457" y="625237"/>
            <a:ext cx="91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 Xtext</a:t>
            </a:r>
          </a:p>
        </p:txBody>
      </p:sp>
      <p:sp>
        <p:nvSpPr>
          <p:cNvPr id="90" name="流程图: 可选过程 89"/>
          <p:cNvSpPr/>
          <p:nvPr/>
        </p:nvSpPr>
        <p:spPr>
          <a:xfrm>
            <a:off x="7402999" y="2303782"/>
            <a:ext cx="1305317" cy="3533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流程图: 可选过程 90"/>
          <p:cNvSpPr/>
          <p:nvPr/>
        </p:nvSpPr>
        <p:spPr>
          <a:xfrm>
            <a:off x="9088925" y="747840"/>
            <a:ext cx="2429608" cy="61264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Typically, one of the attributes serves as ID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flipH="1">
            <a:off x="8295092" y="1436334"/>
            <a:ext cx="1201210" cy="86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2" idx="0"/>
          </p:cNvCxnSpPr>
          <p:nvPr/>
        </p:nvCxnSpPr>
        <p:spPr>
          <a:xfrm flipV="1">
            <a:off x="5328356" y="3639232"/>
            <a:ext cx="3167821" cy="18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0" y="1928824"/>
            <a:ext cx="2419688" cy="183858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0" y="4555355"/>
            <a:ext cx="3367555" cy="1389184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339670" y="4196735"/>
            <a:ext cx="177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Instance In Xtext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252193" y="1634049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Class Diagram</a:t>
            </a: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1362808" y="2590645"/>
            <a:ext cx="6200042" cy="213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838200" y="2516053"/>
            <a:ext cx="5265443" cy="22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1435998" y="5385294"/>
            <a:ext cx="674888" cy="64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可选过程 104"/>
          <p:cNvSpPr/>
          <p:nvPr/>
        </p:nvSpPr>
        <p:spPr>
          <a:xfrm>
            <a:off x="586885" y="6066340"/>
            <a:ext cx="2905125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this appears then is true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756138" y="2875085"/>
            <a:ext cx="5260478" cy="21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8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– Class Diagram - MM(Metamodel)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48" y="2430585"/>
            <a:ext cx="7233793" cy="38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5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our instances like this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5" y="1876901"/>
            <a:ext cx="268642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One thing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If the </a:t>
            </a:r>
            <a:r>
              <a:rPr lang="es-ES" dirty="0" err="1"/>
              <a:t>model</a:t>
            </a:r>
            <a:r>
              <a:rPr lang="es-ES" dirty="0"/>
              <a:t> has</a:t>
            </a:r>
            <a:r>
              <a:rPr lang="en-US" dirty="0" err="1"/>
              <a:t>n’t</a:t>
            </a:r>
            <a:r>
              <a:rPr lang="en-US" dirty="0"/>
              <a:t> keyword then this model no needs to be instanciated.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3" y="3128059"/>
            <a:ext cx="3429479" cy="2448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61" y="3154436"/>
            <a:ext cx="5115639" cy="224821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13063" y="4099218"/>
            <a:ext cx="36136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only two possible models</a:t>
            </a:r>
          </a:p>
        </p:txBody>
      </p:sp>
    </p:spTree>
    <p:extLst>
      <p:ext uri="{BB962C8B-B14F-4D97-AF65-F5344CB8AC3E}">
        <p14:creationId xmlns:p14="http://schemas.microsoft.com/office/powerpoint/2010/main" val="328706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07" y="58893"/>
            <a:ext cx="10515600" cy="1325563"/>
          </a:xfrm>
        </p:spPr>
        <p:txBody>
          <a:bodyPr/>
          <a:lstStyle/>
          <a:p>
            <a:r>
              <a:rPr lang="en-US" dirty="0"/>
              <a:t>Full Example – World </a:t>
            </a:r>
            <a:br>
              <a:rPr lang="en-US" dirty="0"/>
            </a:br>
            <a:r>
              <a:rPr lang="en-US" dirty="0"/>
              <a:t>MetaModel in Xtext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907" y="1027906"/>
            <a:ext cx="38975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World:</a:t>
            </a:r>
          </a:p>
          <a:p>
            <a:r>
              <a:rPr lang="en-US" dirty="0"/>
              <a:t>// Relations</a:t>
            </a:r>
          </a:p>
          <a:p>
            <a:r>
              <a:rPr lang="en-US" dirty="0"/>
              <a:t>(spaces+=Space)+ // 1..*</a:t>
            </a:r>
          </a:p>
          <a:p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Country:</a:t>
            </a:r>
          </a:p>
          <a:p>
            <a:r>
              <a:rPr lang="en-US" dirty="0"/>
              <a:t>'Country' name=ID</a:t>
            </a:r>
          </a:p>
          <a:p>
            <a:r>
              <a:rPr lang="en-US" dirty="0"/>
              <a:t>'{'</a:t>
            </a:r>
          </a:p>
          <a:p>
            <a:r>
              <a:rPr lang="en-US" dirty="0"/>
              <a:t>// attributes</a:t>
            </a:r>
          </a:p>
          <a:p>
            <a:r>
              <a:rPr lang="en-US" dirty="0"/>
              <a:t>'population:' population=DOUBLE</a:t>
            </a:r>
          </a:p>
          <a:p>
            <a:r>
              <a:rPr lang="en-US" dirty="0"/>
              <a:t>peaceful?='peaceful' // boolean</a:t>
            </a:r>
          </a:p>
          <a:p>
            <a:r>
              <a:rPr lang="en-US" dirty="0"/>
              <a:t>// relation - containment</a:t>
            </a:r>
          </a:p>
          <a:p>
            <a:r>
              <a:rPr lang="en-US" dirty="0"/>
              <a:t>('borders:' borders+=Country)+ // 1..* </a:t>
            </a:r>
          </a:p>
          <a:p>
            <a:r>
              <a:rPr lang="en-US" dirty="0"/>
              <a:t>// relation - asociation 0..*</a:t>
            </a:r>
          </a:p>
          <a:p>
            <a:r>
              <a:rPr lang="en-US" dirty="0"/>
              <a:t>('washedBy:' (washedBy+=[</a:t>
            </a:r>
            <a:r>
              <a:rPr lang="en-US" i="1" dirty="0"/>
              <a:t>Water])+)?</a:t>
            </a:r>
          </a:p>
          <a:p>
            <a:r>
              <a:rPr lang="en-US" dirty="0"/>
              <a:t>'}';</a:t>
            </a:r>
          </a:p>
          <a:p>
            <a:endParaRPr lang="en-US" dirty="0"/>
          </a:p>
          <a:p>
            <a:r>
              <a:rPr lang="en-US" dirty="0"/>
              <a:t>Space:</a:t>
            </a:r>
          </a:p>
          <a:p>
            <a:r>
              <a:rPr lang="en-US" dirty="0"/>
              <a:t>Continent | Water;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0654" y="365125"/>
            <a:ext cx="29731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Ocean:</a:t>
            </a:r>
          </a:p>
          <a:p>
            <a:r>
              <a:rPr lang="en-US" dirty="0"/>
              <a:t>'Ocean:' name=ID</a:t>
            </a:r>
          </a:p>
          <a:p>
            <a:r>
              <a:rPr lang="en-US" dirty="0"/>
              <a:t>'{'</a:t>
            </a:r>
          </a:p>
          <a:p>
            <a:r>
              <a:rPr lang="en-US" dirty="0"/>
              <a:t>'area:' area=DOUBLE</a:t>
            </a:r>
          </a:p>
          <a:p>
            <a:r>
              <a:rPr lang="en-US" dirty="0"/>
              <a:t>'volume:' volume=DOUBLE</a:t>
            </a:r>
          </a:p>
          <a:p>
            <a:r>
              <a:rPr lang="en-US" dirty="0"/>
              <a:t>'}';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Sea:</a:t>
            </a:r>
          </a:p>
          <a:p>
            <a:r>
              <a:rPr lang="en-US" dirty="0"/>
              <a:t>'Sea:' name=ID</a:t>
            </a:r>
          </a:p>
          <a:p>
            <a:r>
              <a:rPr lang="en-US" dirty="0"/>
              <a:t>'{'</a:t>
            </a:r>
          </a:p>
          <a:p>
            <a:r>
              <a:rPr lang="en-US" dirty="0"/>
              <a:t>'area:' area=DOUBLE</a:t>
            </a:r>
          </a:p>
          <a:p>
            <a:r>
              <a:rPr lang="en-US" dirty="0"/>
              <a:t>'volume:' volume=DOUBLE</a:t>
            </a:r>
          </a:p>
          <a:p>
            <a:r>
              <a:rPr lang="en-US" dirty="0"/>
              <a:t>'}';</a:t>
            </a:r>
          </a:p>
          <a:p>
            <a:endParaRPr lang="en-US" dirty="0"/>
          </a:p>
          <a:p>
            <a:r>
              <a:rPr lang="en-US" dirty="0"/>
              <a:t>Lake:</a:t>
            </a:r>
          </a:p>
          <a:p>
            <a:r>
              <a:rPr lang="en-US" dirty="0"/>
              <a:t>'Lake:' name=ID</a:t>
            </a:r>
          </a:p>
          <a:p>
            <a:r>
              <a:rPr lang="en-US" dirty="0"/>
              <a:t>'{'</a:t>
            </a:r>
          </a:p>
          <a:p>
            <a:r>
              <a:rPr lang="en-US" dirty="0"/>
              <a:t>'area:' area=DOUBLE</a:t>
            </a:r>
          </a:p>
          <a:p>
            <a:r>
              <a:rPr lang="en-US" dirty="0"/>
              <a:t>'volume:' volume=DOUBLE</a:t>
            </a:r>
          </a:p>
          <a:p>
            <a:r>
              <a:rPr lang="en-US" dirty="0"/>
              <a:t>'}';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31547" y="1409075"/>
            <a:ext cx="37289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Continent:</a:t>
            </a:r>
          </a:p>
          <a:p>
            <a:r>
              <a:rPr lang="en-US" dirty="0"/>
              <a:t>// attributes</a:t>
            </a:r>
          </a:p>
          <a:p>
            <a:r>
              <a:rPr lang="en-US" dirty="0"/>
              <a:t>'Continent:' name=ID</a:t>
            </a:r>
          </a:p>
          <a:p>
            <a:r>
              <a:rPr lang="en-US" dirty="0"/>
              <a:t>'{'</a:t>
            </a:r>
          </a:p>
          <a:p>
            <a:r>
              <a:rPr lang="en-US" dirty="0"/>
              <a:t>'area:' area=DOUBLE</a:t>
            </a:r>
          </a:p>
          <a:p>
            <a:r>
              <a:rPr lang="en-US" dirty="0"/>
              <a:t>// relations</a:t>
            </a:r>
          </a:p>
          <a:p>
            <a:r>
              <a:rPr lang="en-US" dirty="0"/>
              <a:t>// containment - composition relation</a:t>
            </a:r>
          </a:p>
          <a:p>
            <a:r>
              <a:rPr lang="en-US" dirty="0"/>
              <a:t>((countries+=Country)+) </a:t>
            </a:r>
          </a:p>
          <a:p>
            <a:r>
              <a:rPr lang="en-US" dirty="0"/>
              <a:t>'}'</a:t>
            </a:r>
          </a:p>
          <a:p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Water:</a:t>
            </a:r>
          </a:p>
          <a:p>
            <a:r>
              <a:rPr lang="en-US" dirty="0"/>
              <a:t>Ocean | Sea | Lake</a:t>
            </a:r>
          </a:p>
          <a:p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terminal DOUBLE:</a:t>
            </a:r>
          </a:p>
          <a:p>
            <a:r>
              <a:rPr lang="en-US" dirty="0"/>
              <a:t>('_'' '*)? INT ('.' INT)?</a:t>
            </a:r>
          </a:p>
          <a:p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2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76777"/>
            <a:ext cx="10515600" cy="1325563"/>
          </a:xfrm>
        </p:spPr>
        <p:txBody>
          <a:bodyPr/>
          <a:lstStyle/>
          <a:p>
            <a:r>
              <a:rPr lang="es-ES" dirty="0"/>
              <a:t>Instance made </a:t>
            </a:r>
            <a:br>
              <a:rPr lang="es-ES" dirty="0"/>
            </a:br>
            <a:r>
              <a:rPr lang="es-ES" dirty="0"/>
              <a:t>regarding the MM of World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80" y="1511840"/>
            <a:ext cx="4282790" cy="4858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340"/>
            <a:ext cx="5855117" cy="46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https://www.eclipse.org/Xtext/documentation/102_domainmodelwalkthrough.html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8" y="413238"/>
            <a:ext cx="7023858" cy="60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7" y="478431"/>
            <a:ext cx="5439534" cy="5496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0807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Chinomodel:</a:t>
            </a:r>
          </a:p>
          <a:p>
            <a:r>
              <a:rPr lang="en-US" sz="1200" dirty="0"/>
              <a:t>	(elements+=Type)*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Type:</a:t>
            </a:r>
          </a:p>
          <a:p>
            <a:r>
              <a:rPr lang="en-US" sz="1200" dirty="0"/>
              <a:t>	Datatype | ClassType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Datatype: </a:t>
            </a:r>
          </a:p>
          <a:p>
            <a:r>
              <a:rPr lang="en-US" sz="1200" dirty="0"/>
              <a:t>	'datatype' name=ID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ClassType:</a:t>
            </a:r>
          </a:p>
          <a:p>
            <a:r>
              <a:rPr lang="en-US" sz="1200" dirty="0"/>
              <a:t>	Class | AbstractClass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AbstractClass:</a:t>
            </a:r>
          </a:p>
          <a:p>
            <a:r>
              <a:rPr lang="en-US" sz="1200" dirty="0"/>
              <a:t>	'abstract' (class=Class)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Class:</a:t>
            </a:r>
          </a:p>
          <a:p>
            <a:r>
              <a:rPr lang="en-US" sz="1200" dirty="0"/>
              <a:t>	'class' name=ID ('extends' superType=[ClassType])?</a:t>
            </a:r>
          </a:p>
          <a:p>
            <a:r>
              <a:rPr lang="en-US" sz="1200" dirty="0"/>
              <a:t>	'{'</a:t>
            </a:r>
          </a:p>
          <a:p>
            <a:r>
              <a:rPr lang="en-US" sz="1200" dirty="0"/>
              <a:t>		(features+=Feature)*</a:t>
            </a:r>
          </a:p>
          <a:p>
            <a:r>
              <a:rPr lang="en-US" sz="1200" dirty="0"/>
              <a:t>	'}'</a:t>
            </a:r>
          </a:p>
          <a:p>
            <a:r>
              <a:rPr lang="en-US" sz="1200" dirty="0"/>
              <a:t>;</a:t>
            </a:r>
          </a:p>
          <a:p>
            <a:r>
              <a:rPr lang="en-US" sz="1200" dirty="0"/>
              <a:t>Feature:</a:t>
            </a:r>
          </a:p>
          <a:p>
            <a:r>
              <a:rPr lang="en-US" sz="1200" dirty="0"/>
              <a:t>	'attr' name=ID ':' attr=[Type]</a:t>
            </a:r>
          </a:p>
          <a:p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26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7D15-0C8A-4E8D-867E-5102933E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instance model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C0F7C-ACA9-4CD6-88E9-3989F99B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datatype Integer</a:t>
            </a:r>
          </a:p>
          <a:p>
            <a:pPr marL="0" indent="0">
              <a:buNone/>
            </a:pPr>
            <a:r>
              <a:rPr lang="en-US" dirty="0"/>
              <a:t>class Node{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</a:t>
            </a:r>
            <a:r>
              <a:rPr lang="en-US" dirty="0"/>
              <a:t> value: Integer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List extends Node{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</a:t>
            </a:r>
            <a:r>
              <a:rPr lang="en-US" dirty="0"/>
              <a:t> next: Node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attr</a:t>
            </a:r>
            <a:r>
              <a:rPr lang="en-US" dirty="0"/>
              <a:t> previous: Node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	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assignment for equal</a:t>
            </a:r>
          </a:p>
          <a:p>
            <a:pPr lvl="1"/>
            <a:r>
              <a:rPr lang="en-US" dirty="0"/>
              <a:t>=</a:t>
            </a:r>
          </a:p>
          <a:p>
            <a:r>
              <a:rPr lang="en-US" dirty="0"/>
              <a:t>Simple assgnment for boolean</a:t>
            </a:r>
          </a:p>
          <a:p>
            <a:pPr lvl="1"/>
            <a:r>
              <a:rPr lang="en-US" dirty="0"/>
              <a:t>?=</a:t>
            </a:r>
          </a:p>
          <a:p>
            <a:r>
              <a:rPr lang="en-US" dirty="0"/>
              <a:t>Optional 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Multiple</a:t>
            </a:r>
          </a:p>
          <a:p>
            <a:pPr lvl="1"/>
            <a:r>
              <a:rPr lang="en-US" dirty="0"/>
              <a:t>*</a:t>
            </a:r>
          </a:p>
          <a:p>
            <a:r>
              <a:rPr lang="en-US" dirty="0"/>
              <a:t>Multiple one or more</a:t>
            </a:r>
          </a:p>
          <a:p>
            <a:pPr lvl="1"/>
            <a:r>
              <a:rPr lang="en-US" dirty="0"/>
              <a:t>+=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0" y="1555951"/>
            <a:ext cx="544906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Statemachine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8035"/>
            <a:ext cx="945579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9193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Beyond LSP: Getting Your Language into Theia and VS Code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Different possible cardinalities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40" y="2372291"/>
            <a:ext cx="10355120" cy="3258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322" y="5892996"/>
            <a:ext cx="1080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https://www.eclipse.org/Xtext/documentation/301_grammarlanguage.html</a:t>
            </a:r>
          </a:p>
        </p:txBody>
      </p:sp>
    </p:spTree>
    <p:extLst>
      <p:ext uri="{BB962C8B-B14F-4D97-AF65-F5344CB8AC3E}">
        <p14:creationId xmlns:p14="http://schemas.microsoft.com/office/powerpoint/2010/main" val="40671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cardinalities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971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different cardinalities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=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 any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= at least once </a:t>
            </a:r>
          </a:p>
        </p:txBody>
      </p:sp>
    </p:spTree>
    <p:extLst>
      <p:ext uri="{BB962C8B-B14F-4D97-AF65-F5344CB8AC3E}">
        <p14:creationId xmlns:p14="http://schemas.microsoft.com/office/powerpoint/2010/main" val="7478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3402719"/>
            <a:ext cx="3359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Regex</a:t>
            </a:r>
          </a:p>
          <a:p>
            <a:r>
              <a:rPr lang="en-US" dirty="0"/>
              <a:t>https://regex101.com/r/ODlZz4/1</a:t>
            </a:r>
          </a:p>
        </p:txBody>
      </p:sp>
      <p:sp>
        <p:nvSpPr>
          <p:cNvPr id="7" name="矩形 6"/>
          <p:cNvSpPr/>
          <p:nvPr/>
        </p:nvSpPr>
        <p:spPr>
          <a:xfrm>
            <a:off x="838199" y="2710152"/>
            <a:ext cx="1051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terminal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ID: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'^'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?(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'_'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'_'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'9'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)*;</a:t>
            </a:r>
          </a:p>
        </p:txBody>
      </p:sp>
    </p:spTree>
    <p:extLst>
      <p:ext uri="{BB962C8B-B14F-4D97-AF65-F5344CB8AC3E}">
        <p14:creationId xmlns:p14="http://schemas.microsoft.com/office/powerpoint/2010/main" val="11596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Asociation - Cardinality 1	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033" y="1667335"/>
            <a:ext cx="6273365" cy="1065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79576" y="2022062"/>
            <a:ext cx="1755833" cy="28381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7609789" y="4204135"/>
            <a:ext cx="3253409" cy="42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Fuature has a type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2" y="1647155"/>
            <a:ext cx="5152611" cy="48464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9316278" y="2305877"/>
            <a:ext cx="1139687" cy="189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2133" y="1572559"/>
            <a:ext cx="1755833" cy="28381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XText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3" y="1876926"/>
            <a:ext cx="574437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DataTypeRule</a:t>
            </a:r>
            <a:br>
              <a:rPr lang="en-US" dirty="0"/>
            </a:br>
            <a:r>
              <a:rPr lang="en-US" sz="3200" dirty="0"/>
              <a:t>qualified name – </a:t>
            </a:r>
            <a:r>
              <a:rPr lang="zh-CN" altLang="en-US" sz="3200" dirty="0"/>
              <a:t>（有资质的）被赋能的 名称 </a:t>
            </a:r>
            <a:r>
              <a:rPr lang="en-US" altLang="zh-CN" sz="3200" dirty="0"/>
              <a:t>- 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7" y="1813225"/>
            <a:ext cx="790685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731</Words>
  <Application>Microsoft Office PowerPoint</Application>
  <PresentationFormat>宽屏</PresentationFormat>
  <Paragraphs>186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主题​​</vt:lpstr>
      <vt:lpstr>Xtext - Grammar</vt:lpstr>
      <vt:lpstr>Basic Grammar in Xtext</vt:lpstr>
      <vt:lpstr>Assignment Operator </vt:lpstr>
      <vt:lpstr>Four Different possible cardinalities</vt:lpstr>
      <vt:lpstr>Different cardinalities</vt:lpstr>
      <vt:lpstr>Regular Expression</vt:lpstr>
      <vt:lpstr>Asociation - Cardinality 1 </vt:lpstr>
      <vt:lpstr>In XText</vt:lpstr>
      <vt:lpstr>DataTypeRule qualified name – （有资质的）被赋能的 名称 - </vt:lpstr>
      <vt:lpstr>MM with Package, Import</vt:lpstr>
      <vt:lpstr>Instance regarding MM</vt:lpstr>
      <vt:lpstr>Cardinality 0..* - asociation</vt:lpstr>
      <vt:lpstr>Cross Reference  []</vt:lpstr>
      <vt:lpstr>Syntax for Cross-references</vt:lpstr>
      <vt:lpstr>PowerPoint 演示文稿</vt:lpstr>
      <vt:lpstr>Cardinality 1..* - Containment</vt:lpstr>
      <vt:lpstr>Type in Xtext – Herencia in Java</vt:lpstr>
      <vt:lpstr>Type in Xtext – Herencia in Java</vt:lpstr>
      <vt:lpstr>Attributes - boolean</vt:lpstr>
      <vt:lpstr>Attributes</vt:lpstr>
      <vt:lpstr>Full Example – Class Diagram - MM(Metamodel)</vt:lpstr>
      <vt:lpstr>We want our instances like this</vt:lpstr>
      <vt:lpstr>One thing</vt:lpstr>
      <vt:lpstr>Full Example – World  MetaModel in Xtext</vt:lpstr>
      <vt:lpstr>Instance made  regarding the MM of World</vt:lpstr>
      <vt:lpstr>References</vt:lpstr>
      <vt:lpstr>PowerPoint 演示文稿</vt:lpstr>
      <vt:lpstr>My Solution</vt:lpstr>
      <vt:lpstr>A instance model </vt:lpstr>
      <vt:lpstr>Class Diagram</vt:lpstr>
      <vt:lpstr>Statemachine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Xtext - Grammar</dc:title>
  <dc:creator>Cheng</dc:creator>
  <cp:lastModifiedBy>Deng Cheng</cp:lastModifiedBy>
  <cp:revision>159</cp:revision>
  <dcterms:created xsi:type="dcterms:W3CDTF">2022-02-23T09:48:18Z</dcterms:created>
  <dcterms:modified xsi:type="dcterms:W3CDTF">2023-02-14T17:47:48Z</dcterms:modified>
</cp:coreProperties>
</file>