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56" r:id="rId4"/>
    <p:sldId id="274" r:id="rId5"/>
    <p:sldId id="271" r:id="rId6"/>
    <p:sldId id="257" r:id="rId7"/>
    <p:sldId id="259" r:id="rId8"/>
    <p:sldId id="263" r:id="rId9"/>
    <p:sldId id="261" r:id="rId10"/>
    <p:sldId id="262" r:id="rId11"/>
    <p:sldId id="265" r:id="rId12"/>
    <p:sldId id="270" r:id="rId13"/>
    <p:sldId id="281" r:id="rId14"/>
    <p:sldId id="276" r:id="rId15"/>
    <p:sldId id="277" r:id="rId16"/>
    <p:sldId id="278" r:id="rId17"/>
    <p:sldId id="280" r:id="rId18"/>
    <p:sldId id="272" r:id="rId19"/>
    <p:sldId id="273" r:id="rId20"/>
    <p:sldId id="269" r:id="rId21"/>
    <p:sldId id="266" r:id="rId22"/>
    <p:sldId id="267" r:id="rId23"/>
    <p:sldId id="268" r:id="rId24"/>
    <p:sldId id="258" r:id="rId25"/>
    <p:sldId id="275" r:id="rId26"/>
    <p:sldId id="260" r:id="rId27"/>
    <p:sldId id="264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XJS" id="{5FEE9808-27E1-47EB-AEEB-F6E065DCCBCB}">
          <p14:sldIdLst>
            <p14:sldId id="279"/>
            <p14:sldId id="282"/>
          </p14:sldIdLst>
        </p14:section>
        <p14:section name="Angular - Web App Framework" id="{14FE69D7-B411-4590-8A80-90EF4D90B5E4}">
          <p14:sldIdLst>
            <p14:sldId id="256"/>
            <p14:sldId id="274"/>
            <p14:sldId id="271"/>
            <p14:sldId id="257"/>
            <p14:sldId id="259"/>
            <p14:sldId id="263"/>
            <p14:sldId id="261"/>
            <p14:sldId id="262"/>
            <p14:sldId id="265"/>
            <p14:sldId id="270"/>
          </p14:sldIdLst>
        </p14:section>
        <p14:section name="Dom Element in component" id="{B14CDD1E-E973-4635-8B26-F88F4B4661FB}">
          <p14:sldIdLst>
            <p14:sldId id="281"/>
          </p14:sldIdLst>
        </p14:section>
        <p14:section name="Cheng - Angular" id="{B1790BEA-A1AA-4EC8-8EC3-05825CA7186B}">
          <p14:sldIdLst>
            <p14:sldId id="276"/>
            <p14:sldId id="277"/>
            <p14:sldId id="278"/>
          </p14:sldIdLst>
        </p14:section>
        <p14:section name="Keyboard" id="{D8026FED-E880-4185-A277-05BAFA1C7804}">
          <p14:sldIdLst>
            <p14:sldId id="280"/>
          </p14:sldIdLst>
        </p14:section>
        <p14:section name="Directive" id="{67171D0F-40CF-493D-8A3F-06A00BAD3A4A}">
          <p14:sldIdLst>
            <p14:sldId id="272"/>
            <p14:sldId id="273"/>
          </p14:sldIdLst>
        </p14:section>
        <p14:section name="FormBuilder" id="{E75BDCAA-A250-4C38-A255-B680F1D5106C}">
          <p14:sldIdLst>
            <p14:sldId id="269"/>
          </p14:sldIdLst>
        </p14:section>
        <p14:section name="Event" id="{1592B0C2-803A-4796-AD6A-9D18274889F1}">
          <p14:sldIdLst>
            <p14:sldId id="266"/>
            <p14:sldId id="267"/>
            <p14:sldId id="268"/>
          </p14:sldIdLst>
        </p14:section>
        <p14:section name="ELF - Gestor de estados" id="{BB307021-B06E-4028-BBB4-FB4F0671E6B9}">
          <p14:sldIdLst>
            <p14:sldId id="258"/>
            <p14:sldId id="275"/>
            <p14:sldId id="260"/>
            <p14:sldId id="264"/>
          </p14:sldIdLst>
        </p14:section>
        <p14:section name="Template-If" id="{9BF75582-D1E5-41B3-A4A8-8B6237427663}">
          <p14:sldIdLst>
            <p14:sldId id="283"/>
            <p14:sldId id="284"/>
          </p14:sldIdLst>
        </p14:section>
        <p14:section name="Template - Tables" id="{10F896D7-F239-48D3-934A-67D2A689D7EC}">
          <p14:sldIdLst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957B3-B7AA-D294-3789-897FE80A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5BAD0C-DFA0-F7B6-AAC3-FCDD3A62A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s-ES"/>
              <a:t>单击此处编辑母版副标题样式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AA681-4149-7A7D-DB6C-3B6B64BE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B6358-484B-FB91-554D-000E7158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FD99B-EC92-626C-0C21-10A704D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07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690D3-1022-9235-61D8-C974F7E6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03D7A-2280-F8C5-3047-D18523C20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1C1F8-CD29-75A3-C0CF-981358AA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D7E18-A876-6F4D-9F06-26480D9B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74462-D7DF-CC60-5987-9954DA90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42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F499AD-213D-8BCD-D74A-3ECDDA272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FD5666-2270-EA65-CBFA-A06A65F03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0B31E-E3E1-1615-1A65-47B2991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A9B02-1CA8-DF69-7DAD-21BFB9FD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DFAD5-A7E0-22FE-B56A-EF0BAC0D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56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AE5A7-BCC6-1988-DAC5-C8209C41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02EC8-DFDC-A986-4318-4A72E56A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1CF06-59F9-2207-CC8C-12D13899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0C54C-6811-F121-4CBD-0B449D3C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16BE0-45CF-11F8-8620-9FB446CA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50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5E5E-C0D2-3DE2-6646-5A291862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1823F-7AB0-CE55-7B68-9D1957CC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s-E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52A32-5E7D-2A5C-9A23-823FE127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C4D56-8C27-C6F7-D5F7-E4C7330F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D0300-BCB6-CE27-C4FE-517D829B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1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BC982-988E-F8E5-DDBF-66CA088C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AC2C1-0618-CB84-F7A6-3CF9B1C61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74ECE-CA8F-644E-31CE-D81B3E644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5869D-8F78-6C93-A2DE-9F5A9165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1FDFA4-48EA-C7EC-1054-FBE3576E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9FB91-ACB2-DB20-B5AD-2FCE7B91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1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5DB0-DDFE-3951-FCF4-7FD0A7EE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496AC-A647-C7A8-1FE1-78594A2A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s-E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91329-BC63-573A-5F4B-EA054A7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0EE8D-294E-F287-5601-DA922E636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s-E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35EB48-2FA0-13C9-06E9-79E68BD66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0ADF24-233E-BF98-720C-4FEFED8B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1596B2-56BA-E8B5-DC85-B47F4CDF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636C07-BB84-5D2B-DA6E-25505535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47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CDD86-2F6B-6BCD-80D0-E46867AC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9C92B2-ADB7-3457-497C-045D46BF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9187B-012E-600F-863B-B1C47AB2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BBAFC-EFDE-069D-0311-9F4E0B6A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6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17E05-4AE6-DB0E-57A4-F88FE637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922BBB-9212-3A3D-4599-B91ABA8D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C6F4D-35AF-5A32-1374-65F3DA61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1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BBF42-6F7F-4DF0-DFB4-56CB949B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D132C-F51F-7777-95CE-086F2ABA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82667-2B4E-D8CE-BBBA-413364CB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s-E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66253-1042-A11C-9CA5-C4088806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D0660-91E4-4A38-8046-476A4D05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5771BF-532B-CCED-E458-6CBB8DEB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18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3C3B0-972F-1AD0-208B-717063D8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298C5A-06B7-5921-CE5F-8595A462A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0A10A-C9B4-02F2-E783-BAD3DF96E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s-E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BCF34D-09EA-6065-5688-250E4CC2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8834B-2E62-41F7-4107-0AD086C6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2BA50-2B7F-9E2B-1A0E-9CC96305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10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D13ED-6305-C908-E239-CE9EDF11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s-E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F6AB9-034B-C10F-AE14-31843C3C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二级</a:t>
            </a:r>
          </a:p>
          <a:p>
            <a:pPr lvl="2"/>
            <a:r>
              <a:rPr lang="zh-CN" altLang="es-ES"/>
              <a:t>三级</a:t>
            </a:r>
          </a:p>
          <a:p>
            <a:pPr lvl="3"/>
            <a:r>
              <a:rPr lang="zh-CN" altLang="es-ES"/>
              <a:t>四级</a:t>
            </a:r>
          </a:p>
          <a:p>
            <a:pPr lvl="4"/>
            <a:r>
              <a:rPr lang="zh-CN" altLang="es-E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20378-327F-FAAF-976E-02E32CAB6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CDE4-D791-426C-9F25-9FEAD4C1AF2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54009-2511-F2B2-3726-3CB4F77BC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916B-49E7-D3F4-3F38-99710A24D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85AD-403E-44FA-AA46-A2A5C5DA41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7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kb9CBd2c4uA&amp;ab_channel=JoshuaMoron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ils-mehlhorn.de/posts/angular-file-upload-progres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blitz.com/edit/angular-dynamic-style-change?file=src%2Fapp%2Ftheme%2Ftheme.directive.ts,src%2Fapp%2Fapp.component.html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dynamically-change-classes?file=app%2Fapp.component.ts" TargetMode="External"/><Relationship Id="rId2" Type="http://schemas.openxmlformats.org/officeDocument/2006/relationships/hyperlink" Target="https://stackblitz.com/edit/angular-dynamic-class-toggle?file=src%2F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toptal.com/developers/keycode/for/al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gneat.github.io/elf/docs/cli/#repo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ngular.io/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angular-university.io/angular-2-rxjs-common-pitfal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kb9CBd2c4uA&amp;ab_channel=JoshuaMoron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/JoshuaMorony/playlists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24E40AE-BF38-FE24-73A5-1413B77D4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792"/>
            <a:ext cx="9144000" cy="1655762"/>
          </a:xfrm>
        </p:spPr>
        <p:txBody>
          <a:bodyPr/>
          <a:lstStyle/>
          <a:p>
            <a:r>
              <a:rPr lang="es-ES" sz="6000" dirty="0"/>
              <a:t>forkJoin</a:t>
            </a:r>
            <a:endParaRPr lang="es-E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C3ECB7-C669-B526-8B12-99B36FF2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41" y="1265703"/>
            <a:ext cx="5257628" cy="52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4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95CC8-8DE8-6E98-801A-A09D9C95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handle errors REACTIVELY with the async pipe - YouTube</a:t>
            </a:r>
            <a:endParaRPr lang="es-E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EF6382-0347-3231-782D-FCCA65F0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025"/>
            <a:ext cx="10783077" cy="46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5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AC0E1-5411-59FC-4AE1-3228E002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Observable</a:t>
            </a:r>
            <a:endParaRPr lang="es-E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4801B-3864-BABB-8F59-684CCD8B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Angular File Upload with Progress | Nils Mehlhorn (nils-mehlhorn.de)</a:t>
            </a:r>
            <a:endParaRPr lang="es-E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04FA10-DDF9-8555-1C20-A92840661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60" y="2580346"/>
            <a:ext cx="7899080" cy="40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2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14CE9-1F57-9A2F-884C-E1253CE6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DOMS</a:t>
            </a:r>
            <a:endParaRPr lang="es-E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853AA-1552-C111-C297-DEE76B10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Menlo"/>
              </a:rPr>
              <a:t>  @</a:t>
            </a:r>
            <a:r>
              <a:rPr lang="es-ES" b="0" dirty="0">
                <a:solidFill>
                  <a:srgbClr val="F44747"/>
                </a:solidFill>
                <a:effectLst/>
                <a:latin typeface="Menlo"/>
              </a:rPr>
              <a:t>ContentChildren</a:t>
            </a:r>
            <a:r>
              <a:rPr lang="es-ES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s-ES" b="0" dirty="0">
                <a:solidFill>
                  <a:srgbClr val="569CD6"/>
                </a:solidFill>
                <a:effectLst/>
                <a:latin typeface="Menlo"/>
              </a:rPr>
              <a:t>'children'</a:t>
            </a:r>
            <a:r>
              <a:rPr lang="es-ES" b="0" dirty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s-ES" b="0" dirty="0">
                <a:solidFill>
                  <a:srgbClr val="DD6A6F"/>
                </a:solidFill>
                <a:effectLst/>
                <a:latin typeface="Menlo"/>
              </a:rPr>
              <a:t>children</a:t>
            </a:r>
            <a:r>
              <a:rPr lang="es-ES" b="0" dirty="0">
                <a:solidFill>
                  <a:srgbClr val="D4D4D4"/>
                </a:solidFill>
                <a:effectLst/>
                <a:latin typeface="Menlo"/>
              </a:rPr>
              <a:t>!: </a:t>
            </a:r>
            <a:r>
              <a:rPr lang="es-ES" b="0" dirty="0">
                <a:solidFill>
                  <a:srgbClr val="808080"/>
                </a:solidFill>
                <a:effectLst/>
                <a:latin typeface="Menlo"/>
              </a:rPr>
              <a:t>QueryList</a:t>
            </a:r>
            <a:r>
              <a:rPr lang="es-ES" b="0" dirty="0">
                <a:solidFill>
                  <a:srgbClr val="D4D4D4"/>
                </a:solidFill>
                <a:effectLst/>
                <a:latin typeface="Menlo"/>
              </a:rPr>
              <a:t>&lt;</a:t>
            </a:r>
            <a:r>
              <a:rPr lang="es-ES" b="0" dirty="0">
                <a:solidFill>
                  <a:srgbClr val="808080"/>
                </a:solidFill>
                <a:effectLst/>
                <a:latin typeface="Menlo"/>
              </a:rPr>
              <a:t>unknown</a:t>
            </a:r>
            <a:r>
              <a:rPr lang="es-ES" b="0" dirty="0">
                <a:solidFill>
                  <a:srgbClr val="D4D4D4"/>
                </a:solidFill>
                <a:effectLst/>
                <a:latin typeface="Menlo"/>
              </a:rPr>
              <a:t>&gt;;</a:t>
            </a:r>
          </a:p>
          <a:p>
            <a:endParaRPr lang="es-E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53A6F2-2FE4-09CB-2FD9-B059431D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3" y="2443352"/>
            <a:ext cx="670653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7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B683-7143-DA1C-4877-9BB3B117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b="0" i="0" dirty="0">
                <a:effectLst/>
                <a:latin typeface="Geomanist"/>
              </a:rPr>
              <a:t>Element references (</a:t>
            </a:r>
            <a:r>
              <a:rPr lang="en-US" b="0" i="0" dirty="0" err="1">
                <a:effectLst/>
                <a:latin typeface="Geomanist"/>
              </a:rPr>
              <a:t>ElementRef</a:t>
            </a:r>
            <a:r>
              <a:rPr lang="en-US" b="0" i="0" dirty="0">
                <a:effectLst/>
                <a:latin typeface="Geomanist"/>
              </a:rPr>
              <a:t>) in Angular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04A1-B091-7117-D141-196C3124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Menlo"/>
              </a:rPr>
              <a:t>  @</a:t>
            </a:r>
            <a:r>
              <a:rPr lang="en-US" b="0" dirty="0">
                <a:solidFill>
                  <a:srgbClr val="F44747"/>
                </a:solidFill>
                <a:effectLst/>
                <a:latin typeface="Menlo"/>
              </a:rPr>
              <a:t>ViewChild</a:t>
            </a:r>
            <a:r>
              <a:rPr lang="en-US" b="0" dirty="0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/>
              </a:rPr>
              <a:t>'inputDom'</a:t>
            </a:r>
            <a:r>
              <a:rPr lang="en-US" b="0" dirty="0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b="0" dirty="0">
                <a:solidFill>
                  <a:srgbClr val="DD6A6F"/>
                </a:solidFill>
                <a:effectLst/>
                <a:latin typeface="Menlo"/>
              </a:rPr>
              <a:t>input:</a:t>
            </a:r>
            <a:r>
              <a:rPr lang="en-US" b="0" noProof="1">
                <a:solidFill>
                  <a:srgbClr val="808080"/>
                </a:solidFill>
                <a:effectLst/>
                <a:latin typeface="Menlo"/>
              </a:rPr>
              <a:t> ElementRef</a:t>
            </a:r>
            <a:r>
              <a:rPr lang="en-US" b="0" dirty="0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/>
              </a:rPr>
            </a:br>
            <a:endParaRPr lang="en-US" b="0" dirty="0">
              <a:solidFill>
                <a:srgbClr val="D4D4D4"/>
              </a:solidFill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26CD7-3949-E66E-9DDC-36A0E8315CAB}"/>
              </a:ext>
            </a:extLst>
          </p:cNvPr>
          <p:cNvSpPr txBox="1"/>
          <p:nvPr/>
        </p:nvSpPr>
        <p:spPr>
          <a:xfrm>
            <a:off x="838200" y="2173834"/>
            <a:ext cx="5697503" cy="48013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A79873"/>
                </a:solidFill>
                <a:latin typeface="Menlo"/>
              </a:rPr>
              <a:t>//</a:t>
            </a:r>
            <a:r>
              <a:rPr lang="zh-CN" altLang="en-US" noProof="1">
                <a:solidFill>
                  <a:srgbClr val="A79873"/>
                </a:solidFill>
                <a:latin typeface="Menlo"/>
              </a:rPr>
              <a:t> </a:t>
            </a:r>
            <a:r>
              <a:rPr lang="en-US" altLang="zh-CN" noProof="1">
                <a:solidFill>
                  <a:srgbClr val="A79873"/>
                </a:solidFill>
                <a:latin typeface="Menlo"/>
              </a:rPr>
              <a:t>Component.ts</a:t>
            </a:r>
            <a:endParaRPr lang="en-US" b="0" noProof="1">
              <a:solidFill>
                <a:srgbClr val="A79873"/>
              </a:solidFill>
              <a:effectLst/>
              <a:latin typeface="Menlo"/>
            </a:endParaRPr>
          </a:p>
          <a:p>
            <a:r>
              <a:rPr lang="en-US" b="0" noProof="1">
                <a:solidFill>
                  <a:srgbClr val="A79873"/>
                </a:solidFill>
                <a:effectLst/>
                <a:latin typeface="Menlo"/>
              </a:rPr>
              <a:t>export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noProof="1">
                <a:solidFill>
                  <a:srgbClr val="9CDCFE"/>
                </a:solidFill>
                <a:effectLst/>
                <a:latin typeface="Menlo"/>
              </a:rPr>
              <a:t>class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noProof="1">
                <a:solidFill>
                  <a:srgbClr val="808080"/>
                </a:solidFill>
                <a:effectLst/>
                <a:latin typeface="Menlo"/>
              </a:rPr>
              <a:t>Component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@</a:t>
            </a:r>
            <a:r>
              <a:rPr lang="en-US" b="0" noProof="1">
                <a:solidFill>
                  <a:srgbClr val="F44747"/>
                </a:solidFill>
                <a:effectLst/>
                <a:latin typeface="Menlo"/>
              </a:rPr>
              <a:t>ViewChild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b="0" noProof="1">
                <a:solidFill>
                  <a:srgbClr val="569CD6"/>
                </a:solidFill>
                <a:effectLst/>
                <a:latin typeface="Menlo"/>
              </a:rPr>
              <a:t>'inputDom'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input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: </a:t>
            </a:r>
            <a:r>
              <a:rPr lang="en-US" b="0" noProof="1">
                <a:solidFill>
                  <a:srgbClr val="808080"/>
                </a:solidFill>
                <a:effectLst/>
                <a:latin typeface="Menlo"/>
              </a:rPr>
              <a:t>ElementRef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</a:t>
            </a:r>
            <a:r>
              <a:rPr lang="en-US" b="0" noProof="1">
                <a:solidFill>
                  <a:srgbClr val="9CDCFE"/>
                </a:solidFill>
                <a:effectLst/>
                <a:latin typeface="Menlo"/>
              </a:rPr>
              <a:t>public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noProof="1">
                <a:solidFill>
                  <a:srgbClr val="F44747"/>
                </a:solidFill>
                <a:effectLst/>
                <a:latin typeface="Menlo"/>
              </a:rPr>
              <a:t>ngOnInit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() {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b="0" noProof="1">
                <a:solidFill>
                  <a:srgbClr val="9CDCFE"/>
                </a:solidFill>
                <a:effectLst/>
                <a:latin typeface="Menlo"/>
              </a:rPr>
              <a:t>const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noProof="1">
                <a:solidFill>
                  <a:srgbClr val="B46695"/>
                </a:solidFill>
                <a:effectLst/>
                <a:latin typeface="Menlo"/>
              </a:rPr>
              <a:t>input$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= </a:t>
            </a:r>
            <a:r>
              <a:rPr lang="en-US" b="0" noProof="1">
                <a:solidFill>
                  <a:srgbClr val="F44747"/>
                </a:solidFill>
                <a:effectLst/>
                <a:latin typeface="Menlo"/>
              </a:rPr>
              <a:t>fromEvent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b="0" noProof="1">
                <a:solidFill>
                  <a:srgbClr val="9CDCFE"/>
                </a:solidFill>
                <a:effectLst/>
                <a:latin typeface="Menlo"/>
              </a:rPr>
              <a:t>this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input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nativeElement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, </a:t>
            </a:r>
            <a:r>
              <a:rPr lang="en-US" b="0" noProof="1">
                <a:solidFill>
                  <a:srgbClr val="569CD6"/>
                </a:solidFill>
                <a:effectLst/>
                <a:latin typeface="Menlo"/>
              </a:rPr>
              <a:t>'keyup'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  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input$</a:t>
            </a:r>
            <a:endParaRPr lang="en-US" b="0" noProof="1">
              <a:solidFill>
                <a:srgbClr val="D4D4D4"/>
              </a:solidFill>
              <a:effectLst/>
              <a:latin typeface="Menlo"/>
            </a:endParaRP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    .</a:t>
            </a:r>
            <a:r>
              <a:rPr lang="en-US" b="0" noProof="1">
                <a:solidFill>
                  <a:srgbClr val="F44747"/>
                </a:solidFill>
                <a:effectLst/>
                <a:latin typeface="Menlo"/>
              </a:rPr>
              <a:t>pipe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(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b="0" noProof="1">
                <a:solidFill>
                  <a:srgbClr val="F44747"/>
                </a:solidFill>
                <a:effectLst/>
                <a:latin typeface="Menlo"/>
              </a:rPr>
              <a:t>map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((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event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: </a:t>
            </a:r>
            <a:r>
              <a:rPr lang="en-US" b="0" noProof="1">
                <a:solidFill>
                  <a:srgbClr val="808080"/>
                </a:solidFill>
                <a:effectLst/>
                <a:latin typeface="Menlo"/>
              </a:rPr>
              <a:t>Event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b="0" noProof="1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        </a:t>
            </a:r>
            <a:r>
              <a:rPr lang="en-US" b="0" noProof="1">
                <a:solidFill>
                  <a:srgbClr val="A79873"/>
                </a:solidFill>
                <a:effectLst/>
                <a:latin typeface="Menlo"/>
              </a:rPr>
              <a:t>return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event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target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noProof="1">
                <a:solidFill>
                  <a:srgbClr val="A79873"/>
                </a:solidFill>
                <a:effectLst/>
                <a:latin typeface="Menlo"/>
              </a:rPr>
              <a:t>as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noProof="1">
                <a:solidFill>
                  <a:srgbClr val="808080"/>
                </a:solidFill>
                <a:effectLst/>
                <a:latin typeface="Menlo"/>
              </a:rPr>
              <a:t>HTMLInputElement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;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      })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    )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    .</a:t>
            </a:r>
            <a:r>
              <a:rPr lang="en-US" b="0" noProof="1">
                <a:solidFill>
                  <a:srgbClr val="F44747"/>
                </a:solidFill>
                <a:effectLst/>
                <a:latin typeface="Menlo"/>
              </a:rPr>
              <a:t>subscribe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((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target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) </a:t>
            </a:r>
            <a:r>
              <a:rPr lang="en-US" b="0" noProof="1">
                <a:solidFill>
                  <a:srgbClr val="9CDCFE"/>
                </a:solidFill>
                <a:effectLst/>
                <a:latin typeface="Menlo"/>
              </a:rPr>
              <a:t>=&gt;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{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      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console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b="0" noProof="1">
                <a:solidFill>
                  <a:srgbClr val="F44747"/>
                </a:solidFill>
                <a:effectLst/>
                <a:latin typeface="Menlo"/>
              </a:rPr>
              <a:t>log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(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target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.</a:t>
            </a:r>
            <a:r>
              <a:rPr lang="en-US" b="0" noProof="1">
                <a:solidFill>
                  <a:srgbClr val="DD6A6F"/>
                </a:solidFill>
                <a:effectLst/>
                <a:latin typeface="Menlo"/>
              </a:rPr>
              <a:t>value</a:t>
            </a:r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);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    });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  }</a:t>
            </a:r>
          </a:p>
          <a:p>
            <a:r>
              <a:rPr lang="en-US" b="0" noProof="1">
                <a:solidFill>
                  <a:srgbClr val="D4D4D4"/>
                </a:solidFill>
                <a:effectLst/>
                <a:latin typeface="Menl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5D2B4-4D49-EC4D-76F8-3F37CF0D8E9F}"/>
              </a:ext>
            </a:extLst>
          </p:cNvPr>
          <p:cNvSpPr txBox="1"/>
          <p:nvPr/>
        </p:nvSpPr>
        <p:spPr>
          <a:xfrm>
            <a:off x="7306647" y="2461394"/>
            <a:ext cx="4365948" cy="147732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/>
              </a:rPr>
              <a:t>//Template.html</a:t>
            </a:r>
            <a:endParaRPr lang="en-US" b="0" dirty="0">
              <a:solidFill>
                <a:srgbClr val="D4D4D4"/>
              </a:solidFill>
              <a:effectLst/>
              <a:latin typeface="Menlo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/>
              </a:rPr>
            </a:br>
            <a:r>
              <a:rPr lang="en-US" b="0" dirty="0">
                <a:solidFill>
                  <a:srgbClr val="FF00FF"/>
                </a:solidFill>
                <a:effectLst/>
                <a:latin typeface="Menlo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/>
              </a:rPr>
              <a:t>ngModel</a:t>
            </a:r>
            <a:r>
              <a:rPr lang="en-US" b="0" dirty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dirty="0">
                <a:solidFill>
                  <a:srgbClr val="DD6A6F"/>
                </a:solidFill>
                <a:effectLst/>
                <a:latin typeface="Menlo"/>
              </a:rPr>
              <a:t>#inputDom</a:t>
            </a:r>
            <a:r>
              <a:rPr lang="en-US" b="0" dirty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dirty="0">
                <a:solidFill>
                  <a:srgbClr val="DD6A6F"/>
                </a:solidFill>
                <a:effectLst/>
                <a:latin typeface="Menlo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Menlo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/>
              </a:rPr>
              <a:t>"text"</a:t>
            </a:r>
            <a:r>
              <a:rPr lang="en-US" b="0" dirty="0">
                <a:solidFill>
                  <a:srgbClr val="D4D4D4"/>
                </a:solidFill>
                <a:effectLst/>
                <a:latin typeface="Menlo"/>
              </a:rPr>
              <a:t> </a:t>
            </a:r>
            <a:r>
              <a:rPr lang="en-US" b="0" dirty="0">
                <a:solidFill>
                  <a:srgbClr val="FF00FF"/>
                </a:solidFill>
                <a:effectLst/>
                <a:latin typeface="Menlo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Menlo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/>
              </a:rPr>
            </a:br>
            <a:endParaRPr lang="en-US" b="0" dirty="0">
              <a:solidFill>
                <a:srgbClr val="D4D4D4"/>
              </a:solidFill>
              <a:effectLst/>
              <a:latin typeface="Menl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0CD7-B1E7-DE92-FF94-35CEA04314F5}"/>
              </a:ext>
            </a:extLst>
          </p:cNvPr>
          <p:cNvSpPr txBox="1"/>
          <p:nvPr/>
        </p:nvSpPr>
        <p:spPr>
          <a:xfrm>
            <a:off x="7306647" y="4109263"/>
            <a:ext cx="4266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https://jake.stackblitz.com/edit/angular-rxjs-playground-ardmt6?file=app%2Fapp.component.ts,app%2Fapp.component.html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03959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6D540-DA4D-3B3B-1EF8-D45FCAA0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Data/State Management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89D83E-0824-7BFD-FA96-63FD60EB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05" y="1482162"/>
            <a:ext cx="8789377" cy="48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9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42674-0D31-BFDC-A8EC-B1DBBC6A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– style - Directive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07D01D-2200-C1CE-4B4D-567062B81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35062" cy="43059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396189-57E5-13F3-3908-2EF4CE60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761" y="33106"/>
            <a:ext cx="2924583" cy="33151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BB046D-BB71-266C-5D9D-A2C5EE8B3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761" y="3278671"/>
            <a:ext cx="4181344" cy="34230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DBE56E-4F59-7816-4B65-1CED4FEF5009}"/>
              </a:ext>
            </a:extLst>
          </p:cNvPr>
          <p:cNvSpPr txBox="1"/>
          <p:nvPr/>
        </p:nvSpPr>
        <p:spPr>
          <a:xfrm>
            <a:off x="838200" y="123265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Angular Dynamic Style Change - StackBlitz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35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42674-0D31-BFDC-A8EC-B1DBBC6A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– class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DEF7A-2FEF-EC1C-B041-8069CE0D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Angular Dynamic Class Toggle – </a:t>
            </a:r>
            <a:r>
              <a:rPr lang="en-US" dirty="0" err="1">
                <a:hlinkClick r:id="rId2"/>
              </a:rPr>
              <a:t>StackBlitz</a:t>
            </a:r>
            <a:endParaRPr lang="en-US" dirty="0"/>
          </a:p>
          <a:p>
            <a:r>
              <a:rPr lang="es-ES" dirty="0">
                <a:hlinkClick r:id="rId3"/>
              </a:rPr>
              <a:t>Dynamically Change Classes - StackBlitz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D785D9-6802-B456-CE23-05C8F75EE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89" y="3603297"/>
            <a:ext cx="5487166" cy="19338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E7FFCC-4C8B-19E0-2FE7-ED24E95EB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864" y="2624739"/>
            <a:ext cx="567769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6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907C0-DB35-D128-4743-AA3E3E4C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Key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50417-9E6A-C567-03C0-C51EF86C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JavaScript Key Code for </a:t>
            </a:r>
            <a:r>
              <a:rPr lang="en-US" dirty="0" err="1">
                <a:hlinkClick r:id="rId2"/>
              </a:rPr>
              <a:t>AltLeft</a:t>
            </a:r>
            <a:r>
              <a:rPr lang="en-US" dirty="0">
                <a:hlinkClick r:id="rId2"/>
              </a:rPr>
              <a:t> | </a:t>
            </a:r>
            <a:r>
              <a:rPr lang="en-US" dirty="0" err="1">
                <a:hlinkClick r:id="rId2"/>
              </a:rPr>
              <a:t>Toptal</a:t>
            </a:r>
            <a:r>
              <a:rPr lang="en-US" dirty="0">
                <a:hlinkClick r:id="rId2"/>
              </a:rPr>
              <a:t>®</a:t>
            </a:r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65FEEE-74BC-34D5-FE73-F74F46DA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1102"/>
            <a:ext cx="5125165" cy="32770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D356F-6FAA-6A38-8138-C9BC2FA73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637" y="2441102"/>
            <a:ext cx="484890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5770-450B-42A6-5C9C-2F034E3D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Directive </a:t>
            </a:r>
            <a:r>
              <a:rPr lang="zh-CN" altLang="es-ES" dirty="0"/>
              <a:t>添加</a:t>
            </a:r>
            <a:r>
              <a:rPr lang="es-ES" altLang="zh-CN" dirty="0"/>
              <a:t>class</a:t>
            </a:r>
            <a:endParaRPr lang="es-E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1352FA-3250-71DC-BCC8-DE26E8DE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63" y="1690688"/>
            <a:ext cx="6085514" cy="45272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9E8C2E-2D3C-0562-F389-439245995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80" y="1937349"/>
            <a:ext cx="4055660" cy="29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2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DB755-21F5-D29C-A565-ABEBBBF0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Directive </a:t>
            </a:r>
            <a:r>
              <a:rPr lang="zh-CN" altLang="es-ES" dirty="0"/>
              <a:t>添加</a:t>
            </a:r>
            <a:r>
              <a:rPr lang="es-ES" altLang="zh-CN" dirty="0"/>
              <a:t>class</a:t>
            </a:r>
            <a:endParaRPr lang="es-E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65CFF7-D3F0-6949-AF56-E5D0C7AB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25" y="2075347"/>
            <a:ext cx="696374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1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C96B-FDEF-D92F-0BB5-756EBC79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-chunk-requests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E1DD9-87FB-D3DE-D948-A5846828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57936" cy="4819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996C5-853B-E8D9-8053-8D830730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13" y="2829022"/>
            <a:ext cx="5715000" cy="2085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793833-A0CF-5111-1467-7BCF2AF5AED4}"/>
              </a:ext>
            </a:extLst>
          </p:cNvPr>
          <p:cNvSpPr txBox="1"/>
          <p:nvPr/>
        </p:nvSpPr>
        <p:spPr>
          <a:xfrm>
            <a:off x="6610729" y="5130001"/>
            <a:ext cx="3001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https://stackblitz.com/edit/rxjs-chunk-requests-hwyxtj?file=index.ts</a:t>
            </a:r>
          </a:p>
        </p:txBody>
      </p:sp>
    </p:spTree>
    <p:extLst>
      <p:ext uri="{BB962C8B-B14F-4D97-AF65-F5344CB8AC3E}">
        <p14:creationId xmlns:p14="http://schemas.microsoft.com/office/powerpoint/2010/main" val="2368489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59035-13DC-0859-7FA1-6345943D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FormBuilder</a:t>
            </a:r>
            <a:r>
              <a:rPr lang="en-US" dirty="0"/>
              <a:t> - Group</a:t>
            </a:r>
            <a:endParaRPr lang="es-E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584EC7-FD82-B3E7-576A-C553EDCD8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05" y="2510423"/>
            <a:ext cx="7630590" cy="2981741"/>
          </a:xfrm>
        </p:spPr>
      </p:pic>
    </p:spTree>
    <p:extLst>
      <p:ext uri="{BB962C8B-B14F-4D97-AF65-F5344CB8AC3E}">
        <p14:creationId xmlns:p14="http://schemas.microsoft.com/office/powerpoint/2010/main" val="243371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EDD2C-2513-A55A-2E86-BD2C204A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–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plantilla</a:t>
            </a:r>
            <a:endParaRPr lang="es-E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9B86B6-1EEB-D8D6-454A-52584E6AF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9" y="1843580"/>
            <a:ext cx="7497221" cy="4315427"/>
          </a:xfrm>
        </p:spPr>
      </p:pic>
    </p:spTree>
    <p:extLst>
      <p:ext uri="{BB962C8B-B14F-4D97-AF65-F5344CB8AC3E}">
        <p14:creationId xmlns:p14="http://schemas.microsoft.com/office/powerpoint/2010/main" val="111528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7319A-EC4F-D423-60A5-1887F5F8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–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Directiva</a:t>
            </a:r>
            <a:endParaRPr lang="es-E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E80C63-CDC3-8F45-28D1-98819B833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102" y="1825625"/>
            <a:ext cx="5217796" cy="4351338"/>
          </a:xfrm>
        </p:spPr>
      </p:pic>
    </p:spTree>
    <p:extLst>
      <p:ext uri="{BB962C8B-B14F-4D97-AF65-F5344CB8AC3E}">
        <p14:creationId xmlns:p14="http://schemas.microsoft.com/office/powerpoint/2010/main" val="1879834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A9E77-1EEB-FBD7-9606-BB9BBC02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– </a:t>
            </a:r>
            <a:r>
              <a:rPr lang="en-US" dirty="0" err="1"/>
              <a:t>En</a:t>
            </a:r>
            <a:r>
              <a:rPr lang="en-US" dirty="0"/>
              <a:t> Components</a:t>
            </a:r>
            <a:endParaRPr lang="es-E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541F53-5CE6-2A85-4D74-F09BE015D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724" y="1825625"/>
            <a:ext cx="4734552" cy="4351338"/>
          </a:xfrm>
        </p:spPr>
      </p:pic>
    </p:spTree>
    <p:extLst>
      <p:ext uri="{BB962C8B-B14F-4D97-AF65-F5344CB8AC3E}">
        <p14:creationId xmlns:p14="http://schemas.microsoft.com/office/powerpoint/2010/main" val="3482590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8EA6D-B055-BF77-18F2-AEDEB2D2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altLang="zh-CN" dirty="0"/>
              <a:t>gestor</a:t>
            </a:r>
            <a:r>
              <a:rPr lang="es-ES" dirty="0"/>
              <a:t> de estados ELF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19298-EE75-835C-400E-B451145E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r>
              <a:rPr lang="es-ES" altLang="zh-CN" dirty="0"/>
              <a:t>Props </a:t>
            </a:r>
            <a:r>
              <a:rPr lang="zh-CN" altLang="es-ES" dirty="0"/>
              <a:t>小部件</a:t>
            </a:r>
            <a:r>
              <a:rPr lang="es-ES" altLang="zh-CN" dirty="0"/>
              <a:t>-</a:t>
            </a:r>
            <a:r>
              <a:rPr lang="zh-CN" altLang="es-ES" dirty="0"/>
              <a:t>小东西</a:t>
            </a:r>
            <a:r>
              <a:rPr lang="es-ES" altLang="zh-CN" dirty="0"/>
              <a:t>-</a:t>
            </a:r>
            <a:r>
              <a:rPr lang="zh-CN" altLang="es-ES" dirty="0"/>
              <a:t>或者可以理解为属性</a:t>
            </a:r>
            <a:endParaRPr lang="es-ES" altLang="zh-CN" dirty="0"/>
          </a:p>
          <a:p>
            <a:pPr lvl="1"/>
            <a:r>
              <a:rPr lang="zh-CN" altLang="es-ES" b="1" dirty="0"/>
              <a:t>定义 </a:t>
            </a:r>
            <a:r>
              <a:rPr lang="zh-CN" altLang="es-ES" dirty="0"/>
              <a:t>你在软件运行期间要跟踪的 </a:t>
            </a:r>
            <a:r>
              <a:rPr lang="zh-CN" altLang="es-ES" b="1" dirty="0"/>
              <a:t>全局的数据 </a:t>
            </a:r>
            <a:r>
              <a:rPr lang="zh-CN" altLang="es-ES" dirty="0"/>
              <a:t>比如 </a:t>
            </a:r>
            <a:r>
              <a:rPr lang="es-ES" altLang="zh-CN" dirty="0"/>
              <a:t>user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interface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111111"/>
                </a:solidFill>
                <a:effectLst/>
                <a:latin typeface="SFMono-Regular"/>
              </a:rPr>
              <a:t>AuthProps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{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user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: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{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id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: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4876D6"/>
                </a:solidFill>
                <a:effectLst/>
                <a:latin typeface="SFMono-Regular"/>
              </a:rPr>
              <a:t>string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}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|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null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;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}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const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authStore 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=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1" dirty="0">
                <a:solidFill>
                  <a:srgbClr val="994CC3"/>
                </a:solidFill>
                <a:effectLst/>
                <a:latin typeface="SFMono-Regular"/>
              </a:rPr>
              <a:t>createStore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(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	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{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name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: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4876D6"/>
                </a:solidFill>
                <a:effectLst/>
                <a:latin typeface="SFMono-Regular"/>
              </a:rPr>
              <a:t>‘auth’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},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	</a:t>
            </a:r>
            <a:r>
              <a:rPr lang="es-ES" b="0" i="1" dirty="0">
                <a:solidFill>
                  <a:srgbClr val="994CC3"/>
                </a:solidFill>
                <a:effectLst/>
                <a:latin typeface="SFMono-Regular"/>
              </a:rPr>
              <a:t>withProps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&lt;</a:t>
            </a:r>
            <a:r>
              <a:rPr lang="es-ES" b="0" i="0" dirty="0">
                <a:solidFill>
                  <a:srgbClr val="111111"/>
                </a:solidFill>
                <a:effectLst/>
                <a:latin typeface="SFMono-Regular"/>
              </a:rPr>
              <a:t>AuthProps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&gt;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({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user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: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null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}) // </a:t>
            </a:r>
            <a:r>
              <a:rPr lang="zh-CN" altLang="es-ES" b="0" i="0" dirty="0">
                <a:solidFill>
                  <a:srgbClr val="994CC3"/>
                </a:solidFill>
                <a:effectLst/>
                <a:latin typeface="SFMono-Regular"/>
              </a:rPr>
              <a:t>初始化</a:t>
            </a:r>
            <a:r>
              <a:rPr lang="es-ES" altLang="zh-CN" b="0" i="0" dirty="0">
                <a:solidFill>
                  <a:srgbClr val="994CC3"/>
                </a:solidFill>
                <a:effectLst/>
                <a:latin typeface="SFMono-Regular"/>
              </a:rPr>
              <a:t>null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);</a:t>
            </a:r>
          </a:p>
          <a:p>
            <a:pPr lvl="1"/>
            <a:r>
              <a:rPr lang="zh-CN" altLang="es-ES" dirty="0"/>
              <a:t>获取 </a:t>
            </a:r>
            <a:r>
              <a:rPr lang="es-ES" altLang="zh-CN" dirty="0"/>
              <a:t>user</a:t>
            </a:r>
            <a:br>
              <a:rPr lang="es-ES" altLang="zh-CN" dirty="0"/>
            </a:br>
            <a:r>
              <a:rPr lang="en-US" b="0" i="0" dirty="0">
                <a:solidFill>
                  <a:srgbClr val="0C969B"/>
                </a:solidFill>
                <a:effectLst/>
                <a:latin typeface="SFMono-Regular"/>
              </a:rPr>
              <a:t>export</a:t>
            </a:r>
            <a:r>
              <a:rPr lang="en-U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C969B"/>
                </a:solidFill>
                <a:effectLst/>
                <a:latin typeface="SFMono-Regular"/>
              </a:rPr>
              <a:t>const</a:t>
            </a:r>
            <a:r>
              <a:rPr lang="en-US" b="0" i="0" dirty="0">
                <a:solidFill>
                  <a:srgbClr val="403F53"/>
                </a:solidFill>
                <a:effectLst/>
                <a:latin typeface="SFMono-Regular"/>
              </a:rPr>
              <a:t> user$ </a:t>
            </a:r>
            <a:r>
              <a:rPr lang="en-US" b="0" i="0" dirty="0">
                <a:solidFill>
                  <a:srgbClr val="0C969B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403F53"/>
                </a:solidFill>
                <a:effectLst/>
                <a:latin typeface="SFMono-Regular"/>
              </a:rPr>
              <a:t> authStore</a:t>
            </a:r>
            <a:r>
              <a:rPr lang="en-US" b="0" i="0" dirty="0">
                <a:solidFill>
                  <a:srgbClr val="994CC3"/>
                </a:solidFill>
                <a:effectLst/>
                <a:latin typeface="SFMono-Regular"/>
              </a:rPr>
              <a:t>.</a:t>
            </a:r>
            <a:r>
              <a:rPr lang="en-US" b="0" i="1" dirty="0">
                <a:solidFill>
                  <a:srgbClr val="994CC3"/>
                </a:solidFill>
                <a:effectLst/>
                <a:latin typeface="SFMono-Regular"/>
              </a:rPr>
              <a:t>pipe</a:t>
            </a:r>
            <a:r>
              <a:rPr lang="en-US" b="0" i="0" dirty="0">
                <a:solidFill>
                  <a:srgbClr val="994CC3"/>
                </a:solidFill>
                <a:effectLst/>
                <a:latin typeface="SFMono-Regular"/>
              </a:rPr>
              <a:t>(</a:t>
            </a:r>
            <a:r>
              <a:rPr lang="en-US" b="0" i="1" dirty="0">
                <a:solidFill>
                  <a:srgbClr val="994CC3"/>
                </a:solidFill>
                <a:effectLst/>
                <a:latin typeface="SFMono-Regular"/>
              </a:rPr>
              <a:t>select</a:t>
            </a:r>
            <a:r>
              <a:rPr lang="en-US" b="0" i="0" dirty="0">
                <a:solidFill>
                  <a:srgbClr val="994CC3"/>
                </a:solidFill>
                <a:effectLst/>
                <a:latin typeface="SFMono-Regular"/>
              </a:rPr>
              <a:t>((</a:t>
            </a:r>
            <a:r>
              <a:rPr lang="en-US" b="0" i="0" dirty="0">
                <a:solidFill>
                  <a:srgbClr val="403F53"/>
                </a:solidFill>
                <a:effectLst/>
                <a:latin typeface="SFMono-Regular"/>
              </a:rPr>
              <a:t>state</a:t>
            </a:r>
            <a:r>
              <a:rPr lang="en-US" b="0" i="0" dirty="0">
                <a:solidFill>
                  <a:srgbClr val="994CC3"/>
                </a:solidFill>
                <a:effectLst/>
                <a:latin typeface="SFMono-Regular"/>
              </a:rPr>
              <a:t>)</a:t>
            </a:r>
            <a:r>
              <a:rPr lang="en-U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C969B"/>
                </a:solidFill>
                <a:effectLst/>
                <a:latin typeface="SFMono-Regular"/>
              </a:rPr>
              <a:t>=&gt;</a:t>
            </a:r>
            <a:r>
              <a:rPr lang="en-US" b="0" i="0" dirty="0">
                <a:solidFill>
                  <a:srgbClr val="403F53"/>
                </a:solidFill>
                <a:effectLst/>
                <a:latin typeface="SFMono-Regular"/>
              </a:rPr>
              <a:t> state</a:t>
            </a:r>
            <a:r>
              <a:rPr lang="en-US" b="0" i="0" dirty="0">
                <a:solidFill>
                  <a:srgbClr val="994CC3"/>
                </a:solidFill>
                <a:effectLst/>
                <a:latin typeface="SFMono-Regular"/>
              </a:rPr>
              <a:t>.</a:t>
            </a:r>
            <a:r>
              <a:rPr lang="en-US" b="0" i="0" dirty="0">
                <a:solidFill>
                  <a:srgbClr val="403F53"/>
                </a:solidFill>
                <a:effectLst/>
                <a:latin typeface="SFMono-Regular"/>
              </a:rPr>
              <a:t>user</a:t>
            </a:r>
            <a:r>
              <a:rPr lang="en-US" b="0" i="0" dirty="0">
                <a:solidFill>
                  <a:srgbClr val="994CC3"/>
                </a:solidFill>
                <a:effectLst/>
                <a:latin typeface="SFMono-Regular"/>
              </a:rPr>
              <a:t>));</a:t>
            </a:r>
            <a:endParaRPr lang="es-ES" dirty="0"/>
          </a:p>
          <a:p>
            <a:pPr lvl="1"/>
            <a:r>
              <a:rPr lang="zh-CN" altLang="es-ES" dirty="0"/>
              <a:t>更新 </a:t>
            </a:r>
            <a:r>
              <a:rPr lang="es-ES" altLang="zh-CN" dirty="0"/>
              <a:t>user</a:t>
            </a:r>
            <a:br>
              <a:rPr lang="es-ES" altLang="zh-CN" dirty="0"/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authStore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.</a:t>
            </a:r>
            <a:r>
              <a:rPr lang="es-ES" b="0" i="1" dirty="0">
                <a:solidFill>
                  <a:srgbClr val="994CC3"/>
                </a:solidFill>
                <a:effectLst/>
                <a:latin typeface="SFMono-Regular"/>
              </a:rPr>
              <a:t>update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(</a:t>
            </a:r>
            <a:b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	(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state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)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=&gt;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   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({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		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...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state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,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		user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,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	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})</a:t>
            </a:r>
            <a:b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485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F9AB1-6A5A-B099-D606-F5E9D8B3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Actualizar estado que dispara update para los observadores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50C5946-D03B-4CB3-A164-8B383F643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645" y="2452301"/>
            <a:ext cx="4010585" cy="208626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1A9B04-FFC9-DCE8-8FDC-A419E41B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45" y="2452301"/>
            <a:ext cx="5144218" cy="16385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4ADC89-3457-3B17-A3CD-72C05ECFE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45" y="5441296"/>
            <a:ext cx="5220429" cy="6001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6994238-8B0D-B086-9EDB-FF85634B43E2}"/>
              </a:ext>
            </a:extLst>
          </p:cNvPr>
          <p:cNvSpPr txBox="1"/>
          <p:nvPr/>
        </p:nvSpPr>
        <p:spPr>
          <a:xfrm>
            <a:off x="945991" y="4763378"/>
            <a:ext cx="9253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Las funciones </a:t>
            </a:r>
            <a:r>
              <a:rPr lang="es-ES" dirty="0"/>
              <a:t>que pasan los observadores al </a:t>
            </a:r>
            <a:r>
              <a:rPr lang="es-ES" b="1" dirty="0"/>
              <a:t>observable</a:t>
            </a:r>
            <a:r>
              <a:rPr lang="es-ES" dirty="0"/>
              <a:t> version$ van a ser </a:t>
            </a:r>
            <a:r>
              <a:rPr lang="es-ES" b="1" dirty="0"/>
              <a:t>ejecutadas de nuevo </a:t>
            </a:r>
          </a:p>
          <a:p>
            <a:r>
              <a:rPr lang="es-ES" dirty="0"/>
              <a:t>tras cada </a:t>
            </a:r>
            <a:r>
              <a:rPr lang="es-ES" altLang="zh-CN" dirty="0"/>
              <a:t>llamada a</a:t>
            </a:r>
            <a:r>
              <a:rPr lang="en-US" altLang="zh-CN" dirty="0"/>
              <a:t> </a:t>
            </a:r>
            <a:r>
              <a:rPr lang="es-ES" dirty="0"/>
              <a:t>updateVersion()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CB31269-43E2-AA97-F48F-83AADB1AF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045" y="4179419"/>
            <a:ext cx="5877745" cy="31436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0BCFCFA-CFBD-09BE-4855-F03091E9D5DC}"/>
              </a:ext>
            </a:extLst>
          </p:cNvPr>
          <p:cNvSpPr txBox="1"/>
          <p:nvPr/>
        </p:nvSpPr>
        <p:spPr>
          <a:xfrm>
            <a:off x="4647589" y="1659491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Preparaci</a:t>
            </a:r>
            <a:r>
              <a:rPr lang="es-ES" sz="2800" b="1" dirty="0"/>
              <a:t>ón</a:t>
            </a:r>
          </a:p>
        </p:txBody>
      </p:sp>
    </p:spTree>
    <p:extLst>
      <p:ext uri="{BB962C8B-B14F-4D97-AF65-F5344CB8AC3E}">
        <p14:creationId xmlns:p14="http://schemas.microsoft.com/office/powerpoint/2010/main" val="817359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A36B0-162D-04C9-3479-48C4C9BA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ELF- </a:t>
            </a:r>
            <a:r>
              <a:rPr lang="es-ES" altLang="zh-CN" dirty="0"/>
              <a:t>Repository </a:t>
            </a:r>
            <a:r>
              <a:rPr lang="zh-CN" altLang="es-ES"/>
              <a:t>存储库</a:t>
            </a:r>
            <a:endParaRPr lang="es-E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4521A-0E4F-A270-BADD-97274A0C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s-ES" dirty="0"/>
              <a:t>定义</a:t>
            </a:r>
            <a:r>
              <a:rPr lang="es-ES" altLang="zh-CN" dirty="0"/>
              <a:t>: </a:t>
            </a:r>
            <a:r>
              <a:rPr lang="zh-CN" altLang="es-ES" dirty="0"/>
              <a:t>数据存储库</a:t>
            </a:r>
            <a:r>
              <a:rPr lang="es-ES" altLang="zh-CN" dirty="0"/>
              <a:t>, </a:t>
            </a:r>
            <a:r>
              <a:rPr lang="zh-CN" altLang="es-ES" dirty="0"/>
              <a:t>好处 </a:t>
            </a:r>
            <a:br>
              <a:rPr lang="es-ES" altLang="zh-CN" dirty="0"/>
            </a:br>
            <a:r>
              <a:rPr lang="en-US" altLang="zh-CN" dirty="0"/>
              <a:t>1. </a:t>
            </a:r>
            <a:r>
              <a:rPr lang="zh-CN" altLang="es-ES" dirty="0"/>
              <a:t>将对数据的操作很好的组织在库里</a:t>
            </a:r>
            <a:r>
              <a:rPr lang="es-ES" altLang="zh-CN" dirty="0"/>
              <a:t>. </a:t>
            </a:r>
            <a:r>
              <a:rPr lang="zh-CN" altLang="es-ES" dirty="0"/>
              <a:t>提高重用和利于查找</a:t>
            </a:r>
            <a:br>
              <a:rPr lang="es-ES" altLang="zh-CN" dirty="0"/>
            </a:br>
            <a:r>
              <a:rPr lang="es-ES" altLang="zh-CN" dirty="0"/>
              <a:t>2. </a:t>
            </a:r>
            <a:r>
              <a:rPr lang="zh-CN" altLang="es-ES" dirty="0"/>
              <a:t>更改数据库时 不需要 改动 业务逻辑（</a:t>
            </a:r>
            <a:r>
              <a:rPr lang="en-US" altLang="zh-CN" dirty="0"/>
              <a:t>business logic at service</a:t>
            </a:r>
            <a:r>
              <a:rPr lang="zh-CN" altLang="es-ES" dirty="0"/>
              <a:t>）</a:t>
            </a:r>
            <a:endParaRPr lang="es-ES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s-ES" b="0" dirty="0">
                <a:solidFill>
                  <a:srgbClr val="09CBDD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s-ES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ES" b="0" dirty="0">
                <a:solidFill>
                  <a:srgbClr val="FFCC95"/>
                </a:solidFill>
                <a:effectLst/>
                <a:latin typeface="Consolas" panose="020B0609020204030204" pitchFamily="49" charset="0"/>
              </a:rPr>
              <a:t>providedIn:</a:t>
            </a:r>
            <a:r>
              <a:rPr lang="es-ES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ACC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>
                <a:solidFill>
                  <a:srgbClr val="00ABC1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ES" b="0" dirty="0">
                <a:solidFill>
                  <a:srgbClr val="00ACC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})</a:t>
            </a:r>
            <a:endParaRPr lang="es-ES" dirty="0"/>
          </a:p>
          <a:p>
            <a:pPr marL="0" indent="0">
              <a:buNone/>
            </a:pP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export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class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111111"/>
                </a:solidFill>
                <a:effectLst/>
                <a:latin typeface="SFMono-Regular"/>
              </a:rPr>
              <a:t>AuthRepository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{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     user$ 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=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authStore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.</a:t>
            </a:r>
            <a:r>
              <a:rPr lang="es-ES" b="0" i="1" dirty="0">
                <a:solidFill>
                  <a:srgbClr val="994CC3"/>
                </a:solidFill>
                <a:effectLst/>
                <a:latin typeface="SFMono-Regular"/>
              </a:rPr>
              <a:t>pipe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(</a:t>
            </a:r>
            <a:r>
              <a:rPr lang="es-ES" b="0" i="1" dirty="0">
                <a:solidFill>
                  <a:srgbClr val="994CC3"/>
                </a:solidFill>
                <a:effectLst/>
                <a:latin typeface="SFMono-Regular"/>
              </a:rPr>
              <a:t>select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((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state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)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=&gt;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state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.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user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));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     </a:t>
            </a:r>
            <a:r>
              <a:rPr lang="es-ES" b="0" i="1" dirty="0">
                <a:solidFill>
                  <a:srgbClr val="994CC3"/>
                </a:solidFill>
                <a:effectLst/>
                <a:latin typeface="SFMono-Regular"/>
              </a:rPr>
              <a:t>updateUser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(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user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: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AuthProps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[</a:t>
            </a:r>
            <a:r>
              <a:rPr lang="es-ES" b="0" i="0" dirty="0">
                <a:solidFill>
                  <a:srgbClr val="4876D6"/>
                </a:solidFill>
                <a:effectLst/>
                <a:latin typeface="SFMono-Regular"/>
              </a:rPr>
              <a:t>'user'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])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{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	authStore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.</a:t>
            </a:r>
            <a:r>
              <a:rPr lang="es-ES" b="0" i="1" dirty="0">
                <a:solidFill>
                  <a:srgbClr val="994CC3"/>
                </a:solidFill>
                <a:effectLst/>
                <a:latin typeface="SFMono-Regular"/>
              </a:rPr>
              <a:t>update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((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state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)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=&gt;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({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		</a:t>
            </a:r>
            <a:r>
              <a:rPr lang="es-ES" b="0" i="0" dirty="0">
                <a:solidFill>
                  <a:srgbClr val="0C969B"/>
                </a:solidFill>
                <a:effectLst/>
                <a:latin typeface="SFMono-Regular"/>
              </a:rPr>
              <a:t>...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state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,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		user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,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	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}));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      </a:t>
            </a: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}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994CC3"/>
                </a:solidFill>
                <a:effectLst/>
                <a:latin typeface="SFMono-Regular"/>
              </a:rPr>
              <a:t>}</a:t>
            </a:r>
          </a:p>
          <a:p>
            <a:r>
              <a:rPr lang="es-ES" altLang="zh-CN" dirty="0">
                <a:solidFill>
                  <a:srgbClr val="403F53"/>
                </a:solidFill>
                <a:latin typeface="SFMono-Regular"/>
              </a:rPr>
              <a:t>CLI: create boilerplate for repository </a:t>
            </a:r>
          </a:p>
          <a:p>
            <a:pPr marL="0" indent="0">
              <a:buNone/>
            </a:pPr>
            <a:r>
              <a:rPr lang="es-ES" altLang="zh-CN" dirty="0">
                <a:solidFill>
                  <a:srgbClr val="403F53"/>
                </a:solidFill>
                <a:latin typeface="SFMono-Regular"/>
              </a:rPr>
              <a:t>    </a:t>
            </a: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npx @ngneat/elf-cli repo</a:t>
            </a:r>
            <a:b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</a:br>
            <a:r>
              <a:rPr lang="es-ES" b="0" i="0" dirty="0">
                <a:solidFill>
                  <a:srgbClr val="403F53"/>
                </a:solidFill>
                <a:effectLst/>
                <a:latin typeface="SFMono-Regular"/>
              </a:rPr>
              <a:t>    </a:t>
            </a:r>
            <a:r>
              <a:rPr lang="en-US" dirty="0">
                <a:hlinkClick r:id="rId2"/>
              </a:rPr>
              <a:t>CLI | Elf | A Reactive Store with Magical Powers (ngneat.github.io)</a:t>
            </a:r>
            <a:endParaRPr lang="es-ES" dirty="0">
              <a:solidFill>
                <a:srgbClr val="994CC3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46535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06F79-8603-2832-D6FF-E629573F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Entities</a:t>
            </a:r>
            <a:endParaRPr lang="es-E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7B6286-BB92-0D3E-B1F9-7E8E156B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7" y="1347497"/>
            <a:ext cx="5896798" cy="41630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847E66-B597-D65D-0859-B94DA32A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662" y="2681183"/>
            <a:ext cx="5677692" cy="28293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C128D3-C3A6-9537-386F-A70CF6C80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662" y="1347497"/>
            <a:ext cx="356284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045C-89F5-5B23-4E39-0D39A60C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ngIf</a:t>
            </a:r>
            <a:r>
              <a:rPr lang="en-US" altLang="zh-CN" dirty="0"/>
              <a:t> and else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8ED8F3-65C0-EB88-193D-8EA377F3E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350"/>
            <a:ext cx="7143750" cy="2124075"/>
          </a:xfrm>
        </p:spPr>
      </p:pic>
    </p:spTree>
    <p:extLst>
      <p:ext uri="{BB962C8B-B14F-4D97-AF65-F5344CB8AC3E}">
        <p14:creationId xmlns:p14="http://schemas.microsoft.com/office/powerpoint/2010/main" val="656986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17B88-63FF-B1E4-45F0-46F0D11B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 if, else if, then else -alternatives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07B881-B6AA-8352-DC4A-A17304926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82" y="3622582"/>
            <a:ext cx="6753225" cy="11334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475951-8B88-31E4-38A3-5F0AA996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29" y="2009775"/>
            <a:ext cx="6219825" cy="1419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6E74DD-8752-D5A3-6654-681D98F8B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2" y="4949639"/>
            <a:ext cx="4610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6B2B-5CC4-8FD7-BC54-F45392A89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es-E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BF62D-3199-C6DD-F1E2-C678B60DE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s-ES" dirty="0"/>
              <a:t>abstracción</a:t>
            </a:r>
          </a:p>
          <a:p>
            <a:endParaRPr lang="es-ES" dirty="0"/>
          </a:p>
          <a:p>
            <a:r>
              <a:rPr lang="es-ES" dirty="0"/>
              <a:t>Un framework de app en tecnología web.</a:t>
            </a:r>
          </a:p>
        </p:txBody>
      </p:sp>
    </p:spTree>
    <p:extLst>
      <p:ext uri="{BB962C8B-B14F-4D97-AF65-F5344CB8AC3E}">
        <p14:creationId xmlns:p14="http://schemas.microsoft.com/office/powerpoint/2010/main" val="2844795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D36AA-9FD2-C4AC-1FDA-00C1B67C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Table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0FDA88-454B-0C38-416C-CD9761E76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482" y="1771837"/>
            <a:ext cx="5743036" cy="4351338"/>
          </a:xfrm>
        </p:spPr>
      </p:pic>
    </p:spTree>
    <p:extLst>
      <p:ext uri="{BB962C8B-B14F-4D97-AF65-F5344CB8AC3E}">
        <p14:creationId xmlns:p14="http://schemas.microsoft.com/office/powerpoint/2010/main" val="2940797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D48D-4380-8D68-2101-A59920D6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Table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C3C2A4-5247-4142-066A-C956A101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2" y="2157413"/>
            <a:ext cx="10677525" cy="40195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EB36A0-D3DF-C529-C830-F0E08167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543050"/>
            <a:ext cx="75533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C70C-8C5E-AE54-531E-F4DB409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APIs-search</a:t>
            </a:r>
            <a:endParaRPr lang="es-E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073BF-6638-31BD-5657-2D8D37D0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Angular - API List</a:t>
            </a:r>
            <a:endParaRPr lang="es-E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9DFCB-D7DF-23D0-55BF-71827D5C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60" y="2550962"/>
            <a:ext cx="832601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C8410-5205-BBB5-C1B4-30D6F1E7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Vida</a:t>
            </a:r>
          </a:p>
        </p:txBody>
      </p:sp>
      <p:pic>
        <p:nvPicPr>
          <p:cNvPr id="1026" name="Picture 2" descr="6. Хуки жизненного цикла для компонентов Angular 2 - Русские Блоги">
            <a:extLst>
              <a:ext uri="{FF2B5EF4-FFF2-40B4-BE49-F238E27FC236}">
                <a16:creationId xmlns:a16="http://schemas.microsoft.com/office/drawing/2014/main" id="{B09C91A8-E7DC-56E3-38E8-26957BD005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95" y="1825625"/>
            <a:ext cx="84598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6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D074B-12DE-8AD9-9E0A-413CB16F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simple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094296-E29F-7437-4FEB-176E7415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995" y="1825625"/>
            <a:ext cx="9416009" cy="4351338"/>
          </a:xfrm>
        </p:spPr>
      </p:pic>
    </p:spTree>
    <p:extLst>
      <p:ext uri="{BB962C8B-B14F-4D97-AF65-F5344CB8AC3E}">
        <p14:creationId xmlns:p14="http://schemas.microsoft.com/office/powerpoint/2010/main" val="371653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3D42F-6E10-0D10-97C9-1B9BC395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- arquitecture</a:t>
            </a:r>
          </a:p>
        </p:txBody>
      </p:sp>
      <p:pic>
        <p:nvPicPr>
          <p:cNvPr id="1026" name="Picture 2" descr="Angular App Architecture - Services - CRAFT">
            <a:extLst>
              <a:ext uri="{FF2B5EF4-FFF2-40B4-BE49-F238E27FC236}">
                <a16:creationId xmlns:a16="http://schemas.microsoft.com/office/drawing/2014/main" id="{6D0765DA-FBC0-B57B-3AEE-24A6DB22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47" y="1775377"/>
            <a:ext cx="8399106" cy="471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1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6E8B1-9C06-2766-5D7C-13C1B05D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in template – high effectively approach</a:t>
            </a:r>
            <a:endParaRPr lang="es-E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354F3-592A-776D-D634-1B6F3371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98" y="184428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way can prevent multiple subscriptions of observable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b="0" i="0" dirty="0">
                <a:effectLst/>
                <a:latin typeface="Roboto" panose="02000000000000000000" pitchFamily="2" charset="0"/>
              </a:rPr>
              <a:t>because we need to use the async pipe multiple times. Actually, this would cause multiple subscriptions (meaning multiple HTTP requests), which could lead to </a:t>
            </a:r>
            <a:r>
              <a:rPr lang="en-US" sz="2400" b="0" i="0" u="none" strike="noStrike" dirty="0">
                <a:effectLst/>
                <a:latin typeface="Roboto" panose="02000000000000000000" pitchFamily="2" charset="0"/>
                <a:hlinkClick r:id="rId2"/>
              </a:rPr>
              <a:t>other problems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 and also it's not as readable.</a:t>
            </a:r>
            <a:endParaRPr lang="en-US" sz="2400" dirty="0"/>
          </a:p>
          <a:p>
            <a:endParaRPr lang="es-E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E88BEA-37F3-2E00-9CBD-A249D18C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07" y="2428735"/>
            <a:ext cx="5449060" cy="10002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653647-233B-CA65-2276-AFD851B6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810" y="2313993"/>
            <a:ext cx="3375990" cy="24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0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4CA2-D301-9D90-7E62-D60CEC26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handle errors REACTIVELY with the async pipe - YouTube</a:t>
            </a:r>
            <a:endParaRPr lang="es-E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DBE61C-B576-7732-1BB4-15BC9DDD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97" y="1940481"/>
            <a:ext cx="6487430" cy="4115374"/>
          </a:xfrm>
          <a:prstGeom prst="rect">
            <a:avLst/>
          </a:prstGeom>
        </p:spPr>
      </p:pic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0920DE3D-2FAF-031E-9EFF-B89638602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04955" y="1690688"/>
            <a:ext cx="3748845" cy="4351338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F636118-0912-BEE0-D931-FADA52F1CDF0}"/>
              </a:ext>
            </a:extLst>
          </p:cNvPr>
          <p:cNvSpPr txBox="1"/>
          <p:nvPr/>
        </p:nvSpPr>
        <p:spPr>
          <a:xfrm>
            <a:off x="752897" y="6308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Joshua Morony - YouTube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750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12594</TotalTime>
  <Words>693</Words>
  <Application>Microsoft Office PowerPoint</Application>
  <PresentationFormat>宽屏</PresentationFormat>
  <Paragraphs>85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Geomanist</vt:lpstr>
      <vt:lpstr>Menlo</vt:lpstr>
      <vt:lpstr>SFMono-Regular</vt:lpstr>
      <vt:lpstr>Arial</vt:lpstr>
      <vt:lpstr>Calibri</vt:lpstr>
      <vt:lpstr>Calibri Light</vt:lpstr>
      <vt:lpstr>Consolas</vt:lpstr>
      <vt:lpstr>Roboto</vt:lpstr>
      <vt:lpstr>Office 主题​​</vt:lpstr>
      <vt:lpstr>PowerPoint 演示文稿</vt:lpstr>
      <vt:lpstr>rxjs-chunk-requests</vt:lpstr>
      <vt:lpstr>Angular</vt:lpstr>
      <vt:lpstr>APIs-search</vt:lpstr>
      <vt:lpstr>Ciclo de Vida</vt:lpstr>
      <vt:lpstr>Estructura simple</vt:lpstr>
      <vt:lpstr>Angular - arquitecture</vt:lpstr>
      <vt:lpstr>Async in template – high effectively approach</vt:lpstr>
      <vt:lpstr>How to handle errors REACTIVELY with the async pipe - YouTube</vt:lpstr>
      <vt:lpstr>How to handle errors REACTIVELY with the async pipe - YouTube</vt:lpstr>
      <vt:lpstr>HTTP and Observable</vt:lpstr>
      <vt:lpstr>Get DOMS</vt:lpstr>
      <vt:lpstr>Element references (ElementRef) in Angular templates</vt:lpstr>
      <vt:lpstr>Angular Data/State Management</vt:lpstr>
      <vt:lpstr>Angular – style - Directive</vt:lpstr>
      <vt:lpstr>Angular – class</vt:lpstr>
      <vt:lpstr>Key</vt:lpstr>
      <vt:lpstr>Directive 添加class</vt:lpstr>
      <vt:lpstr>Directive 添加class</vt:lpstr>
      <vt:lpstr>FormBuilder - Group</vt:lpstr>
      <vt:lpstr>Event – en plantilla</vt:lpstr>
      <vt:lpstr>Event – En Directiva</vt:lpstr>
      <vt:lpstr>Event – En Components</vt:lpstr>
      <vt:lpstr>Un gestor de estados ELF</vt:lpstr>
      <vt:lpstr>Actualizar estado que dispara update para los observadores</vt:lpstr>
      <vt:lpstr>ELF- Repository 存储库</vt:lpstr>
      <vt:lpstr>Entities</vt:lpstr>
      <vt:lpstr>ngIf and else</vt:lpstr>
      <vt:lpstr>Ng if, else if, then else -alternatives</vt:lpstr>
      <vt:lpstr>Static Table</vt:lpstr>
      <vt:lpstr>Dynamic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Xiao Zhang</dc:creator>
  <cp:lastModifiedBy>Deng Cheng</cp:lastModifiedBy>
  <cp:revision>81</cp:revision>
  <dcterms:created xsi:type="dcterms:W3CDTF">2022-09-02T16:01:57Z</dcterms:created>
  <dcterms:modified xsi:type="dcterms:W3CDTF">2022-11-16T09:09:05Z</dcterms:modified>
</cp:coreProperties>
</file>