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9" r:id="rId13"/>
    <p:sldId id="266" r:id="rId14"/>
    <p:sldId id="267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3"/>
  </p:normalViewPr>
  <p:slideViewPr>
    <p:cSldViewPr snapToGrid="0">
      <p:cViewPr varScale="1">
        <p:scale>
          <a:sx n="86" d="100"/>
          <a:sy n="86" d="100"/>
        </p:scale>
        <p:origin x="10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7BAD78-AC1D-4DCC-8B12-08D0902A2B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C8844DD-9EBB-9BE2-CA5A-15E2704ED0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C8108C-9528-C677-4545-D439B16F8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AB91-AA14-B34D-80C5-85604E0E263D}" type="datetimeFigureOut">
              <a:rPr lang="fr-FR" smtClean="0"/>
              <a:t>03/01/2023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A7F3F6-2392-DC68-ACC6-3092C1B56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49C6E6-47DC-677C-BAAF-2312B5C01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77D0-98A3-0D49-9C43-416B89D4E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6533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D6CA01-C3EF-75FF-08C6-3F99056B8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729D5B6-636D-0EE8-7FCB-9958A7771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231C6A-0DF6-A81B-4FB0-EA3DBBF76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AB91-AA14-B34D-80C5-85604E0E263D}" type="datetimeFigureOut">
              <a:rPr lang="fr-FR" smtClean="0"/>
              <a:t>03/01/2023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29E53D-A2B8-560B-BB3B-52C26C367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451686-2CDF-4322-4D16-EF3EFDCD0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77D0-98A3-0D49-9C43-416B89D4E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9605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F933E4C-2A69-CD5E-3508-736EF6C03B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1D077DA-0D8A-EBCE-B586-EA8B3CFD8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17424C-BDD4-B765-1398-B3BB01C3D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AB91-AA14-B34D-80C5-85604E0E263D}" type="datetimeFigureOut">
              <a:rPr lang="fr-FR" smtClean="0"/>
              <a:t>03/01/2023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B0D80F-B76E-4DCF-F6E2-BA32B8BFB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0D05B4-4C28-CE4F-93E1-DF0815B0C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77D0-98A3-0D49-9C43-416B89D4E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6461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A3987A-7128-68A8-FCCB-9EBE29206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F8119F-77CB-93BB-7219-0A2938048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BBC9EC-AAFC-682B-59AF-611124961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AB91-AA14-B34D-80C5-85604E0E263D}" type="datetimeFigureOut">
              <a:rPr lang="fr-FR" smtClean="0"/>
              <a:t>03/01/2023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644402-5EAE-10BA-F957-94CE43287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260F22-5A9F-3B68-CBB2-E3BF06D02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77D0-98A3-0D49-9C43-416B89D4E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2457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85797A-4650-E360-996C-4DA832209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9CCE58-2C27-6C60-B6B4-4386D4C27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B9017A-1359-1A14-71C0-694C33CAB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AB91-AA14-B34D-80C5-85604E0E263D}" type="datetimeFigureOut">
              <a:rPr lang="fr-FR" smtClean="0"/>
              <a:t>03/01/2023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0C5A93-1EA9-BAFA-FA88-38CA8DA1C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817256-B28C-EEA1-D107-63A3D510B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77D0-98A3-0D49-9C43-416B89D4E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6958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02C73E-7196-2115-7762-CC2E289DC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750786-DBF2-45B7-A1CE-743CF22CBA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2BA44B0-4973-15EB-BBDA-B43C0B1E5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DF9AE86-C38F-8D2F-3AF2-347EFF465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AB91-AA14-B34D-80C5-85604E0E263D}" type="datetimeFigureOut">
              <a:rPr lang="fr-FR" smtClean="0"/>
              <a:t>03/01/2023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C46293-D689-3AFA-8612-6C8A04678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9FA0318-2F91-82B7-9E28-181647285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77D0-98A3-0D49-9C43-416B89D4E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331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27B331-8C21-530D-19AE-5623BDC69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E7CC67-6999-9783-CA17-EF17E3C93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00B95FB-20BE-2579-42CB-A0930303C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6D20D95-2107-DAE5-4327-2860D6B34A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B972BBA-B4D6-34A9-5231-56F0270384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A06AF2E-2C90-E495-9A16-38559392B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AB91-AA14-B34D-80C5-85604E0E263D}" type="datetimeFigureOut">
              <a:rPr lang="fr-FR" smtClean="0"/>
              <a:t>03/01/2023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285A6C8-90A9-C83E-F6AF-877C2095E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F051880-3EF1-9C2F-1EE2-FED6B29A1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77D0-98A3-0D49-9C43-416B89D4E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3557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AB7D9F-4CA0-3E86-E430-F6E34A506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CE3059D-DB44-4724-ADB5-E27B1CDBB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AB91-AA14-B34D-80C5-85604E0E263D}" type="datetimeFigureOut">
              <a:rPr lang="fr-FR" smtClean="0"/>
              <a:t>03/01/2023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B6C4777-284A-D988-737A-97932BA01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E8D023E-A697-8C0F-EA86-354A01ECC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77D0-98A3-0D49-9C43-416B89D4E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149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24F38CC-6AAD-560C-FBA6-AE2BE88CE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AB91-AA14-B34D-80C5-85604E0E263D}" type="datetimeFigureOut">
              <a:rPr lang="fr-FR" smtClean="0"/>
              <a:t>03/01/2023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A925844-53B2-25FD-B922-E68E50F85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3096821-32F5-4C14-F840-122F3C22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77D0-98A3-0D49-9C43-416B89D4E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8260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FA578D-0786-DF47-43E0-65FDB6181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B1EC5D-15D3-A9D9-6116-0495D8B54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E3BCCDC-3D8B-48CB-7B9B-0EEE3D30D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83465A-584D-0202-64E8-5594E470C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AB91-AA14-B34D-80C5-85604E0E263D}" type="datetimeFigureOut">
              <a:rPr lang="fr-FR" smtClean="0"/>
              <a:t>03/01/2023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91E346-EFE2-CB6B-2C68-9B2DF3303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AD72CC-4652-472B-90C2-1E2D1305F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77D0-98A3-0D49-9C43-416B89D4E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26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5125C4-D684-C16A-AE46-18404D76E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5FBC501-AB71-CF12-CFF2-02CB2941EB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0C2C649-B907-CE76-CB08-ECEED5B7A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A5CC0C1-DD7A-1C7D-449C-EDD261116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AB91-AA14-B34D-80C5-85604E0E263D}" type="datetimeFigureOut">
              <a:rPr lang="fr-FR" smtClean="0"/>
              <a:t>03/01/2023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686994-E2B8-0934-5C92-01A417546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EFA5EA6-2EE5-7648-57A3-BA7C89D2F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77D0-98A3-0D49-9C43-416B89D4E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473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0B63F34-F178-E322-FF2A-0369D9E01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B7E743-049B-1189-F7FC-6A41228B3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EC9C9E-13D8-48B2-EE8D-E2592C8395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BAB91-AA14-B34D-80C5-85604E0E263D}" type="datetimeFigureOut">
              <a:rPr lang="fr-FR" smtClean="0"/>
              <a:t>03/01/2023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531E18-591D-4A8C-26F4-4260C649BB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7387AC-8AFF-4E79-7D44-1209E17D35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B77D0-98A3-0D49-9C43-416B89D4E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761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3" descr="Symbole de découpage de transgenre">
            <a:extLst>
              <a:ext uri="{FF2B5EF4-FFF2-40B4-BE49-F238E27FC236}">
                <a16:creationId xmlns:a16="http://schemas.microsoft.com/office/drawing/2014/main" id="{450CF8A1-5C34-0C00-6836-618BEF4E05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68" r="14180" b="-1"/>
          <a:stretch/>
        </p:blipFill>
        <p:spPr>
          <a:xfrm>
            <a:off x="5101771" y="10"/>
            <a:ext cx="7094361" cy="6857989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34066D6-1B59-4642-A86D-39464CEE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527208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1718653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144F84F-0289-2F2C-E2BF-06DE6AB8E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81" y="1487925"/>
            <a:ext cx="4092525" cy="2798604"/>
          </a:xfrm>
        </p:spPr>
        <p:txBody>
          <a:bodyPr vert="horz" lIns="91440" tIns="45720" rIns="91440" bIns="45720" rtlCol="0">
            <a:noAutofit/>
          </a:bodyPr>
          <a:lstStyle/>
          <a:p>
            <a:br>
              <a:rPr lang="en-US" sz="3600" b="1" i="0" dirty="0">
                <a:solidFill>
                  <a:srgbClr val="FFFFFF"/>
                </a:solidFill>
                <a:effectLst/>
              </a:rPr>
            </a:br>
            <a:br>
              <a:rPr lang="en-US" sz="3600" b="1" i="0" dirty="0">
                <a:solidFill>
                  <a:srgbClr val="FFFFFF"/>
                </a:solidFill>
                <a:effectLst/>
              </a:rPr>
            </a:br>
            <a:r>
              <a:rPr lang="en-US" sz="3600" b="1" i="0" dirty="0" err="1">
                <a:solidFill>
                  <a:srgbClr val="FFFFFF"/>
                </a:solidFill>
                <a:effectLst/>
              </a:rPr>
              <a:t>Analyse</a:t>
            </a:r>
            <a:r>
              <a:rPr lang="en-US" sz="3600" b="1" i="0" dirty="0">
                <a:solidFill>
                  <a:srgbClr val="FFFFFF"/>
                </a:solidFill>
                <a:effectLst/>
              </a:rPr>
              <a:t> des </a:t>
            </a:r>
            <a:r>
              <a:rPr lang="en-US" sz="3600" b="1" i="0" dirty="0" err="1">
                <a:solidFill>
                  <a:srgbClr val="FFFFFF"/>
                </a:solidFill>
                <a:effectLst/>
              </a:rPr>
              <a:t>indicateurs</a:t>
            </a:r>
            <a:r>
              <a:rPr lang="en-US" sz="3600" b="1" i="0" dirty="0">
                <a:solidFill>
                  <a:srgbClr val="FFFFFF"/>
                </a:solidFill>
                <a:effectLst/>
              </a:rPr>
              <a:t> de </a:t>
            </a:r>
            <a:r>
              <a:rPr lang="en-US" sz="3600" b="1" i="0" dirty="0" err="1">
                <a:solidFill>
                  <a:srgbClr val="FFFFFF"/>
                </a:solidFill>
                <a:effectLst/>
              </a:rPr>
              <a:t>l’égalité</a:t>
            </a:r>
            <a:r>
              <a:rPr lang="en-US" sz="3600" b="1" i="0" dirty="0">
                <a:solidFill>
                  <a:srgbClr val="FFFFFF"/>
                </a:solidFill>
                <a:effectLst/>
              </a:rPr>
              <a:t> femme-homme avec </a:t>
            </a:r>
            <a:r>
              <a:rPr lang="en-US" sz="3600" b="1" i="0" dirty="0" err="1">
                <a:solidFill>
                  <a:srgbClr val="FFFFFF"/>
                </a:solidFill>
                <a:effectLst/>
              </a:rPr>
              <a:t>Knime</a:t>
            </a:r>
            <a:br>
              <a:rPr lang="en-US" sz="3600" b="1" i="0" dirty="0">
                <a:solidFill>
                  <a:srgbClr val="FFFFFF"/>
                </a:solidFill>
                <a:effectLst/>
              </a:rPr>
            </a:b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4626633"/>
            <a:ext cx="491961" cy="49196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BF9EBB4-5078-47B2-AAA0-DF4A88D8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7932" y="5011563"/>
            <a:ext cx="731558" cy="731558"/>
          </a:xfrm>
          <a:prstGeom prst="rect">
            <a:avLst/>
          </a:prstGeom>
          <a:noFill/>
          <a:ln w="127000"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689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0860414-CF43-8287-C91C-9C997EC99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Répartition des effectifs par service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8E06E3F-1D60-C7C8-62AC-5EF8EF9AB2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6526" y="1338113"/>
            <a:ext cx="7729094" cy="481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048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57219DB-495D-2549-F6AB-307C88F87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Répartition des effectifs selon la durée du travail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3385DE2-EEE3-5874-E78A-2B49BCAF7F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6526" y="1146776"/>
            <a:ext cx="7740925" cy="495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155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A89A15-6DBC-2843-2729-7C0F08A43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Répartition des accidents du travail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D3AF758-8B2A-D11A-79C6-F1B04DE2E0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1400" y="1124264"/>
            <a:ext cx="8434100" cy="535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142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D3D5EB4-69E1-2910-93DC-ABD031508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pPr algn="ctr"/>
            <a:r>
              <a:rPr lang="fr-FR" dirty="0" err="1">
                <a:solidFill>
                  <a:srgbClr val="FFFFFF"/>
                </a:solidFill>
              </a:rPr>
              <a:t>Scoring</a:t>
            </a:r>
            <a:r>
              <a:rPr lang="fr-FR" dirty="0">
                <a:solidFill>
                  <a:srgbClr val="FFFFFF"/>
                </a:solidFill>
              </a:rPr>
              <a:t> de l’index calculé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F6DA09-39A9-0841-8048-98A0BDBB4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A partir des données disponibles nous obtenons un score de 93 sur 100</a:t>
            </a:r>
          </a:p>
          <a:p>
            <a:endParaRPr lang="fr-FR" dirty="0"/>
          </a:p>
          <a:p>
            <a:r>
              <a:rPr lang="fr-FR" dirty="0"/>
              <a:t>Nous dépassons donc le score minimal fixé par le gouvernement de 85 sur 100</a:t>
            </a:r>
          </a:p>
        </p:txBody>
      </p:sp>
    </p:spTree>
    <p:extLst>
      <p:ext uri="{BB962C8B-B14F-4D97-AF65-F5344CB8AC3E}">
        <p14:creationId xmlns:p14="http://schemas.microsoft.com/office/powerpoint/2010/main" val="280204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E805730-BCE9-2353-3578-6BD7EFEAA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rgbClr val="FFFFFF"/>
                </a:solidFill>
              </a:rPr>
              <a:t>Projection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36CC79-152C-F468-56B8-6922EDC80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endParaRPr lang="fr-FR" sz="2600" dirty="0"/>
          </a:p>
          <a:p>
            <a:endParaRPr lang="fr-FR" sz="2600" dirty="0"/>
          </a:p>
          <a:p>
            <a:r>
              <a:rPr lang="fr-FR" sz="2600" dirty="0"/>
              <a:t>Augmenter la part des femmes dans les 1o premières rémunérations</a:t>
            </a:r>
          </a:p>
          <a:p>
            <a:endParaRPr lang="fr-FR" sz="2600" dirty="0"/>
          </a:p>
          <a:p>
            <a:r>
              <a:rPr lang="fr-FR" sz="2600" dirty="0"/>
              <a:t>Proposer plus de CDI aux femmes</a:t>
            </a:r>
          </a:p>
          <a:p>
            <a:endParaRPr lang="fr-FR" sz="2600" dirty="0"/>
          </a:p>
          <a:p>
            <a:r>
              <a:rPr lang="fr-FR" sz="2600" dirty="0"/>
              <a:t>Recruter plus de femmes en R&amp;D</a:t>
            </a:r>
          </a:p>
        </p:txBody>
      </p:sp>
    </p:spTree>
    <p:extLst>
      <p:ext uri="{BB962C8B-B14F-4D97-AF65-F5344CB8AC3E}">
        <p14:creationId xmlns:p14="http://schemas.microsoft.com/office/powerpoint/2010/main" val="178404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4283C1-8D59-CD1A-F862-B67534596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rgbClr val="FFFFFF"/>
                </a:solidFill>
              </a:rPr>
              <a:t>Contexte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98396B-06A3-7C77-7C37-0313EC785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endParaRPr lang="fr-FR" dirty="0"/>
          </a:p>
          <a:p>
            <a:endParaRPr lang="fr-FR" dirty="0"/>
          </a:p>
          <a:p>
            <a:r>
              <a:rPr lang="fr-FR" b="0" i="0" dirty="0">
                <a:effectLst/>
                <a:latin typeface="Söhne"/>
              </a:rPr>
              <a:t>Nous devons publier un index de l'égalité femmes-hommes</a:t>
            </a:r>
          </a:p>
          <a:p>
            <a:endParaRPr lang="fr-FR" dirty="0">
              <a:latin typeface="Söhne"/>
            </a:endParaRPr>
          </a:p>
          <a:p>
            <a:r>
              <a:rPr lang="fr-FR" b="0" i="0" dirty="0">
                <a:effectLst/>
                <a:latin typeface="Söhne"/>
              </a:rPr>
              <a:t>Pour cela, je dois créer un flux de travail avec le logiciel KNIME qui génère les graphiques du diagnostic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940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27DFD-7ABA-CBE7-ED01-A2881F61F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Cinq principaux principes RGPD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0862FF-AC74-57CD-B474-DC3D7075C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wrap="square" tIns="36000" anchor="ctr"/>
          <a:lstStyle/>
          <a:p>
            <a:r>
              <a:rPr lang="fr-FR" dirty="0"/>
              <a:t>Le principe de finalité</a:t>
            </a:r>
          </a:p>
          <a:p>
            <a:r>
              <a:rPr lang="fr-FR" dirty="0"/>
              <a:t>Le principe de proportionnalité et de pertinence</a:t>
            </a:r>
          </a:p>
          <a:p>
            <a:r>
              <a:rPr lang="fr-FR" dirty="0"/>
              <a:t>Le principe d’une durée de conservation limitée</a:t>
            </a:r>
          </a:p>
          <a:p>
            <a:r>
              <a:rPr lang="fr-FR" dirty="0"/>
              <a:t>Le principe de sécurité et de confidentialité</a:t>
            </a:r>
          </a:p>
          <a:p>
            <a:r>
              <a:rPr lang="fr-FR" dirty="0"/>
              <a:t>Les droits des personnes</a:t>
            </a:r>
          </a:p>
        </p:txBody>
      </p:sp>
    </p:spTree>
    <p:extLst>
      <p:ext uri="{BB962C8B-B14F-4D97-AF65-F5344CB8AC3E}">
        <p14:creationId xmlns:p14="http://schemas.microsoft.com/office/powerpoint/2010/main" val="1424301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211EAA6-FF9B-EC61-0E52-4EA135C52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8424" y="2613705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Présentation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du workflow sous </a:t>
            </a:r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Knime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3217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749BDA-D0CA-99AD-5E98-7C029633D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Ecart</a:t>
            </a: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rémunération</a:t>
            </a: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Femmes-Hommes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31211CB-B8A9-7EBA-0E29-6D0D048D7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6526" y="1216388"/>
            <a:ext cx="7861174" cy="481496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35D5FC-F4A0-C5A0-1EDC-5145ACC53501}"/>
              </a:ext>
            </a:extLst>
          </p:cNvPr>
          <p:cNvSpPr txBox="1"/>
          <p:nvPr/>
        </p:nvSpPr>
        <p:spPr>
          <a:xfrm>
            <a:off x="3132667" y="2235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124386D-B2A1-A81F-3DB6-DF8748C1706D}"/>
              </a:ext>
            </a:extLst>
          </p:cNvPr>
          <p:cNvSpPr txBox="1"/>
          <p:nvPr/>
        </p:nvSpPr>
        <p:spPr>
          <a:xfrm>
            <a:off x="1286933" y="1676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BFA298B-C1E0-FA4E-06B9-F0D7237A8E2A}"/>
              </a:ext>
            </a:extLst>
          </p:cNvPr>
          <p:cNvSpPr txBox="1"/>
          <p:nvPr/>
        </p:nvSpPr>
        <p:spPr>
          <a:xfrm>
            <a:off x="4047067" y="314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A8D78A4-9023-36D8-C8E4-814144B839CD}"/>
              </a:ext>
            </a:extLst>
          </p:cNvPr>
          <p:cNvSpPr txBox="1"/>
          <p:nvPr/>
        </p:nvSpPr>
        <p:spPr>
          <a:xfrm>
            <a:off x="3251200" y="46905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AFC0C5E-7E69-A73D-B0E9-79C9E7220916}"/>
              </a:ext>
            </a:extLst>
          </p:cNvPr>
          <p:cNvSpPr txBox="1"/>
          <p:nvPr/>
        </p:nvSpPr>
        <p:spPr>
          <a:xfrm>
            <a:off x="1778000" y="48598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825ECBE-24A1-27D9-FAF4-7829B33DA17E}"/>
              </a:ext>
            </a:extLst>
          </p:cNvPr>
          <p:cNvSpPr txBox="1"/>
          <p:nvPr/>
        </p:nvSpPr>
        <p:spPr>
          <a:xfrm>
            <a:off x="914400" y="17102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A4909DB-0F7D-2432-871F-C6A0609B4B84}"/>
              </a:ext>
            </a:extLst>
          </p:cNvPr>
          <p:cNvSpPr txBox="1"/>
          <p:nvPr/>
        </p:nvSpPr>
        <p:spPr>
          <a:xfrm>
            <a:off x="1761067" y="1574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0180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9E7BF9C-D588-133B-932A-86CD6DF3D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Ecart de taux d’augmentation Femmes-Hommes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F13637A-20CC-8AC6-E035-6B88E4CD35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7804" y="1273907"/>
            <a:ext cx="7650562" cy="481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283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9068D6D-55C0-6F62-5128-66AFA9D26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Ecart du taux de promotion Femmes-Hommes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4E249E5-32BE-A9F5-29C3-8C16894DF9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2599" y="1366460"/>
            <a:ext cx="7487667" cy="475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85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E706237-EC6F-CE2B-8572-779CE8074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10 plus hautes rémunérations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4C22BFF8-443D-E609-E448-EACB01E08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4551" y="1100666"/>
            <a:ext cx="8483775" cy="5110163"/>
          </a:xfrm>
        </p:spPr>
      </p:pic>
    </p:spTree>
    <p:extLst>
      <p:ext uri="{BB962C8B-B14F-4D97-AF65-F5344CB8AC3E}">
        <p14:creationId xmlns:p14="http://schemas.microsoft.com/office/powerpoint/2010/main" val="3946467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97A967A-E6A6-A82B-0A4A-C85172D67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Répartition des effectifs par type de contrat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75528E4-D61D-01EC-EE41-7C4A75622A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7804" y="1290423"/>
            <a:ext cx="7414684" cy="472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699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Words>178</Words>
  <Application>Microsoft Macintosh PowerPoint</Application>
  <PresentationFormat>Grand écran</PresentationFormat>
  <Paragraphs>36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Söhne</vt:lpstr>
      <vt:lpstr>Arial</vt:lpstr>
      <vt:lpstr>Calibri</vt:lpstr>
      <vt:lpstr>Calibri Light</vt:lpstr>
      <vt:lpstr>Thème Office</vt:lpstr>
      <vt:lpstr>  Analyse des indicateurs de l’égalité femme-homme avec Knime </vt:lpstr>
      <vt:lpstr>Contexte</vt:lpstr>
      <vt:lpstr>Cinq principaux principes RGPD</vt:lpstr>
      <vt:lpstr>Présentation du workflow sous Knime</vt:lpstr>
      <vt:lpstr>Ecart de rémunération Femmes-Hommes</vt:lpstr>
      <vt:lpstr>Ecart de taux d’augmentation Femmes-Hommes</vt:lpstr>
      <vt:lpstr>Ecart du taux de promotion Femmes-Hommes</vt:lpstr>
      <vt:lpstr>10 plus hautes rémunérations</vt:lpstr>
      <vt:lpstr>Répartition des effectifs par type de contrat</vt:lpstr>
      <vt:lpstr>Répartition des effectifs par service</vt:lpstr>
      <vt:lpstr>Répartition des effectifs selon la durée du travail</vt:lpstr>
      <vt:lpstr>Répartition des accidents du travail</vt:lpstr>
      <vt:lpstr>Scoring de l’index calculé</vt:lpstr>
      <vt:lpstr>Projection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Analysez des indicateurs de l’égalité femme-homme avec Knime </dc:title>
  <dc:creator>Heeji PARK</dc:creator>
  <cp:lastModifiedBy>Heeji PARK</cp:lastModifiedBy>
  <cp:revision>13</cp:revision>
  <dcterms:created xsi:type="dcterms:W3CDTF">2023-01-01T18:35:50Z</dcterms:created>
  <dcterms:modified xsi:type="dcterms:W3CDTF">2023-01-03T10:10:51Z</dcterms:modified>
</cp:coreProperties>
</file>