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70" r:id="rId11"/>
    <p:sldId id="265" r:id="rId12"/>
    <p:sldId id="266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>
        <p:scale>
          <a:sx n="94" d="100"/>
          <a:sy n="94" d="100"/>
        </p:scale>
        <p:origin x="73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C1D10-1C03-4DF4-B201-15B481E5287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CB30DB-BAE1-423E-A1D5-9789D4AA9D55}">
      <dgm:prSet/>
      <dgm:spPr/>
      <dgm:t>
        <a:bodyPr/>
        <a:lstStyle/>
        <a:p>
          <a:r>
            <a:rPr lang="fr-FR" dirty="0"/>
            <a:t>L'Organisation nationale de lutte contre le faux-monnayage (ONCFM) est une organisation publique qui lutte contre la contrefaçon des billets en euros.</a:t>
          </a:r>
          <a:endParaRPr lang="en-US" dirty="0"/>
        </a:p>
      </dgm:t>
    </dgm:pt>
    <dgm:pt modelId="{8E54AE84-7546-486E-ABAE-829CDB9E5B1D}" type="parTrans" cxnId="{853973ED-1174-4B43-BCD8-68A51FC6C1C7}">
      <dgm:prSet/>
      <dgm:spPr/>
      <dgm:t>
        <a:bodyPr/>
        <a:lstStyle/>
        <a:p>
          <a:endParaRPr lang="en-US"/>
        </a:p>
      </dgm:t>
    </dgm:pt>
    <dgm:pt modelId="{3F3F479C-2536-4EF5-93B3-7595B7BABD6D}" type="sibTrans" cxnId="{853973ED-1174-4B43-BCD8-68A51FC6C1C7}">
      <dgm:prSet/>
      <dgm:spPr/>
      <dgm:t>
        <a:bodyPr/>
        <a:lstStyle/>
        <a:p>
          <a:endParaRPr lang="en-US"/>
        </a:p>
      </dgm:t>
    </dgm:pt>
    <dgm:pt modelId="{65AEA3A1-FC61-4E49-AC27-88C29104B703}">
      <dgm:prSet/>
      <dgm:spPr/>
      <dgm:t>
        <a:bodyPr/>
        <a:lstStyle/>
        <a:p>
          <a:r>
            <a:rPr lang="fr-FR"/>
            <a:t>Les différences de dimensions entre les vrais et les faux billets sont difficiles à observer à l'œil nu mais peuvent être identifiées par une machine.</a:t>
          </a:r>
          <a:endParaRPr lang="en-US"/>
        </a:p>
      </dgm:t>
    </dgm:pt>
    <dgm:pt modelId="{6338AFB7-E55E-42EE-B403-3F8A90724884}" type="parTrans" cxnId="{ED553D78-62A3-42CB-9021-925C9421B387}">
      <dgm:prSet/>
      <dgm:spPr/>
      <dgm:t>
        <a:bodyPr/>
        <a:lstStyle/>
        <a:p>
          <a:endParaRPr lang="en-US"/>
        </a:p>
      </dgm:t>
    </dgm:pt>
    <dgm:pt modelId="{E9C4D68C-371B-474B-B0CB-4D4C4FD49776}" type="sibTrans" cxnId="{ED553D78-62A3-42CB-9021-925C9421B387}">
      <dgm:prSet/>
      <dgm:spPr/>
      <dgm:t>
        <a:bodyPr/>
        <a:lstStyle/>
        <a:p>
          <a:endParaRPr lang="en-US"/>
        </a:p>
      </dgm:t>
    </dgm:pt>
    <dgm:pt modelId="{83945C82-A9EF-4EB5-92A6-488E4475AC69}">
      <dgm:prSet/>
      <dgm:spPr/>
      <dgm:t>
        <a:bodyPr/>
        <a:lstStyle/>
        <a:p>
          <a:r>
            <a:rPr lang="fr-FR"/>
            <a:t>Utilisation de données consignées par une machine pour différencier les vrais des faux billets.</a:t>
          </a:r>
          <a:endParaRPr lang="en-US"/>
        </a:p>
      </dgm:t>
    </dgm:pt>
    <dgm:pt modelId="{71E69451-8432-4619-BF72-7BCE2743D5B8}" type="parTrans" cxnId="{AC5A9A38-A5D8-4286-8D1C-0086995C8EC8}">
      <dgm:prSet/>
      <dgm:spPr/>
      <dgm:t>
        <a:bodyPr/>
        <a:lstStyle/>
        <a:p>
          <a:endParaRPr lang="en-US"/>
        </a:p>
      </dgm:t>
    </dgm:pt>
    <dgm:pt modelId="{CBD48707-FC28-447E-BDF4-DADB5314133A}" type="sibTrans" cxnId="{AC5A9A38-A5D8-4286-8D1C-0086995C8EC8}">
      <dgm:prSet/>
      <dgm:spPr/>
      <dgm:t>
        <a:bodyPr/>
        <a:lstStyle/>
        <a:p>
          <a:endParaRPr lang="en-US"/>
        </a:p>
      </dgm:t>
    </dgm:pt>
    <dgm:pt modelId="{C0BD5D69-4AED-4874-B2EC-111162CE4991}">
      <dgm:prSet/>
      <dgm:spPr/>
      <dgm:t>
        <a:bodyPr/>
        <a:lstStyle/>
        <a:p>
          <a:r>
            <a:rPr lang="fr-FR"/>
            <a:t>Construction d'un algorithme capable de déterminer si un billet est vrai ou faux à partir de ses caractéristiques géométriques.</a:t>
          </a:r>
          <a:endParaRPr lang="en-US"/>
        </a:p>
      </dgm:t>
    </dgm:pt>
    <dgm:pt modelId="{71306601-FAA1-47C2-9BA3-698903FA0DE2}" type="parTrans" cxnId="{7CC09445-9268-4444-9F0F-D79FCCDCB401}">
      <dgm:prSet/>
      <dgm:spPr/>
      <dgm:t>
        <a:bodyPr/>
        <a:lstStyle/>
        <a:p>
          <a:endParaRPr lang="en-US"/>
        </a:p>
      </dgm:t>
    </dgm:pt>
    <dgm:pt modelId="{F7D9D3F4-7337-4193-B6B1-45FD4084C47A}" type="sibTrans" cxnId="{7CC09445-9268-4444-9F0F-D79FCCDCB401}">
      <dgm:prSet/>
      <dgm:spPr/>
      <dgm:t>
        <a:bodyPr/>
        <a:lstStyle/>
        <a:p>
          <a:endParaRPr lang="en-US"/>
        </a:p>
      </dgm:t>
    </dgm:pt>
    <dgm:pt modelId="{91F80206-AF36-3642-9299-769FCA1CC5A3}" type="pres">
      <dgm:prSet presAssocID="{F08C1D10-1C03-4DF4-B201-15B481E5287E}" presName="outerComposite" presStyleCnt="0">
        <dgm:presLayoutVars>
          <dgm:chMax val="5"/>
          <dgm:dir/>
          <dgm:resizeHandles val="exact"/>
        </dgm:presLayoutVars>
      </dgm:prSet>
      <dgm:spPr/>
    </dgm:pt>
    <dgm:pt modelId="{52F0109B-C221-6044-8532-7B33164F1DD8}" type="pres">
      <dgm:prSet presAssocID="{F08C1D10-1C03-4DF4-B201-15B481E5287E}" presName="dummyMaxCanvas" presStyleCnt="0">
        <dgm:presLayoutVars/>
      </dgm:prSet>
      <dgm:spPr/>
    </dgm:pt>
    <dgm:pt modelId="{C53A064F-8C9E-8B49-AF39-C8D897C75AEE}" type="pres">
      <dgm:prSet presAssocID="{F08C1D10-1C03-4DF4-B201-15B481E5287E}" presName="FourNodes_1" presStyleLbl="node1" presStyleIdx="0" presStyleCnt="4">
        <dgm:presLayoutVars>
          <dgm:bulletEnabled val="1"/>
        </dgm:presLayoutVars>
      </dgm:prSet>
      <dgm:spPr/>
    </dgm:pt>
    <dgm:pt modelId="{9CA5BCE8-2D56-3449-A86F-12A60BAE43C8}" type="pres">
      <dgm:prSet presAssocID="{F08C1D10-1C03-4DF4-B201-15B481E5287E}" presName="FourNodes_2" presStyleLbl="node1" presStyleIdx="1" presStyleCnt="4">
        <dgm:presLayoutVars>
          <dgm:bulletEnabled val="1"/>
        </dgm:presLayoutVars>
      </dgm:prSet>
      <dgm:spPr/>
    </dgm:pt>
    <dgm:pt modelId="{1B0A2E19-00F6-E347-8C13-D2EF1D30A427}" type="pres">
      <dgm:prSet presAssocID="{F08C1D10-1C03-4DF4-B201-15B481E5287E}" presName="FourNodes_3" presStyleLbl="node1" presStyleIdx="2" presStyleCnt="4">
        <dgm:presLayoutVars>
          <dgm:bulletEnabled val="1"/>
        </dgm:presLayoutVars>
      </dgm:prSet>
      <dgm:spPr/>
    </dgm:pt>
    <dgm:pt modelId="{047CE5C8-329E-0F4C-910B-043DF338AB7B}" type="pres">
      <dgm:prSet presAssocID="{F08C1D10-1C03-4DF4-B201-15B481E5287E}" presName="FourNodes_4" presStyleLbl="node1" presStyleIdx="3" presStyleCnt="4">
        <dgm:presLayoutVars>
          <dgm:bulletEnabled val="1"/>
        </dgm:presLayoutVars>
      </dgm:prSet>
      <dgm:spPr/>
    </dgm:pt>
    <dgm:pt modelId="{7831D662-7A5C-1444-8DA5-8594ED878944}" type="pres">
      <dgm:prSet presAssocID="{F08C1D10-1C03-4DF4-B201-15B481E5287E}" presName="FourConn_1-2" presStyleLbl="fgAccFollowNode1" presStyleIdx="0" presStyleCnt="3">
        <dgm:presLayoutVars>
          <dgm:bulletEnabled val="1"/>
        </dgm:presLayoutVars>
      </dgm:prSet>
      <dgm:spPr/>
    </dgm:pt>
    <dgm:pt modelId="{3D06A14D-B2FD-DE40-BDC6-7F6D69C9F44A}" type="pres">
      <dgm:prSet presAssocID="{F08C1D10-1C03-4DF4-B201-15B481E5287E}" presName="FourConn_2-3" presStyleLbl="fgAccFollowNode1" presStyleIdx="1" presStyleCnt="3">
        <dgm:presLayoutVars>
          <dgm:bulletEnabled val="1"/>
        </dgm:presLayoutVars>
      </dgm:prSet>
      <dgm:spPr/>
    </dgm:pt>
    <dgm:pt modelId="{A864C55A-CB5A-264D-9372-9AD95FF15394}" type="pres">
      <dgm:prSet presAssocID="{F08C1D10-1C03-4DF4-B201-15B481E5287E}" presName="FourConn_3-4" presStyleLbl="fgAccFollowNode1" presStyleIdx="2" presStyleCnt="3">
        <dgm:presLayoutVars>
          <dgm:bulletEnabled val="1"/>
        </dgm:presLayoutVars>
      </dgm:prSet>
      <dgm:spPr/>
    </dgm:pt>
    <dgm:pt modelId="{CB4B5A89-9157-7949-A6F7-E29D99D07350}" type="pres">
      <dgm:prSet presAssocID="{F08C1D10-1C03-4DF4-B201-15B481E5287E}" presName="FourNodes_1_text" presStyleLbl="node1" presStyleIdx="3" presStyleCnt="4">
        <dgm:presLayoutVars>
          <dgm:bulletEnabled val="1"/>
        </dgm:presLayoutVars>
      </dgm:prSet>
      <dgm:spPr/>
    </dgm:pt>
    <dgm:pt modelId="{C1EC8F59-03D1-DD45-BF5D-4C78700AE4C8}" type="pres">
      <dgm:prSet presAssocID="{F08C1D10-1C03-4DF4-B201-15B481E5287E}" presName="FourNodes_2_text" presStyleLbl="node1" presStyleIdx="3" presStyleCnt="4">
        <dgm:presLayoutVars>
          <dgm:bulletEnabled val="1"/>
        </dgm:presLayoutVars>
      </dgm:prSet>
      <dgm:spPr/>
    </dgm:pt>
    <dgm:pt modelId="{206950E7-604F-C44E-B988-963BC7E8CAD0}" type="pres">
      <dgm:prSet presAssocID="{F08C1D10-1C03-4DF4-B201-15B481E5287E}" presName="FourNodes_3_text" presStyleLbl="node1" presStyleIdx="3" presStyleCnt="4">
        <dgm:presLayoutVars>
          <dgm:bulletEnabled val="1"/>
        </dgm:presLayoutVars>
      </dgm:prSet>
      <dgm:spPr/>
    </dgm:pt>
    <dgm:pt modelId="{01247275-A064-B74E-8795-9AA643282397}" type="pres">
      <dgm:prSet presAssocID="{F08C1D10-1C03-4DF4-B201-15B481E5287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935C218-511D-0E41-AF04-36EAFF2093D1}" type="presOf" srcId="{CBD48707-FC28-447E-BDF4-DADB5314133A}" destId="{A864C55A-CB5A-264D-9372-9AD95FF15394}" srcOrd="0" destOrd="0" presId="urn:microsoft.com/office/officeart/2005/8/layout/vProcess5"/>
    <dgm:cxn modelId="{BD395E1D-874C-5A4F-B666-D10869DA0EBC}" type="presOf" srcId="{C0BD5D69-4AED-4874-B2EC-111162CE4991}" destId="{01247275-A064-B74E-8795-9AA643282397}" srcOrd="1" destOrd="0" presId="urn:microsoft.com/office/officeart/2005/8/layout/vProcess5"/>
    <dgm:cxn modelId="{D265F62A-AD9A-2D41-9E27-D82AD90D1176}" type="presOf" srcId="{E9C4D68C-371B-474B-B0CB-4D4C4FD49776}" destId="{3D06A14D-B2FD-DE40-BDC6-7F6D69C9F44A}" srcOrd="0" destOrd="0" presId="urn:microsoft.com/office/officeart/2005/8/layout/vProcess5"/>
    <dgm:cxn modelId="{78174B34-2227-9740-A971-993862EDDC29}" type="presOf" srcId="{5FCB30DB-BAE1-423E-A1D5-9789D4AA9D55}" destId="{C53A064F-8C9E-8B49-AF39-C8D897C75AEE}" srcOrd="0" destOrd="0" presId="urn:microsoft.com/office/officeart/2005/8/layout/vProcess5"/>
    <dgm:cxn modelId="{ACBBEF36-4B9C-484B-8340-D66826E3654C}" type="presOf" srcId="{3F3F479C-2536-4EF5-93B3-7595B7BABD6D}" destId="{7831D662-7A5C-1444-8DA5-8594ED878944}" srcOrd="0" destOrd="0" presId="urn:microsoft.com/office/officeart/2005/8/layout/vProcess5"/>
    <dgm:cxn modelId="{FD788C38-A2F8-1B40-8ADE-4A9D684CD19E}" type="presOf" srcId="{5FCB30DB-BAE1-423E-A1D5-9789D4AA9D55}" destId="{CB4B5A89-9157-7949-A6F7-E29D99D07350}" srcOrd="1" destOrd="0" presId="urn:microsoft.com/office/officeart/2005/8/layout/vProcess5"/>
    <dgm:cxn modelId="{AC5A9A38-A5D8-4286-8D1C-0086995C8EC8}" srcId="{F08C1D10-1C03-4DF4-B201-15B481E5287E}" destId="{83945C82-A9EF-4EB5-92A6-488E4475AC69}" srcOrd="2" destOrd="0" parTransId="{71E69451-8432-4619-BF72-7BCE2743D5B8}" sibTransId="{CBD48707-FC28-447E-BDF4-DADB5314133A}"/>
    <dgm:cxn modelId="{7CC09445-9268-4444-9F0F-D79FCCDCB401}" srcId="{F08C1D10-1C03-4DF4-B201-15B481E5287E}" destId="{C0BD5D69-4AED-4874-B2EC-111162CE4991}" srcOrd="3" destOrd="0" parTransId="{71306601-FAA1-47C2-9BA3-698903FA0DE2}" sibTransId="{F7D9D3F4-7337-4193-B6B1-45FD4084C47A}"/>
    <dgm:cxn modelId="{ED29D24C-3489-6343-B90B-7BB61A076A18}" type="presOf" srcId="{C0BD5D69-4AED-4874-B2EC-111162CE4991}" destId="{047CE5C8-329E-0F4C-910B-043DF338AB7B}" srcOrd="0" destOrd="0" presId="urn:microsoft.com/office/officeart/2005/8/layout/vProcess5"/>
    <dgm:cxn modelId="{ED553D78-62A3-42CB-9021-925C9421B387}" srcId="{F08C1D10-1C03-4DF4-B201-15B481E5287E}" destId="{65AEA3A1-FC61-4E49-AC27-88C29104B703}" srcOrd="1" destOrd="0" parTransId="{6338AFB7-E55E-42EE-B403-3F8A90724884}" sibTransId="{E9C4D68C-371B-474B-B0CB-4D4C4FD49776}"/>
    <dgm:cxn modelId="{86934D9A-860B-6747-BDA2-B37924CC4A10}" type="presOf" srcId="{65AEA3A1-FC61-4E49-AC27-88C29104B703}" destId="{C1EC8F59-03D1-DD45-BF5D-4C78700AE4C8}" srcOrd="1" destOrd="0" presId="urn:microsoft.com/office/officeart/2005/8/layout/vProcess5"/>
    <dgm:cxn modelId="{953A25A9-A171-3645-9870-27D99FEEF3AC}" type="presOf" srcId="{65AEA3A1-FC61-4E49-AC27-88C29104B703}" destId="{9CA5BCE8-2D56-3449-A86F-12A60BAE43C8}" srcOrd="0" destOrd="0" presId="urn:microsoft.com/office/officeart/2005/8/layout/vProcess5"/>
    <dgm:cxn modelId="{86D1F1C3-41C6-424D-A4EA-89152A910E9C}" type="presOf" srcId="{83945C82-A9EF-4EB5-92A6-488E4475AC69}" destId="{1B0A2E19-00F6-E347-8C13-D2EF1D30A427}" srcOrd="0" destOrd="0" presId="urn:microsoft.com/office/officeart/2005/8/layout/vProcess5"/>
    <dgm:cxn modelId="{A5C009CF-2672-444D-AE57-1076AB02B4A2}" type="presOf" srcId="{83945C82-A9EF-4EB5-92A6-488E4475AC69}" destId="{206950E7-604F-C44E-B988-963BC7E8CAD0}" srcOrd="1" destOrd="0" presId="urn:microsoft.com/office/officeart/2005/8/layout/vProcess5"/>
    <dgm:cxn modelId="{611B0DE6-B04D-2643-87D8-E2328F7FD74E}" type="presOf" srcId="{F08C1D10-1C03-4DF4-B201-15B481E5287E}" destId="{91F80206-AF36-3642-9299-769FCA1CC5A3}" srcOrd="0" destOrd="0" presId="urn:microsoft.com/office/officeart/2005/8/layout/vProcess5"/>
    <dgm:cxn modelId="{853973ED-1174-4B43-BCD8-68A51FC6C1C7}" srcId="{F08C1D10-1C03-4DF4-B201-15B481E5287E}" destId="{5FCB30DB-BAE1-423E-A1D5-9789D4AA9D55}" srcOrd="0" destOrd="0" parTransId="{8E54AE84-7546-486E-ABAE-829CDB9E5B1D}" sibTransId="{3F3F479C-2536-4EF5-93B3-7595B7BABD6D}"/>
    <dgm:cxn modelId="{78ABE3B1-2FCA-6C48-A843-DEE6AF22C05E}" type="presParOf" srcId="{91F80206-AF36-3642-9299-769FCA1CC5A3}" destId="{52F0109B-C221-6044-8532-7B33164F1DD8}" srcOrd="0" destOrd="0" presId="urn:microsoft.com/office/officeart/2005/8/layout/vProcess5"/>
    <dgm:cxn modelId="{84DC4FC0-A397-FE48-9921-FB820F388F2E}" type="presParOf" srcId="{91F80206-AF36-3642-9299-769FCA1CC5A3}" destId="{C53A064F-8C9E-8B49-AF39-C8D897C75AEE}" srcOrd="1" destOrd="0" presId="urn:microsoft.com/office/officeart/2005/8/layout/vProcess5"/>
    <dgm:cxn modelId="{C43BD571-350D-6D44-8892-597606BBE2B8}" type="presParOf" srcId="{91F80206-AF36-3642-9299-769FCA1CC5A3}" destId="{9CA5BCE8-2D56-3449-A86F-12A60BAE43C8}" srcOrd="2" destOrd="0" presId="urn:microsoft.com/office/officeart/2005/8/layout/vProcess5"/>
    <dgm:cxn modelId="{5C727F9E-9B38-AA4F-9BD5-4320E66302AA}" type="presParOf" srcId="{91F80206-AF36-3642-9299-769FCA1CC5A3}" destId="{1B0A2E19-00F6-E347-8C13-D2EF1D30A427}" srcOrd="3" destOrd="0" presId="urn:microsoft.com/office/officeart/2005/8/layout/vProcess5"/>
    <dgm:cxn modelId="{1826B058-7850-CD41-8BF0-A96ECA74BD71}" type="presParOf" srcId="{91F80206-AF36-3642-9299-769FCA1CC5A3}" destId="{047CE5C8-329E-0F4C-910B-043DF338AB7B}" srcOrd="4" destOrd="0" presId="urn:microsoft.com/office/officeart/2005/8/layout/vProcess5"/>
    <dgm:cxn modelId="{65816398-E95A-344E-833F-AE80C3690B6C}" type="presParOf" srcId="{91F80206-AF36-3642-9299-769FCA1CC5A3}" destId="{7831D662-7A5C-1444-8DA5-8594ED878944}" srcOrd="5" destOrd="0" presId="urn:microsoft.com/office/officeart/2005/8/layout/vProcess5"/>
    <dgm:cxn modelId="{6CE71851-EB06-E842-97E5-7BEB2F9953E2}" type="presParOf" srcId="{91F80206-AF36-3642-9299-769FCA1CC5A3}" destId="{3D06A14D-B2FD-DE40-BDC6-7F6D69C9F44A}" srcOrd="6" destOrd="0" presId="urn:microsoft.com/office/officeart/2005/8/layout/vProcess5"/>
    <dgm:cxn modelId="{29C3FE77-454F-D24A-BEC9-ACF0FDC335BA}" type="presParOf" srcId="{91F80206-AF36-3642-9299-769FCA1CC5A3}" destId="{A864C55A-CB5A-264D-9372-9AD95FF15394}" srcOrd="7" destOrd="0" presId="urn:microsoft.com/office/officeart/2005/8/layout/vProcess5"/>
    <dgm:cxn modelId="{88A63460-07A8-9C4A-A30D-2606E49FD1B5}" type="presParOf" srcId="{91F80206-AF36-3642-9299-769FCA1CC5A3}" destId="{CB4B5A89-9157-7949-A6F7-E29D99D07350}" srcOrd="8" destOrd="0" presId="urn:microsoft.com/office/officeart/2005/8/layout/vProcess5"/>
    <dgm:cxn modelId="{6F5ACA24-33FB-A647-8926-C4057A867CB2}" type="presParOf" srcId="{91F80206-AF36-3642-9299-769FCA1CC5A3}" destId="{C1EC8F59-03D1-DD45-BF5D-4C78700AE4C8}" srcOrd="9" destOrd="0" presId="urn:microsoft.com/office/officeart/2005/8/layout/vProcess5"/>
    <dgm:cxn modelId="{192F2BDD-D684-A64D-A0B2-3344CE0C6648}" type="presParOf" srcId="{91F80206-AF36-3642-9299-769FCA1CC5A3}" destId="{206950E7-604F-C44E-B988-963BC7E8CAD0}" srcOrd="10" destOrd="0" presId="urn:microsoft.com/office/officeart/2005/8/layout/vProcess5"/>
    <dgm:cxn modelId="{EC1A1CB3-BE20-BE4F-922A-7DE167C4CD36}" type="presParOf" srcId="{91F80206-AF36-3642-9299-769FCA1CC5A3}" destId="{01247275-A064-B74E-8795-9AA64328239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B5C8B-230C-4BCB-8D27-AD17C2D721C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844581-6C5F-462C-BBB1-A0DE7A65EAAB}">
      <dgm:prSet custT="1"/>
      <dgm:spPr/>
      <dgm:t>
        <a:bodyPr/>
        <a:lstStyle/>
        <a:p>
          <a:pPr algn="just"/>
          <a:r>
            <a:rPr lang="fr-FR" sz="1300" b="0" baseline="0" dirty="0"/>
            <a:t>L'algorithme devra utilise six données géométriques pour déterminer le type de chaque billet à partir de leurs dimensions.</a:t>
          </a:r>
          <a:endParaRPr lang="en-US" sz="1300" dirty="0"/>
        </a:p>
      </dgm:t>
    </dgm:pt>
    <dgm:pt modelId="{15A19835-664D-40EB-8F4C-175D24E62F94}" type="parTrans" cxnId="{72AFD822-C00E-4492-9FC3-B04D0F8EEF07}">
      <dgm:prSet/>
      <dgm:spPr/>
      <dgm:t>
        <a:bodyPr/>
        <a:lstStyle/>
        <a:p>
          <a:endParaRPr lang="en-US"/>
        </a:p>
      </dgm:t>
    </dgm:pt>
    <dgm:pt modelId="{EEE5E694-848A-4772-8367-DF1F96F50A89}" type="sibTrans" cxnId="{72AFD822-C00E-4492-9FC3-B04D0F8EEF0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84511B3-3A2E-44A2-8348-76306475146B}">
      <dgm:prSet custT="1"/>
      <dgm:spPr/>
      <dgm:t>
        <a:bodyPr/>
        <a:lstStyle/>
        <a:p>
          <a:pPr algn="just"/>
          <a:r>
            <a:rPr lang="fr-FR" sz="1300" b="0" baseline="0" dirty="0"/>
            <a:t>Deux méthodes de prédiction sont en compétition : </a:t>
          </a:r>
        </a:p>
        <a:p>
          <a:pPr algn="just"/>
          <a:r>
            <a:rPr lang="fr-FR" sz="1300" b="1" baseline="0" dirty="0"/>
            <a:t>- k-</a:t>
          </a:r>
          <a:r>
            <a:rPr lang="fr-FR" sz="1300" b="1" baseline="0" dirty="0" err="1"/>
            <a:t>means</a:t>
          </a:r>
          <a:endParaRPr lang="fr-FR" sz="1300" b="0" baseline="0" dirty="0"/>
        </a:p>
        <a:p>
          <a:pPr algn="just"/>
          <a:r>
            <a:rPr lang="fr-FR" sz="1300" b="1" baseline="0" dirty="0"/>
            <a:t>- Régression logistique</a:t>
          </a:r>
          <a:endParaRPr lang="en-US" sz="1300" dirty="0"/>
        </a:p>
      </dgm:t>
    </dgm:pt>
    <dgm:pt modelId="{A05942C2-20C2-43D1-BEF7-2C0E78165088}" type="parTrans" cxnId="{EF757F38-3BD6-4A71-A55F-3380430F5388}">
      <dgm:prSet/>
      <dgm:spPr/>
      <dgm:t>
        <a:bodyPr/>
        <a:lstStyle/>
        <a:p>
          <a:endParaRPr lang="en-US"/>
        </a:p>
      </dgm:t>
    </dgm:pt>
    <dgm:pt modelId="{023B320E-B52F-4581-9933-DC255EAC5F6E}" type="sibTrans" cxnId="{EF757F38-3BD6-4A71-A55F-3380430F538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43B1BC3-826C-412F-834C-51884FEAAE50}">
      <dgm:prSet custT="1"/>
      <dgm:spPr/>
      <dgm:t>
        <a:bodyPr/>
        <a:lstStyle/>
        <a:p>
          <a:pPr algn="just"/>
          <a:r>
            <a:rPr lang="fr-FR" sz="1300" b="0" baseline="0" dirty="0"/>
            <a:t>L'objectif est d'identifier le plus grand nombre possible de faux billets parmi la masse analysée chaque jour.</a:t>
          </a:r>
          <a:endParaRPr lang="en-US" sz="1300" dirty="0"/>
        </a:p>
      </dgm:t>
    </dgm:pt>
    <dgm:pt modelId="{8F552C7B-3DF7-4A1C-B8EF-750E643337FB}" type="parTrans" cxnId="{B4CDB20D-135A-4103-846A-B3CD47A2E7FB}">
      <dgm:prSet/>
      <dgm:spPr/>
      <dgm:t>
        <a:bodyPr/>
        <a:lstStyle/>
        <a:p>
          <a:endParaRPr lang="en-US"/>
        </a:p>
      </dgm:t>
    </dgm:pt>
    <dgm:pt modelId="{9CC4E9E0-9714-4C6A-88E7-64BE09567D2E}" type="sibTrans" cxnId="{B4CDB20D-135A-4103-846A-B3CD47A2E7F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221E186-4C9C-934A-8DF2-38D8F51CF73C}" type="pres">
      <dgm:prSet presAssocID="{E4CB5C8B-230C-4BCB-8D27-AD17C2D721C5}" presName="Name0" presStyleCnt="0">
        <dgm:presLayoutVars>
          <dgm:animLvl val="lvl"/>
          <dgm:resizeHandles val="exact"/>
        </dgm:presLayoutVars>
      </dgm:prSet>
      <dgm:spPr/>
    </dgm:pt>
    <dgm:pt modelId="{9A5ABEFF-0C91-3646-81A3-81480B25C1B6}" type="pres">
      <dgm:prSet presAssocID="{10844581-6C5F-462C-BBB1-A0DE7A65EAAB}" presName="compositeNode" presStyleCnt="0">
        <dgm:presLayoutVars>
          <dgm:bulletEnabled val="1"/>
        </dgm:presLayoutVars>
      </dgm:prSet>
      <dgm:spPr/>
    </dgm:pt>
    <dgm:pt modelId="{C200E133-2323-6141-8536-6A6DCCCEF555}" type="pres">
      <dgm:prSet presAssocID="{10844581-6C5F-462C-BBB1-A0DE7A65EAAB}" presName="bgRect" presStyleLbl="bgAccFollowNode1" presStyleIdx="0" presStyleCnt="3"/>
      <dgm:spPr/>
    </dgm:pt>
    <dgm:pt modelId="{80B8E7F9-0CA9-4F43-8BF0-005252DA65CD}" type="pres">
      <dgm:prSet presAssocID="{EEE5E694-848A-4772-8367-DF1F96F50A8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B379554-15C7-354F-A8FC-CC05D6D973D1}" type="pres">
      <dgm:prSet presAssocID="{10844581-6C5F-462C-BBB1-A0DE7A65EAAB}" presName="bottomLine" presStyleLbl="alignNode1" presStyleIdx="1" presStyleCnt="6">
        <dgm:presLayoutVars/>
      </dgm:prSet>
      <dgm:spPr/>
    </dgm:pt>
    <dgm:pt modelId="{56AB1A81-EF51-E849-94FE-90A457D4B2B9}" type="pres">
      <dgm:prSet presAssocID="{10844581-6C5F-462C-BBB1-A0DE7A65EAAB}" presName="nodeText" presStyleLbl="bgAccFollowNode1" presStyleIdx="0" presStyleCnt="3">
        <dgm:presLayoutVars>
          <dgm:bulletEnabled val="1"/>
        </dgm:presLayoutVars>
      </dgm:prSet>
      <dgm:spPr/>
    </dgm:pt>
    <dgm:pt modelId="{E4A6A8B3-4F5F-9742-B912-57774F038D77}" type="pres">
      <dgm:prSet presAssocID="{EEE5E694-848A-4772-8367-DF1F96F50A89}" presName="sibTrans" presStyleCnt="0"/>
      <dgm:spPr/>
    </dgm:pt>
    <dgm:pt modelId="{9CE61CB2-E826-5143-80F6-3E10D01A2A4D}" type="pres">
      <dgm:prSet presAssocID="{384511B3-3A2E-44A2-8348-76306475146B}" presName="compositeNode" presStyleCnt="0">
        <dgm:presLayoutVars>
          <dgm:bulletEnabled val="1"/>
        </dgm:presLayoutVars>
      </dgm:prSet>
      <dgm:spPr/>
    </dgm:pt>
    <dgm:pt modelId="{FB94DBD2-8F36-3942-9C8E-00C50C8DC8AF}" type="pres">
      <dgm:prSet presAssocID="{384511B3-3A2E-44A2-8348-76306475146B}" presName="bgRect" presStyleLbl="bgAccFollowNode1" presStyleIdx="1" presStyleCnt="3"/>
      <dgm:spPr/>
    </dgm:pt>
    <dgm:pt modelId="{C9BD0C78-4357-C540-8C97-6858BB50235E}" type="pres">
      <dgm:prSet presAssocID="{023B320E-B52F-4581-9933-DC255EAC5F6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45D70B1-62D1-1341-9297-DFCEBC69E788}" type="pres">
      <dgm:prSet presAssocID="{384511B3-3A2E-44A2-8348-76306475146B}" presName="bottomLine" presStyleLbl="alignNode1" presStyleIdx="3" presStyleCnt="6">
        <dgm:presLayoutVars/>
      </dgm:prSet>
      <dgm:spPr/>
    </dgm:pt>
    <dgm:pt modelId="{61A8F9AB-8D39-9F41-A5F6-E7B8D1D1B4E2}" type="pres">
      <dgm:prSet presAssocID="{384511B3-3A2E-44A2-8348-76306475146B}" presName="nodeText" presStyleLbl="bgAccFollowNode1" presStyleIdx="1" presStyleCnt="3">
        <dgm:presLayoutVars>
          <dgm:bulletEnabled val="1"/>
        </dgm:presLayoutVars>
      </dgm:prSet>
      <dgm:spPr/>
    </dgm:pt>
    <dgm:pt modelId="{DC798DB0-1051-7543-9875-A71E17CBE712}" type="pres">
      <dgm:prSet presAssocID="{023B320E-B52F-4581-9933-DC255EAC5F6E}" presName="sibTrans" presStyleCnt="0"/>
      <dgm:spPr/>
    </dgm:pt>
    <dgm:pt modelId="{4FFAD644-D531-904C-BA7E-7FAF8DD6D5C1}" type="pres">
      <dgm:prSet presAssocID="{D43B1BC3-826C-412F-834C-51884FEAAE50}" presName="compositeNode" presStyleCnt="0">
        <dgm:presLayoutVars>
          <dgm:bulletEnabled val="1"/>
        </dgm:presLayoutVars>
      </dgm:prSet>
      <dgm:spPr/>
    </dgm:pt>
    <dgm:pt modelId="{A917B711-61F3-4941-A476-8F568C21FCE9}" type="pres">
      <dgm:prSet presAssocID="{D43B1BC3-826C-412F-834C-51884FEAAE50}" presName="bgRect" presStyleLbl="bgAccFollowNode1" presStyleIdx="2" presStyleCnt="3"/>
      <dgm:spPr/>
    </dgm:pt>
    <dgm:pt modelId="{88D1AD75-9A6F-514A-8854-19FF2D5FFBF5}" type="pres">
      <dgm:prSet presAssocID="{9CC4E9E0-9714-4C6A-88E7-64BE09567D2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E17F9BF-7E37-6A48-9262-45AB5495CE0E}" type="pres">
      <dgm:prSet presAssocID="{D43B1BC3-826C-412F-834C-51884FEAAE50}" presName="bottomLine" presStyleLbl="alignNode1" presStyleIdx="5" presStyleCnt="6">
        <dgm:presLayoutVars/>
      </dgm:prSet>
      <dgm:spPr/>
    </dgm:pt>
    <dgm:pt modelId="{092EAF46-03C0-4640-9CE0-D3AFDE5541E8}" type="pres">
      <dgm:prSet presAssocID="{D43B1BC3-826C-412F-834C-51884FEAAE5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07E8001-8BEB-6843-8412-D50A48DBD47C}" type="presOf" srcId="{D43B1BC3-826C-412F-834C-51884FEAAE50}" destId="{A917B711-61F3-4941-A476-8F568C21FCE9}" srcOrd="0" destOrd="0" presId="urn:microsoft.com/office/officeart/2016/7/layout/BasicLinearProcessNumbered"/>
    <dgm:cxn modelId="{DC46400C-E78E-FC43-B12F-E3B007AE86F6}" type="presOf" srcId="{10844581-6C5F-462C-BBB1-A0DE7A65EAAB}" destId="{56AB1A81-EF51-E849-94FE-90A457D4B2B9}" srcOrd="1" destOrd="0" presId="urn:microsoft.com/office/officeart/2016/7/layout/BasicLinearProcessNumbered"/>
    <dgm:cxn modelId="{B4CDB20D-135A-4103-846A-B3CD47A2E7FB}" srcId="{E4CB5C8B-230C-4BCB-8D27-AD17C2D721C5}" destId="{D43B1BC3-826C-412F-834C-51884FEAAE50}" srcOrd="2" destOrd="0" parTransId="{8F552C7B-3DF7-4A1C-B8EF-750E643337FB}" sibTransId="{9CC4E9E0-9714-4C6A-88E7-64BE09567D2E}"/>
    <dgm:cxn modelId="{EB5F9221-C9AF-4A40-8DC5-24CDE8824963}" type="presOf" srcId="{10844581-6C5F-462C-BBB1-A0DE7A65EAAB}" destId="{C200E133-2323-6141-8536-6A6DCCCEF555}" srcOrd="0" destOrd="0" presId="urn:microsoft.com/office/officeart/2016/7/layout/BasicLinearProcessNumbered"/>
    <dgm:cxn modelId="{72AFD822-C00E-4492-9FC3-B04D0F8EEF07}" srcId="{E4CB5C8B-230C-4BCB-8D27-AD17C2D721C5}" destId="{10844581-6C5F-462C-BBB1-A0DE7A65EAAB}" srcOrd="0" destOrd="0" parTransId="{15A19835-664D-40EB-8F4C-175D24E62F94}" sibTransId="{EEE5E694-848A-4772-8367-DF1F96F50A89}"/>
    <dgm:cxn modelId="{EF757F38-3BD6-4A71-A55F-3380430F5388}" srcId="{E4CB5C8B-230C-4BCB-8D27-AD17C2D721C5}" destId="{384511B3-3A2E-44A2-8348-76306475146B}" srcOrd="1" destOrd="0" parTransId="{A05942C2-20C2-43D1-BEF7-2C0E78165088}" sibTransId="{023B320E-B52F-4581-9933-DC255EAC5F6E}"/>
    <dgm:cxn modelId="{C5C6CD40-225A-E14F-A5DF-124C3ED0F7A3}" type="presOf" srcId="{384511B3-3A2E-44A2-8348-76306475146B}" destId="{61A8F9AB-8D39-9F41-A5F6-E7B8D1D1B4E2}" srcOrd="1" destOrd="0" presId="urn:microsoft.com/office/officeart/2016/7/layout/BasicLinearProcessNumbered"/>
    <dgm:cxn modelId="{D901854C-414D-A540-ACFC-60822BBBAB3E}" type="presOf" srcId="{E4CB5C8B-230C-4BCB-8D27-AD17C2D721C5}" destId="{D221E186-4C9C-934A-8DF2-38D8F51CF73C}" srcOrd="0" destOrd="0" presId="urn:microsoft.com/office/officeart/2016/7/layout/BasicLinearProcessNumbered"/>
    <dgm:cxn modelId="{3810BB8E-8704-2247-914C-E5E7B3F1B623}" type="presOf" srcId="{D43B1BC3-826C-412F-834C-51884FEAAE50}" destId="{092EAF46-03C0-4640-9CE0-D3AFDE5541E8}" srcOrd="1" destOrd="0" presId="urn:microsoft.com/office/officeart/2016/7/layout/BasicLinearProcessNumbered"/>
    <dgm:cxn modelId="{776B82AE-67F6-444F-A66C-6BFE053D3629}" type="presOf" srcId="{9CC4E9E0-9714-4C6A-88E7-64BE09567D2E}" destId="{88D1AD75-9A6F-514A-8854-19FF2D5FFBF5}" srcOrd="0" destOrd="0" presId="urn:microsoft.com/office/officeart/2016/7/layout/BasicLinearProcessNumbered"/>
    <dgm:cxn modelId="{98DF36B3-601C-B745-94B2-653DD3AC2717}" type="presOf" srcId="{023B320E-B52F-4581-9933-DC255EAC5F6E}" destId="{C9BD0C78-4357-C540-8C97-6858BB50235E}" srcOrd="0" destOrd="0" presId="urn:microsoft.com/office/officeart/2016/7/layout/BasicLinearProcessNumbered"/>
    <dgm:cxn modelId="{39D6C9D5-687B-8C43-BBC9-6AC9DDA2855D}" type="presOf" srcId="{EEE5E694-848A-4772-8367-DF1F96F50A89}" destId="{80B8E7F9-0CA9-4F43-8BF0-005252DA65CD}" srcOrd="0" destOrd="0" presId="urn:microsoft.com/office/officeart/2016/7/layout/BasicLinearProcessNumbered"/>
    <dgm:cxn modelId="{534C17F8-4F47-5B49-9EF3-C1818C179318}" type="presOf" srcId="{384511B3-3A2E-44A2-8348-76306475146B}" destId="{FB94DBD2-8F36-3942-9C8E-00C50C8DC8AF}" srcOrd="0" destOrd="0" presId="urn:microsoft.com/office/officeart/2016/7/layout/BasicLinearProcessNumbered"/>
    <dgm:cxn modelId="{D3001D17-B3D6-D740-8227-7C1E44319189}" type="presParOf" srcId="{D221E186-4C9C-934A-8DF2-38D8F51CF73C}" destId="{9A5ABEFF-0C91-3646-81A3-81480B25C1B6}" srcOrd="0" destOrd="0" presId="urn:microsoft.com/office/officeart/2016/7/layout/BasicLinearProcessNumbered"/>
    <dgm:cxn modelId="{29AEAC38-54B0-4D45-B92F-6F0ECED3512A}" type="presParOf" srcId="{9A5ABEFF-0C91-3646-81A3-81480B25C1B6}" destId="{C200E133-2323-6141-8536-6A6DCCCEF555}" srcOrd="0" destOrd="0" presId="urn:microsoft.com/office/officeart/2016/7/layout/BasicLinearProcessNumbered"/>
    <dgm:cxn modelId="{1F3A47A9-CACE-334C-87B2-BEC21846238B}" type="presParOf" srcId="{9A5ABEFF-0C91-3646-81A3-81480B25C1B6}" destId="{80B8E7F9-0CA9-4F43-8BF0-005252DA65CD}" srcOrd="1" destOrd="0" presId="urn:microsoft.com/office/officeart/2016/7/layout/BasicLinearProcessNumbered"/>
    <dgm:cxn modelId="{B2DFF005-2C0E-A842-A460-17C2D8DE4C4F}" type="presParOf" srcId="{9A5ABEFF-0C91-3646-81A3-81480B25C1B6}" destId="{CB379554-15C7-354F-A8FC-CC05D6D973D1}" srcOrd="2" destOrd="0" presId="urn:microsoft.com/office/officeart/2016/7/layout/BasicLinearProcessNumbered"/>
    <dgm:cxn modelId="{5AA2A467-0356-AE40-B5F4-42636F61FADE}" type="presParOf" srcId="{9A5ABEFF-0C91-3646-81A3-81480B25C1B6}" destId="{56AB1A81-EF51-E849-94FE-90A457D4B2B9}" srcOrd="3" destOrd="0" presId="urn:microsoft.com/office/officeart/2016/7/layout/BasicLinearProcessNumbered"/>
    <dgm:cxn modelId="{E262DB0C-345A-4141-B576-0AF76F7474EA}" type="presParOf" srcId="{D221E186-4C9C-934A-8DF2-38D8F51CF73C}" destId="{E4A6A8B3-4F5F-9742-B912-57774F038D77}" srcOrd="1" destOrd="0" presId="urn:microsoft.com/office/officeart/2016/7/layout/BasicLinearProcessNumbered"/>
    <dgm:cxn modelId="{4F0AA771-DEA2-6541-9093-9786B2C9EC67}" type="presParOf" srcId="{D221E186-4C9C-934A-8DF2-38D8F51CF73C}" destId="{9CE61CB2-E826-5143-80F6-3E10D01A2A4D}" srcOrd="2" destOrd="0" presId="urn:microsoft.com/office/officeart/2016/7/layout/BasicLinearProcessNumbered"/>
    <dgm:cxn modelId="{8738771B-F456-7D4B-94B5-1D827C03A0A6}" type="presParOf" srcId="{9CE61CB2-E826-5143-80F6-3E10D01A2A4D}" destId="{FB94DBD2-8F36-3942-9C8E-00C50C8DC8AF}" srcOrd="0" destOrd="0" presId="urn:microsoft.com/office/officeart/2016/7/layout/BasicLinearProcessNumbered"/>
    <dgm:cxn modelId="{1B76B5BE-66E7-3144-942D-09FEED0EFEA0}" type="presParOf" srcId="{9CE61CB2-E826-5143-80F6-3E10D01A2A4D}" destId="{C9BD0C78-4357-C540-8C97-6858BB50235E}" srcOrd="1" destOrd="0" presId="urn:microsoft.com/office/officeart/2016/7/layout/BasicLinearProcessNumbered"/>
    <dgm:cxn modelId="{102DC836-AA04-FC49-B58E-5C25B2E29F83}" type="presParOf" srcId="{9CE61CB2-E826-5143-80F6-3E10D01A2A4D}" destId="{445D70B1-62D1-1341-9297-DFCEBC69E788}" srcOrd="2" destOrd="0" presId="urn:microsoft.com/office/officeart/2016/7/layout/BasicLinearProcessNumbered"/>
    <dgm:cxn modelId="{90F1BC67-9439-BE48-BAF0-A9FA58845451}" type="presParOf" srcId="{9CE61CB2-E826-5143-80F6-3E10D01A2A4D}" destId="{61A8F9AB-8D39-9F41-A5F6-E7B8D1D1B4E2}" srcOrd="3" destOrd="0" presId="urn:microsoft.com/office/officeart/2016/7/layout/BasicLinearProcessNumbered"/>
    <dgm:cxn modelId="{F61E64A4-2189-0C4A-BFDF-5562FFD7AD92}" type="presParOf" srcId="{D221E186-4C9C-934A-8DF2-38D8F51CF73C}" destId="{DC798DB0-1051-7543-9875-A71E17CBE712}" srcOrd="3" destOrd="0" presId="urn:microsoft.com/office/officeart/2016/7/layout/BasicLinearProcessNumbered"/>
    <dgm:cxn modelId="{1A93ABF9-751A-5044-A98B-B3F75B1BEB2C}" type="presParOf" srcId="{D221E186-4C9C-934A-8DF2-38D8F51CF73C}" destId="{4FFAD644-D531-904C-BA7E-7FAF8DD6D5C1}" srcOrd="4" destOrd="0" presId="urn:microsoft.com/office/officeart/2016/7/layout/BasicLinearProcessNumbered"/>
    <dgm:cxn modelId="{8EBB82C7-E9DA-D449-9449-4D12ABC3A397}" type="presParOf" srcId="{4FFAD644-D531-904C-BA7E-7FAF8DD6D5C1}" destId="{A917B711-61F3-4941-A476-8F568C21FCE9}" srcOrd="0" destOrd="0" presId="urn:microsoft.com/office/officeart/2016/7/layout/BasicLinearProcessNumbered"/>
    <dgm:cxn modelId="{63A604AD-6ACB-B44E-BD66-4AD2F8736A2D}" type="presParOf" srcId="{4FFAD644-D531-904C-BA7E-7FAF8DD6D5C1}" destId="{88D1AD75-9A6F-514A-8854-19FF2D5FFBF5}" srcOrd="1" destOrd="0" presId="urn:microsoft.com/office/officeart/2016/7/layout/BasicLinearProcessNumbered"/>
    <dgm:cxn modelId="{D1686289-65A1-7949-9D51-656AF5C4CF4C}" type="presParOf" srcId="{4FFAD644-D531-904C-BA7E-7FAF8DD6D5C1}" destId="{2E17F9BF-7E37-6A48-9262-45AB5495CE0E}" srcOrd="2" destOrd="0" presId="urn:microsoft.com/office/officeart/2016/7/layout/BasicLinearProcessNumbered"/>
    <dgm:cxn modelId="{0503366F-6B7F-8D42-8C5F-CB110974B57B}" type="presParOf" srcId="{4FFAD644-D531-904C-BA7E-7FAF8DD6D5C1}" destId="{092EAF46-03C0-4640-9CE0-D3AFDE5541E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A064F-8C9E-8B49-AF39-C8D897C75AEE}">
      <dsp:nvSpPr>
        <dsp:cNvPr id="0" name=""/>
        <dsp:cNvSpPr/>
      </dsp:nvSpPr>
      <dsp:spPr>
        <a:xfrm>
          <a:off x="0" y="0"/>
          <a:ext cx="7015480" cy="723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L'Organisation nationale de lutte contre le faux-monnayage (ONCFM) est une organisation publique qui lutte contre la contrefaçon des billets en euros.</a:t>
          </a:r>
          <a:endParaRPr lang="en-US" sz="1200" kern="1200" dirty="0"/>
        </a:p>
      </dsp:txBody>
      <dsp:txXfrm>
        <a:off x="21197" y="21197"/>
        <a:ext cx="6173379" cy="681322"/>
      </dsp:txXfrm>
    </dsp:sp>
    <dsp:sp modelId="{9CA5BCE8-2D56-3449-A86F-12A60BAE43C8}">
      <dsp:nvSpPr>
        <dsp:cNvPr id="0" name=""/>
        <dsp:cNvSpPr/>
      </dsp:nvSpPr>
      <dsp:spPr>
        <a:xfrm>
          <a:off x="587546" y="855301"/>
          <a:ext cx="7015480" cy="7237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Les différences de dimensions entre les vrais et les faux billets sont difficiles à observer à l'œil nu mais peuvent être identifiées par une machine.</a:t>
          </a:r>
          <a:endParaRPr lang="en-US" sz="1200" kern="1200"/>
        </a:p>
      </dsp:txBody>
      <dsp:txXfrm>
        <a:off x="608743" y="876498"/>
        <a:ext cx="5915123" cy="681322"/>
      </dsp:txXfrm>
    </dsp:sp>
    <dsp:sp modelId="{1B0A2E19-00F6-E347-8C13-D2EF1D30A427}">
      <dsp:nvSpPr>
        <dsp:cNvPr id="0" name=""/>
        <dsp:cNvSpPr/>
      </dsp:nvSpPr>
      <dsp:spPr>
        <a:xfrm>
          <a:off x="1166323" y="1710602"/>
          <a:ext cx="7015480" cy="7237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Utilisation de données consignées par une machine pour différencier les vrais des faux billets.</a:t>
          </a:r>
          <a:endParaRPr lang="en-US" sz="1200" kern="1200"/>
        </a:p>
      </dsp:txBody>
      <dsp:txXfrm>
        <a:off x="1187520" y="1731799"/>
        <a:ext cx="5923893" cy="681322"/>
      </dsp:txXfrm>
    </dsp:sp>
    <dsp:sp modelId="{047CE5C8-329E-0F4C-910B-043DF338AB7B}">
      <dsp:nvSpPr>
        <dsp:cNvPr id="0" name=""/>
        <dsp:cNvSpPr/>
      </dsp:nvSpPr>
      <dsp:spPr>
        <a:xfrm>
          <a:off x="1753869" y="2565904"/>
          <a:ext cx="7015480" cy="7237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Construction d'un algorithme capable de déterminer si un billet est vrai ou faux à partir de ses caractéristiques géométriques.</a:t>
          </a:r>
          <a:endParaRPr lang="en-US" sz="1200" kern="1200"/>
        </a:p>
      </dsp:txBody>
      <dsp:txXfrm>
        <a:off x="1775066" y="2587101"/>
        <a:ext cx="5915123" cy="681322"/>
      </dsp:txXfrm>
    </dsp:sp>
    <dsp:sp modelId="{7831D662-7A5C-1444-8DA5-8594ED878944}">
      <dsp:nvSpPr>
        <dsp:cNvPr id="0" name=""/>
        <dsp:cNvSpPr/>
      </dsp:nvSpPr>
      <dsp:spPr>
        <a:xfrm>
          <a:off x="6545064" y="554301"/>
          <a:ext cx="470415" cy="4704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650907" y="554301"/>
        <a:ext cx="258729" cy="353987"/>
      </dsp:txXfrm>
    </dsp:sp>
    <dsp:sp modelId="{3D06A14D-B2FD-DE40-BDC6-7F6D69C9F44A}">
      <dsp:nvSpPr>
        <dsp:cNvPr id="0" name=""/>
        <dsp:cNvSpPr/>
      </dsp:nvSpPr>
      <dsp:spPr>
        <a:xfrm>
          <a:off x="7132610" y="1409602"/>
          <a:ext cx="470415" cy="4704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238453" y="1409602"/>
        <a:ext cx="258729" cy="353987"/>
      </dsp:txXfrm>
    </dsp:sp>
    <dsp:sp modelId="{A864C55A-CB5A-264D-9372-9AD95FF15394}">
      <dsp:nvSpPr>
        <dsp:cNvPr id="0" name=""/>
        <dsp:cNvSpPr/>
      </dsp:nvSpPr>
      <dsp:spPr>
        <a:xfrm>
          <a:off x="7711387" y="2264904"/>
          <a:ext cx="470415" cy="47041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817230" y="2264904"/>
        <a:ext cx="258729" cy="353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0E133-2323-6141-8536-6A6DCCCEF555}">
      <dsp:nvSpPr>
        <dsp:cNvPr id="0" name=""/>
        <dsp:cNvSpPr/>
      </dsp:nvSpPr>
      <dsp:spPr>
        <a:xfrm>
          <a:off x="0" y="232974"/>
          <a:ext cx="2597745" cy="36368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530" tIns="330200" rIns="202530" bIns="330200" numCol="1" spcCol="1270" anchor="t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baseline="0" dirty="0"/>
            <a:t>L'algorithme devra utilise six données géométriques pour déterminer le type de chaque billet à partir de leurs dimensions.</a:t>
          </a:r>
          <a:endParaRPr lang="en-US" sz="1300" kern="1200" dirty="0"/>
        </a:p>
      </dsp:txBody>
      <dsp:txXfrm>
        <a:off x="0" y="1614974"/>
        <a:ext cx="2597745" cy="2182106"/>
      </dsp:txXfrm>
    </dsp:sp>
    <dsp:sp modelId="{80B8E7F9-0CA9-4F43-8BF0-005252DA65CD}">
      <dsp:nvSpPr>
        <dsp:cNvPr id="0" name=""/>
        <dsp:cNvSpPr/>
      </dsp:nvSpPr>
      <dsp:spPr>
        <a:xfrm>
          <a:off x="753346" y="596658"/>
          <a:ext cx="1091053" cy="10910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63" tIns="12700" rIns="8506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913127" y="756439"/>
        <a:ext cx="771491" cy="771491"/>
      </dsp:txXfrm>
    </dsp:sp>
    <dsp:sp modelId="{CB379554-15C7-354F-A8FC-CC05D6D973D1}">
      <dsp:nvSpPr>
        <dsp:cNvPr id="0" name=""/>
        <dsp:cNvSpPr/>
      </dsp:nvSpPr>
      <dsp:spPr>
        <a:xfrm>
          <a:off x="0" y="3869745"/>
          <a:ext cx="259774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4DBD2-8F36-3942-9C8E-00C50C8DC8AF}">
      <dsp:nvSpPr>
        <dsp:cNvPr id="0" name=""/>
        <dsp:cNvSpPr/>
      </dsp:nvSpPr>
      <dsp:spPr>
        <a:xfrm>
          <a:off x="2857519" y="232974"/>
          <a:ext cx="2597745" cy="363684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530" tIns="330200" rIns="202530" bIns="330200" numCol="1" spcCol="1270" anchor="t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baseline="0" dirty="0"/>
            <a:t>Deux méthodes de prédiction sont en compétition : </a:t>
          </a:r>
        </a:p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baseline="0" dirty="0"/>
            <a:t>- k-</a:t>
          </a:r>
          <a:r>
            <a:rPr lang="fr-FR" sz="1300" b="1" kern="1200" baseline="0" dirty="0" err="1"/>
            <a:t>means</a:t>
          </a:r>
          <a:endParaRPr lang="fr-FR" sz="1300" b="0" kern="1200" baseline="0" dirty="0"/>
        </a:p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baseline="0" dirty="0"/>
            <a:t>- Régression logistique</a:t>
          </a:r>
          <a:endParaRPr lang="en-US" sz="1300" kern="1200" dirty="0"/>
        </a:p>
      </dsp:txBody>
      <dsp:txXfrm>
        <a:off x="2857519" y="1614974"/>
        <a:ext cx="2597745" cy="2182106"/>
      </dsp:txXfrm>
    </dsp:sp>
    <dsp:sp modelId="{C9BD0C78-4357-C540-8C97-6858BB50235E}">
      <dsp:nvSpPr>
        <dsp:cNvPr id="0" name=""/>
        <dsp:cNvSpPr/>
      </dsp:nvSpPr>
      <dsp:spPr>
        <a:xfrm>
          <a:off x="3610865" y="596658"/>
          <a:ext cx="1091053" cy="10910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63" tIns="12700" rIns="8506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3770646" y="756439"/>
        <a:ext cx="771491" cy="771491"/>
      </dsp:txXfrm>
    </dsp:sp>
    <dsp:sp modelId="{445D70B1-62D1-1341-9297-DFCEBC69E788}">
      <dsp:nvSpPr>
        <dsp:cNvPr id="0" name=""/>
        <dsp:cNvSpPr/>
      </dsp:nvSpPr>
      <dsp:spPr>
        <a:xfrm>
          <a:off x="2857519" y="3869745"/>
          <a:ext cx="259774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7B711-61F3-4941-A476-8F568C21FCE9}">
      <dsp:nvSpPr>
        <dsp:cNvPr id="0" name=""/>
        <dsp:cNvSpPr/>
      </dsp:nvSpPr>
      <dsp:spPr>
        <a:xfrm>
          <a:off x="5715039" y="232974"/>
          <a:ext cx="2597745" cy="363684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530" tIns="330200" rIns="202530" bIns="330200" numCol="1" spcCol="1270" anchor="t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baseline="0" dirty="0"/>
            <a:t>L'objectif est d'identifier le plus grand nombre possible de faux billets parmi la masse analysée chaque jour.</a:t>
          </a:r>
          <a:endParaRPr lang="en-US" sz="1300" kern="1200" dirty="0"/>
        </a:p>
      </dsp:txBody>
      <dsp:txXfrm>
        <a:off x="5715039" y="1614974"/>
        <a:ext cx="2597745" cy="2182106"/>
      </dsp:txXfrm>
    </dsp:sp>
    <dsp:sp modelId="{88D1AD75-9A6F-514A-8854-19FF2D5FFBF5}">
      <dsp:nvSpPr>
        <dsp:cNvPr id="0" name=""/>
        <dsp:cNvSpPr/>
      </dsp:nvSpPr>
      <dsp:spPr>
        <a:xfrm>
          <a:off x="6468385" y="596658"/>
          <a:ext cx="1091053" cy="10910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63" tIns="12700" rIns="8506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6628166" y="756439"/>
        <a:ext cx="771491" cy="771491"/>
      </dsp:txXfrm>
    </dsp:sp>
    <dsp:sp modelId="{2E17F9BF-7E37-6A48-9262-45AB5495CE0E}">
      <dsp:nvSpPr>
        <dsp:cNvPr id="0" name=""/>
        <dsp:cNvSpPr/>
      </dsp:nvSpPr>
      <dsp:spPr>
        <a:xfrm>
          <a:off x="5715039" y="3869745"/>
          <a:ext cx="259774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39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2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5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48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9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7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1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8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52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54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56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58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60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89C1C0-35CA-9043-E7F7-EA4879FA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592" y="1805897"/>
            <a:ext cx="8896816" cy="1396053"/>
          </a:xfrm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fr-FR" sz="4400" dirty="0">
                <a:solidFill>
                  <a:schemeClr val="tx1"/>
                </a:solidFill>
              </a:rPr>
              <a:t>Algorithme de détection automatique de faux billets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DA15D6-0A43-D92D-C90C-3D9013605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1" r="6004" b="1"/>
          <a:stretch/>
        </p:blipFill>
        <p:spPr>
          <a:xfrm>
            <a:off x="4497626" y="4331630"/>
            <a:ext cx="3196748" cy="17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0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EE184-4D55-7C14-DB8C-8975D03B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297" y="329625"/>
            <a:ext cx="8770571" cy="873089"/>
          </a:xfrm>
        </p:spPr>
        <p:txBody>
          <a:bodyPr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Analyse en composante principale</a:t>
            </a:r>
          </a:p>
        </p:txBody>
      </p:sp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1260011-8693-4470-5DA9-360F52F9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467" y="2362766"/>
            <a:ext cx="5184000" cy="4108514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5BADCCFD-1A81-5062-BF4A-E36AC07B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36" y="3330054"/>
            <a:ext cx="5573467" cy="207499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7974AE-2481-D7F4-DFA6-241C335FCF56}"/>
              </a:ext>
            </a:extLst>
          </p:cNvPr>
          <p:cNvSpPr txBox="1"/>
          <p:nvPr/>
        </p:nvSpPr>
        <p:spPr>
          <a:xfrm>
            <a:off x="1339057" y="1389221"/>
            <a:ext cx="985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L'ACP est une méthode statistique qui réduit la complexité de données multidimensionnelles en les projetant sur un espace de dimensions réduites appelé plan factoriel.</a:t>
            </a:r>
          </a:p>
        </p:txBody>
      </p:sp>
    </p:spTree>
    <p:extLst>
      <p:ext uri="{BB962C8B-B14F-4D97-AF65-F5344CB8AC3E}">
        <p14:creationId xmlns:p14="http://schemas.microsoft.com/office/powerpoint/2010/main" val="564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76399-BC58-17C9-1C74-8EAA3F09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459153"/>
            <a:ext cx="8770571" cy="1345269"/>
          </a:xfrm>
        </p:spPr>
        <p:txBody>
          <a:bodyPr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CCFB9E-F638-8623-F185-50232F68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22400" y="2413877"/>
            <a:ext cx="5571067" cy="3651503"/>
          </a:xfrm>
        </p:spPr>
        <p:txBody>
          <a:bodyPr lIns="2484000" rIns="93600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</a:rPr>
              <a:t>Dummy</a:t>
            </a:r>
            <a:r>
              <a:rPr lang="fr-FR" sz="2400" dirty="0">
                <a:solidFill>
                  <a:schemeClr val="tx1"/>
                </a:solidFill>
              </a:rPr>
              <a:t>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K-</a:t>
            </a:r>
            <a:r>
              <a:rPr lang="fr-FR" sz="2400" dirty="0" err="1">
                <a:solidFill>
                  <a:schemeClr val="tx1"/>
                </a:solidFill>
              </a:rPr>
              <a:t>means</a:t>
            </a:r>
            <a:endParaRPr lang="fr-FR" sz="2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Régression Logistique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A5BC20-5FD2-E5FD-B2CB-2829DC16E3D6}"/>
              </a:ext>
            </a:extLst>
          </p:cNvPr>
          <p:cNvSpPr txBox="1"/>
          <p:nvPr/>
        </p:nvSpPr>
        <p:spPr>
          <a:xfrm>
            <a:off x="4456569" y="2890391"/>
            <a:ext cx="7173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La méthode des k-</a:t>
            </a:r>
            <a:r>
              <a:rPr lang="fr-FR" sz="1600" dirty="0" err="1"/>
              <a:t>means</a:t>
            </a:r>
            <a:r>
              <a:rPr lang="fr-FR" sz="1600" dirty="0"/>
              <a:t> est une technique d'analyse de données non supervisée qui permet de regrouper des individus ou des variables en k clusters, en minimisant la distance entre les individus au sein de chaque cluster.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06BFD8-06B4-394B-E999-9EC5CF62FF38}"/>
              </a:ext>
            </a:extLst>
          </p:cNvPr>
          <p:cNvSpPr txBox="1"/>
          <p:nvPr/>
        </p:nvSpPr>
        <p:spPr>
          <a:xfrm>
            <a:off x="4456569" y="4239628"/>
            <a:ext cx="7173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La régression logistique est une méthode supervisée pour modéliser la relation entre une variable dépendante binaire et des variables indépendantes. Elle prédit la probabilité d'appartenance à deux classes possibles via la fonction logistique.</a:t>
            </a:r>
          </a:p>
        </p:txBody>
      </p:sp>
    </p:spTree>
    <p:extLst>
      <p:ext uri="{BB962C8B-B14F-4D97-AF65-F5344CB8AC3E}">
        <p14:creationId xmlns:p14="http://schemas.microsoft.com/office/powerpoint/2010/main" val="42726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D4340-7440-0738-31FE-5A8D3192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Dummy Classifier –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Matrice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confusion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AA4852D4-B7E3-FACA-C5DF-D86B21E5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60" y="1081435"/>
            <a:ext cx="6145222" cy="24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0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D4340-7440-0738-31FE-5A8D3192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18" y="4298407"/>
            <a:ext cx="8394306" cy="1396053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K-means-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Matrice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confusion</a:t>
            </a:r>
          </a:p>
        </p:txBody>
      </p:sp>
      <p:pic>
        <p:nvPicPr>
          <p:cNvPr id="5" name="Image 4" descr="Une image contenant texte, capture d’écran, Police, blanc&#10;&#10;Description générée automatiquement">
            <a:extLst>
              <a:ext uri="{FF2B5EF4-FFF2-40B4-BE49-F238E27FC236}">
                <a16:creationId xmlns:a16="http://schemas.microsoft.com/office/drawing/2014/main" id="{BDE2F6E1-FC5B-A130-62F0-C2B4B421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60" y="912441"/>
            <a:ext cx="6145222" cy="27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4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D4340-7440-0738-31FE-5A8D3192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Régression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Logistique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Matrice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confusion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B69B2453-8DEB-8E91-B153-B460A2E3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23" y="953037"/>
            <a:ext cx="6568095" cy="25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8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8321D43-A86C-56C2-BCB2-39675754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4" y="484188"/>
            <a:ext cx="6857365" cy="1344612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dirty="0"/>
              <a:t>En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0685D-EBCE-E640-53B1-6F84534C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4" y="2121919"/>
            <a:ext cx="6857365" cy="3651250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régression logistique a obtenu les meilleurs résultats. Moins de faux positifs.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Nous allons donc utiliser cette modélisation pour prédire la fausseté des prochains billets.</a:t>
            </a:r>
          </a:p>
        </p:txBody>
      </p:sp>
    </p:spTree>
    <p:extLst>
      <p:ext uri="{BB962C8B-B14F-4D97-AF65-F5344CB8AC3E}">
        <p14:creationId xmlns:p14="http://schemas.microsoft.com/office/powerpoint/2010/main" val="1256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273D3E-6393-0B78-A5D2-91835CDA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fr-FR" sz="4000" dirty="0"/>
              <a:t>Contexte</a:t>
            </a:r>
            <a:endParaRPr lang="fr-FR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E5E2F2E-F0A0-254D-CE22-F9152ACB5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984006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83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21C4FC-A3A9-3D55-FD8B-562E0F31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Problématique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4910528-CF4E-D646-1BD3-B5AB6C208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04327"/>
              </p:ext>
            </p:extLst>
          </p:nvPr>
        </p:nvGraphicFramePr>
        <p:xfrm>
          <a:off x="2377440" y="1991016"/>
          <a:ext cx="8312785" cy="4102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8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19BD7-6457-7B88-162B-E62668A2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Analyse descriptive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007606-35F6-F09E-F1BA-1D6B96EA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3150698"/>
            <a:ext cx="3527523" cy="1919814"/>
          </a:xfrm>
        </p:spPr>
        <p:txBody>
          <a:bodyPr/>
          <a:lstStyle/>
          <a:p>
            <a:r>
              <a:rPr lang="fr-FR" dirty="0"/>
              <a:t>Après une première analyse je remarque des données manquantes.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41333D96-E0EB-FD85-D35E-3F01419D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25" y="2670212"/>
            <a:ext cx="4089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3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4A614F5-689B-09D4-3654-313770B7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18" y="175332"/>
            <a:ext cx="7659853" cy="1344612"/>
          </a:xfrm>
        </p:spPr>
        <p:txBody>
          <a:bodyPr anchor="ctr">
            <a:noAutofit/>
          </a:bodyPr>
          <a:lstStyle/>
          <a:p>
            <a:pPr algn="ctr"/>
            <a:r>
              <a:rPr lang="fr-FR" sz="3600" dirty="0"/>
              <a:t>Régression linéaire multiple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5978D-AC9F-2A48-2B5A-3A99AE925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860" y="2084267"/>
            <a:ext cx="8391967" cy="28465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régression linéaire multiple est une technique statistique utilisée pour prédire une variable de réponse en fonction de plusieurs variables prédictives.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modèle de régression linéaire multiple permet donc de prédire les valeurs d'une variable en fonction de plusieurs facteurs.</a:t>
            </a:r>
          </a:p>
        </p:txBody>
      </p:sp>
    </p:spTree>
    <p:extLst>
      <p:ext uri="{BB962C8B-B14F-4D97-AF65-F5344CB8AC3E}">
        <p14:creationId xmlns:p14="http://schemas.microsoft.com/office/powerpoint/2010/main" val="266478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A5EAF-006E-1476-A88C-21BE2B38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183922"/>
            <a:ext cx="8770571" cy="937514"/>
          </a:xfrm>
        </p:spPr>
        <p:txBody>
          <a:bodyPr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Régression linéaire multiple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1C5DCD42-9DF9-7E0B-74CF-8D5F5BA9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39" y="1121436"/>
            <a:ext cx="8770570" cy="57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4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EE74E-73BC-FB56-D103-30782C0E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361" y="377825"/>
            <a:ext cx="8770571" cy="1345269"/>
          </a:xfrm>
        </p:spPr>
        <p:txBody>
          <a:bodyPr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Analyse descriptive des données</a:t>
            </a: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A7A98B09-F9EA-C445-0A53-CDE9EBC9F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500" y="2814064"/>
            <a:ext cx="6921500" cy="3032824"/>
          </a:xfrm>
          <a:prstGeom prst="rect">
            <a:avLst/>
          </a:prstGeom>
        </p:spPr>
      </p:pic>
      <p:pic>
        <p:nvPicPr>
          <p:cNvPr id="9" name="Image 8" descr="Une image contenant graphique, diagramme circulaire&#10;&#10;Description générée automatiquement">
            <a:extLst>
              <a:ext uri="{FF2B5EF4-FFF2-40B4-BE49-F238E27FC236}">
                <a16:creationId xmlns:a16="http://schemas.microsoft.com/office/drawing/2014/main" id="{1CD1493D-3069-4A2F-1AAA-4099D42B9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2498026"/>
            <a:ext cx="4657600" cy="36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3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EE74E-73BC-FB56-D103-30782C0E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361" y="377825"/>
            <a:ext cx="8770571" cy="1345269"/>
          </a:xfrm>
        </p:spPr>
        <p:txBody>
          <a:bodyPr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Analyse descriptive des données</a:t>
            </a:r>
          </a:p>
        </p:txBody>
      </p:sp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11D1897-61F9-25E7-96B5-B3F33829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3547"/>
            <a:ext cx="12174465" cy="24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9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EE74E-73BC-FB56-D103-30782C0E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361" y="377825"/>
            <a:ext cx="8770571" cy="1345269"/>
          </a:xfrm>
        </p:spPr>
        <p:txBody>
          <a:bodyPr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Analyse descriptive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2F77FC-A9CC-04D9-587A-783823CE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87" y="2402879"/>
            <a:ext cx="6992826" cy="42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2821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373</Words>
  <Application>Microsoft Macintosh PowerPoint</Application>
  <PresentationFormat>Grand écran</PresentationFormat>
  <Paragraphs>38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Meiryo</vt:lpstr>
      <vt:lpstr>Arial</vt:lpstr>
      <vt:lpstr>Corbel</vt:lpstr>
      <vt:lpstr>SketchLinesVTI</vt:lpstr>
      <vt:lpstr>Algorithme de détection automatique de faux billets</vt:lpstr>
      <vt:lpstr>Contexte</vt:lpstr>
      <vt:lpstr>Problématique</vt:lpstr>
      <vt:lpstr>Analyse descriptive</vt:lpstr>
      <vt:lpstr>Régression linéaire multiple</vt:lpstr>
      <vt:lpstr>Régression linéaire multiple</vt:lpstr>
      <vt:lpstr>Analyse descriptive des données</vt:lpstr>
      <vt:lpstr>Analyse descriptive des données</vt:lpstr>
      <vt:lpstr>Analyse descriptive des données</vt:lpstr>
      <vt:lpstr>Analyse en composante principale</vt:lpstr>
      <vt:lpstr>Modélisation</vt:lpstr>
      <vt:lpstr>Dummy Classifier – Matrice de confusion</vt:lpstr>
      <vt:lpstr>K-means- Matrice de confusion</vt:lpstr>
      <vt:lpstr>Régression Logistique – Matrice de confusion</vt:lpstr>
      <vt:lpstr>En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Détectez des faux billets avec Python</dc:title>
  <dc:creator>HEEJI PARK</dc:creator>
  <cp:lastModifiedBy>HEEJI PARK</cp:lastModifiedBy>
  <cp:revision>13</cp:revision>
  <dcterms:created xsi:type="dcterms:W3CDTF">2023-05-03T21:02:55Z</dcterms:created>
  <dcterms:modified xsi:type="dcterms:W3CDTF">2023-05-09T19:31:43Z</dcterms:modified>
</cp:coreProperties>
</file>