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6" r:id="rId12"/>
    <p:sldId id="270" r:id="rId13"/>
    <p:sldId id="276" r:id="rId14"/>
    <p:sldId id="268" r:id="rId15"/>
    <p:sldId id="263" r:id="rId16"/>
    <p:sldId id="265" r:id="rId17"/>
    <p:sldId id="275" r:id="rId18"/>
    <p:sldId id="26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6C731-93C6-4462-84AD-3DC257A587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A17530-FAE8-45D8-920E-6CEB8C7725C0}">
      <dgm:prSet/>
      <dgm:spPr/>
      <dgm:t>
        <a:bodyPr/>
        <a:lstStyle/>
        <a:p>
          <a:pPr algn="ctr"/>
          <a:r>
            <a:rPr lang="fr-FR" dirty="0"/>
            <a:t>Pays qui ressortent de l’analyse des clusters :</a:t>
          </a:r>
          <a:endParaRPr lang="en-US" dirty="0"/>
        </a:p>
      </dgm:t>
    </dgm:pt>
    <dgm:pt modelId="{743A8385-2DB8-4D4C-90C3-F7EE54AF7909}" type="parTrans" cxnId="{E420BDA7-4900-45A4-A4D7-35563BED8950}">
      <dgm:prSet/>
      <dgm:spPr/>
      <dgm:t>
        <a:bodyPr/>
        <a:lstStyle/>
        <a:p>
          <a:endParaRPr lang="en-US"/>
        </a:p>
      </dgm:t>
    </dgm:pt>
    <dgm:pt modelId="{7D4F3FA2-9706-4F4F-BB1E-9BAA85BDE250}" type="sibTrans" cxnId="{E420BDA7-4900-45A4-A4D7-35563BED8950}">
      <dgm:prSet/>
      <dgm:spPr/>
      <dgm:t>
        <a:bodyPr/>
        <a:lstStyle/>
        <a:p>
          <a:endParaRPr lang="en-US"/>
        </a:p>
      </dgm:t>
    </dgm:pt>
    <dgm:pt modelId="{5A5EE884-18F6-47C1-8C5F-8BA3CFDF264A}">
      <dgm:prSet/>
      <dgm:spPr/>
      <dgm:t>
        <a:bodyPr/>
        <a:lstStyle/>
        <a:p>
          <a:r>
            <a:rPr lang="fr-FR" dirty="0"/>
            <a:t>Russie</a:t>
          </a:r>
          <a:endParaRPr lang="en-US" dirty="0"/>
        </a:p>
      </dgm:t>
    </dgm:pt>
    <dgm:pt modelId="{950A4152-461D-4ED3-9AAA-F09E40DD8874}" type="parTrans" cxnId="{39F2DF05-E397-4E70-B357-0162B9A9E4A6}">
      <dgm:prSet/>
      <dgm:spPr/>
      <dgm:t>
        <a:bodyPr/>
        <a:lstStyle/>
        <a:p>
          <a:endParaRPr lang="en-US"/>
        </a:p>
      </dgm:t>
    </dgm:pt>
    <dgm:pt modelId="{E7F6C340-228A-4F66-A0BD-77B4A4148F2A}" type="sibTrans" cxnId="{39F2DF05-E397-4E70-B357-0162B9A9E4A6}">
      <dgm:prSet/>
      <dgm:spPr/>
      <dgm:t>
        <a:bodyPr/>
        <a:lstStyle/>
        <a:p>
          <a:endParaRPr lang="en-US"/>
        </a:p>
      </dgm:t>
    </dgm:pt>
    <dgm:pt modelId="{0759BA9D-159E-44BF-9FE6-820B95BBE6E7}">
      <dgm:prSet/>
      <dgm:spPr/>
      <dgm:t>
        <a:bodyPr/>
        <a:lstStyle/>
        <a:p>
          <a:r>
            <a:rPr lang="fr-FR"/>
            <a:t>Japon</a:t>
          </a:r>
          <a:endParaRPr lang="en-US"/>
        </a:p>
      </dgm:t>
    </dgm:pt>
    <dgm:pt modelId="{AEEE9094-6CA4-407A-A59E-3A2519B64283}" type="parTrans" cxnId="{3620C682-ACA8-4F67-8B50-9111389300E1}">
      <dgm:prSet/>
      <dgm:spPr/>
      <dgm:t>
        <a:bodyPr/>
        <a:lstStyle/>
        <a:p>
          <a:endParaRPr lang="en-US"/>
        </a:p>
      </dgm:t>
    </dgm:pt>
    <dgm:pt modelId="{ACA008F6-1278-4EDD-82C4-EC4D37FF9A05}" type="sibTrans" cxnId="{3620C682-ACA8-4F67-8B50-9111389300E1}">
      <dgm:prSet/>
      <dgm:spPr/>
      <dgm:t>
        <a:bodyPr/>
        <a:lstStyle/>
        <a:p>
          <a:endParaRPr lang="en-US"/>
        </a:p>
      </dgm:t>
    </dgm:pt>
    <dgm:pt modelId="{762C8E25-79B9-44D9-8DD2-FC736A64D245}">
      <dgm:prSet/>
      <dgm:spPr/>
      <dgm:t>
        <a:bodyPr/>
        <a:lstStyle/>
        <a:p>
          <a:r>
            <a:rPr lang="fr-FR"/>
            <a:t>Mexique</a:t>
          </a:r>
          <a:endParaRPr lang="en-US"/>
        </a:p>
      </dgm:t>
    </dgm:pt>
    <dgm:pt modelId="{85292AB3-F7CB-4F15-9A23-083B9ADEDE6C}" type="parTrans" cxnId="{F9A49618-F132-46F5-99A8-25E45F458C4E}">
      <dgm:prSet/>
      <dgm:spPr/>
      <dgm:t>
        <a:bodyPr/>
        <a:lstStyle/>
        <a:p>
          <a:endParaRPr lang="en-US"/>
        </a:p>
      </dgm:t>
    </dgm:pt>
    <dgm:pt modelId="{7488D6F7-7AFD-4F41-9EB0-A8833489E816}" type="sibTrans" cxnId="{F9A49618-F132-46F5-99A8-25E45F458C4E}">
      <dgm:prSet/>
      <dgm:spPr/>
      <dgm:t>
        <a:bodyPr/>
        <a:lstStyle/>
        <a:p>
          <a:endParaRPr lang="en-US"/>
        </a:p>
      </dgm:t>
    </dgm:pt>
    <dgm:pt modelId="{D24C4DA3-9533-4EFD-869B-EE7290EDBA05}">
      <dgm:prSet/>
      <dgm:spPr/>
      <dgm:t>
        <a:bodyPr/>
        <a:lstStyle/>
        <a:p>
          <a:r>
            <a:rPr lang="fr-FR"/>
            <a:t>Royaume-Uni</a:t>
          </a:r>
          <a:endParaRPr lang="en-US"/>
        </a:p>
      </dgm:t>
    </dgm:pt>
    <dgm:pt modelId="{29434C30-086B-4FD1-955F-8F35096AE592}" type="parTrans" cxnId="{6C7E4835-02C8-4E14-8377-599169277943}">
      <dgm:prSet/>
      <dgm:spPr/>
      <dgm:t>
        <a:bodyPr/>
        <a:lstStyle/>
        <a:p>
          <a:endParaRPr lang="en-US"/>
        </a:p>
      </dgm:t>
    </dgm:pt>
    <dgm:pt modelId="{825B84A4-D4EC-4440-85BA-0C50C2EC88E6}" type="sibTrans" cxnId="{6C7E4835-02C8-4E14-8377-599169277943}">
      <dgm:prSet/>
      <dgm:spPr/>
      <dgm:t>
        <a:bodyPr/>
        <a:lstStyle/>
        <a:p>
          <a:endParaRPr lang="en-US"/>
        </a:p>
      </dgm:t>
    </dgm:pt>
    <dgm:pt modelId="{74AE1E1D-0E48-4F28-B334-606602DB6227}">
      <dgm:prSet/>
      <dgm:spPr/>
      <dgm:t>
        <a:bodyPr/>
        <a:lstStyle/>
        <a:p>
          <a:pPr algn="ctr"/>
          <a:r>
            <a:rPr lang="fr-FR" dirty="0"/>
            <a:t>Caractéristiques de ce groupe :</a:t>
          </a:r>
          <a:endParaRPr lang="en-US" dirty="0"/>
        </a:p>
      </dgm:t>
    </dgm:pt>
    <dgm:pt modelId="{9B65CBE5-C7C7-4C94-A7F6-A161B7051C25}" type="parTrans" cxnId="{6571917F-23F8-4205-A2B8-6B54822554B7}">
      <dgm:prSet/>
      <dgm:spPr/>
      <dgm:t>
        <a:bodyPr/>
        <a:lstStyle/>
        <a:p>
          <a:endParaRPr lang="en-US"/>
        </a:p>
      </dgm:t>
    </dgm:pt>
    <dgm:pt modelId="{76E411E8-A65A-4CA1-B5CD-CDE069A9EEE0}" type="sibTrans" cxnId="{6571917F-23F8-4205-A2B8-6B54822554B7}">
      <dgm:prSet/>
      <dgm:spPr/>
      <dgm:t>
        <a:bodyPr/>
        <a:lstStyle/>
        <a:p>
          <a:endParaRPr lang="en-US"/>
        </a:p>
      </dgm:t>
    </dgm:pt>
    <dgm:pt modelId="{11328D25-0170-49D7-B9E0-5E45076EF04B}">
      <dgm:prSet/>
      <dgm:spPr/>
      <dgm:t>
        <a:bodyPr/>
        <a:lstStyle/>
        <a:p>
          <a:r>
            <a:rPr lang="fr-FR"/>
            <a:t>Importation élevée de volailles</a:t>
          </a:r>
          <a:endParaRPr lang="en-US"/>
        </a:p>
      </dgm:t>
    </dgm:pt>
    <dgm:pt modelId="{ECC4A132-E685-439E-9E33-31CE73FF8754}" type="parTrans" cxnId="{5939230E-A637-47BA-B161-20B174E09451}">
      <dgm:prSet/>
      <dgm:spPr/>
      <dgm:t>
        <a:bodyPr/>
        <a:lstStyle/>
        <a:p>
          <a:endParaRPr lang="en-US"/>
        </a:p>
      </dgm:t>
    </dgm:pt>
    <dgm:pt modelId="{0573C47B-E3DF-4FFF-9C9C-B4DFAC0F7E8E}" type="sibTrans" cxnId="{5939230E-A637-47BA-B161-20B174E09451}">
      <dgm:prSet/>
      <dgm:spPr/>
      <dgm:t>
        <a:bodyPr/>
        <a:lstStyle/>
        <a:p>
          <a:endParaRPr lang="en-US"/>
        </a:p>
      </dgm:t>
    </dgm:pt>
    <dgm:pt modelId="{2705D967-E861-49E3-9B46-E4A627883393}">
      <dgm:prSet/>
      <dgm:spPr/>
      <dgm:t>
        <a:bodyPr/>
        <a:lstStyle/>
        <a:p>
          <a:r>
            <a:rPr lang="fr-FR"/>
            <a:t>Pib et population élevés</a:t>
          </a:r>
          <a:endParaRPr lang="en-US"/>
        </a:p>
      </dgm:t>
    </dgm:pt>
    <dgm:pt modelId="{A9587B1D-3C8D-4D61-A1AD-D7F38F28D42A}" type="parTrans" cxnId="{C6B42A94-A2EC-4917-8B45-75A0ED40765F}">
      <dgm:prSet/>
      <dgm:spPr/>
      <dgm:t>
        <a:bodyPr/>
        <a:lstStyle/>
        <a:p>
          <a:endParaRPr lang="en-US"/>
        </a:p>
      </dgm:t>
    </dgm:pt>
    <dgm:pt modelId="{698754DD-245B-4D86-983A-ED8C0FCAC0BC}" type="sibTrans" cxnId="{C6B42A94-A2EC-4917-8B45-75A0ED40765F}">
      <dgm:prSet/>
      <dgm:spPr/>
      <dgm:t>
        <a:bodyPr/>
        <a:lstStyle/>
        <a:p>
          <a:endParaRPr lang="en-US"/>
        </a:p>
      </dgm:t>
    </dgm:pt>
    <dgm:pt modelId="{8AE5C8B5-865D-48DC-A4CD-FCD106979845}">
      <dgm:prSet/>
      <dgm:spPr/>
      <dgm:t>
        <a:bodyPr/>
        <a:lstStyle/>
        <a:p>
          <a:r>
            <a:rPr lang="fr-FR"/>
            <a:t>Production élevée de volailles</a:t>
          </a:r>
          <a:endParaRPr lang="en-US"/>
        </a:p>
      </dgm:t>
    </dgm:pt>
    <dgm:pt modelId="{1E5D071A-AE41-44F5-B5E8-5B1B57E2C9FC}" type="parTrans" cxnId="{903982EE-391D-4794-82E0-64D1175146C4}">
      <dgm:prSet/>
      <dgm:spPr/>
      <dgm:t>
        <a:bodyPr/>
        <a:lstStyle/>
        <a:p>
          <a:endParaRPr lang="en-US"/>
        </a:p>
      </dgm:t>
    </dgm:pt>
    <dgm:pt modelId="{CA565F62-1F39-4D5F-AA24-E584BD8A9D1B}" type="sibTrans" cxnId="{903982EE-391D-4794-82E0-64D1175146C4}">
      <dgm:prSet/>
      <dgm:spPr/>
      <dgm:t>
        <a:bodyPr/>
        <a:lstStyle/>
        <a:p>
          <a:endParaRPr lang="en-US"/>
        </a:p>
      </dgm:t>
    </dgm:pt>
    <dgm:pt modelId="{5F2764E1-C634-40D6-B2F4-4AC6EBBA4F23}">
      <dgm:prSet/>
      <dgm:spPr/>
      <dgm:t>
        <a:bodyPr/>
        <a:lstStyle/>
        <a:p>
          <a:r>
            <a:rPr lang="fr-FR"/>
            <a:t>Proche de la France</a:t>
          </a:r>
          <a:endParaRPr lang="en-US"/>
        </a:p>
      </dgm:t>
    </dgm:pt>
    <dgm:pt modelId="{BB767CA3-459D-4A1B-A04F-AC485F331285}" type="parTrans" cxnId="{AD35E9DB-D79A-4EC5-B25A-B171CE6A1472}">
      <dgm:prSet/>
      <dgm:spPr/>
      <dgm:t>
        <a:bodyPr/>
        <a:lstStyle/>
        <a:p>
          <a:endParaRPr lang="en-US"/>
        </a:p>
      </dgm:t>
    </dgm:pt>
    <dgm:pt modelId="{198FA479-A04C-4F93-9590-0C0906B7DD5D}" type="sibTrans" cxnId="{AD35E9DB-D79A-4EC5-B25A-B171CE6A1472}">
      <dgm:prSet/>
      <dgm:spPr/>
      <dgm:t>
        <a:bodyPr/>
        <a:lstStyle/>
        <a:p>
          <a:endParaRPr lang="en-US"/>
        </a:p>
      </dgm:t>
    </dgm:pt>
    <dgm:pt modelId="{9D1A1254-00DA-7C48-8D3C-44CA2D5735A7}">
      <dgm:prSet/>
      <dgm:spPr/>
      <dgm:t>
        <a:bodyPr/>
        <a:lstStyle/>
        <a:p>
          <a:r>
            <a:rPr lang="fr-FR" dirty="0"/>
            <a:t>Allemagne</a:t>
          </a:r>
          <a:endParaRPr lang="en-US" dirty="0"/>
        </a:p>
      </dgm:t>
    </dgm:pt>
    <dgm:pt modelId="{88C9BC2B-76D6-A643-A92D-42B121009068}" type="parTrans" cxnId="{ED2CA9D3-8BA9-A54E-9457-2291E03473CE}">
      <dgm:prSet/>
      <dgm:spPr/>
      <dgm:t>
        <a:bodyPr/>
        <a:lstStyle/>
        <a:p>
          <a:endParaRPr lang="fr-FR"/>
        </a:p>
      </dgm:t>
    </dgm:pt>
    <dgm:pt modelId="{AACB7EBD-1A01-C94C-8069-DF09CCD4BC1B}" type="sibTrans" cxnId="{ED2CA9D3-8BA9-A54E-9457-2291E03473CE}">
      <dgm:prSet/>
      <dgm:spPr/>
    </dgm:pt>
    <dgm:pt modelId="{C917084F-9846-CE4F-8398-8CDDE42FDF17}">
      <dgm:prSet/>
      <dgm:spPr/>
      <dgm:t>
        <a:bodyPr/>
        <a:lstStyle/>
        <a:p>
          <a:endParaRPr lang="en-US" dirty="0"/>
        </a:p>
      </dgm:t>
    </dgm:pt>
    <dgm:pt modelId="{3C1A1E24-BB0D-384F-A4C8-14294F522A94}" type="parTrans" cxnId="{0957908D-3370-2F44-B9B6-286F26AFAC13}">
      <dgm:prSet/>
      <dgm:spPr/>
      <dgm:t>
        <a:bodyPr/>
        <a:lstStyle/>
        <a:p>
          <a:endParaRPr lang="fr-FR"/>
        </a:p>
      </dgm:t>
    </dgm:pt>
    <dgm:pt modelId="{F8823C87-0A4A-B744-B3F5-D39A1DBD7FF7}" type="sibTrans" cxnId="{0957908D-3370-2F44-B9B6-286F26AFAC13}">
      <dgm:prSet/>
      <dgm:spPr/>
      <dgm:t>
        <a:bodyPr/>
        <a:lstStyle/>
        <a:p>
          <a:endParaRPr lang="fr-FR"/>
        </a:p>
      </dgm:t>
    </dgm:pt>
    <dgm:pt modelId="{6F00DA1C-ED6C-A54A-94D7-EF6A4C609002}" type="pres">
      <dgm:prSet presAssocID="{9726C731-93C6-4462-84AD-3DC257A587E2}" presName="linear" presStyleCnt="0">
        <dgm:presLayoutVars>
          <dgm:animLvl val="lvl"/>
          <dgm:resizeHandles val="exact"/>
        </dgm:presLayoutVars>
      </dgm:prSet>
      <dgm:spPr/>
    </dgm:pt>
    <dgm:pt modelId="{72F75744-0A50-2E4E-8222-9B505160359C}" type="pres">
      <dgm:prSet presAssocID="{E8A17530-FAE8-45D8-920E-6CEB8C7725C0}" presName="parentText" presStyleLbl="node1" presStyleIdx="0" presStyleCnt="2" custLinFactNeighborX="143" custLinFactNeighborY="9196">
        <dgm:presLayoutVars>
          <dgm:chMax val="0"/>
          <dgm:bulletEnabled val="1"/>
        </dgm:presLayoutVars>
      </dgm:prSet>
      <dgm:spPr/>
    </dgm:pt>
    <dgm:pt modelId="{FBBA7E5D-2BCC-7A4D-940C-6D3782AE2CA0}" type="pres">
      <dgm:prSet presAssocID="{E8A17530-FAE8-45D8-920E-6CEB8C7725C0}" presName="childText" presStyleLbl="revTx" presStyleIdx="0" presStyleCnt="2">
        <dgm:presLayoutVars>
          <dgm:bulletEnabled val="1"/>
        </dgm:presLayoutVars>
      </dgm:prSet>
      <dgm:spPr/>
    </dgm:pt>
    <dgm:pt modelId="{0895036B-DA9E-5942-91EA-7A19F25E14C6}" type="pres">
      <dgm:prSet presAssocID="{74AE1E1D-0E48-4F28-B334-606602DB62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79D63D-21FD-894B-8C21-F878F0AA17FC}" type="pres">
      <dgm:prSet presAssocID="{74AE1E1D-0E48-4F28-B334-606602DB622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F2DF05-E397-4E70-B357-0162B9A9E4A6}" srcId="{E8A17530-FAE8-45D8-920E-6CEB8C7725C0}" destId="{5A5EE884-18F6-47C1-8C5F-8BA3CFDF264A}" srcOrd="2" destOrd="0" parTransId="{950A4152-461D-4ED3-9AAA-F09E40DD8874}" sibTransId="{E7F6C340-228A-4F66-A0BD-77B4A4148F2A}"/>
    <dgm:cxn modelId="{5939230E-A637-47BA-B161-20B174E09451}" srcId="{74AE1E1D-0E48-4F28-B334-606602DB6227}" destId="{11328D25-0170-49D7-B9E0-5E45076EF04B}" srcOrd="0" destOrd="0" parTransId="{ECC4A132-E685-439E-9E33-31CE73FF8754}" sibTransId="{0573C47B-E3DF-4FFF-9C9C-B4DFAC0F7E8E}"/>
    <dgm:cxn modelId="{F9A49618-F132-46F5-99A8-25E45F458C4E}" srcId="{E8A17530-FAE8-45D8-920E-6CEB8C7725C0}" destId="{762C8E25-79B9-44D9-8DD2-FC736A64D245}" srcOrd="4" destOrd="0" parTransId="{85292AB3-F7CB-4F15-9A23-083B9ADEDE6C}" sibTransId="{7488D6F7-7AFD-4F41-9EB0-A8833489E816}"/>
    <dgm:cxn modelId="{7BD31126-875A-1B45-AB0D-69A348D67D2F}" type="presOf" srcId="{D24C4DA3-9533-4EFD-869B-EE7290EDBA05}" destId="{FBBA7E5D-2BCC-7A4D-940C-6D3782AE2CA0}" srcOrd="0" destOrd="5" presId="urn:microsoft.com/office/officeart/2005/8/layout/vList2"/>
    <dgm:cxn modelId="{6C7E4835-02C8-4E14-8377-599169277943}" srcId="{E8A17530-FAE8-45D8-920E-6CEB8C7725C0}" destId="{D24C4DA3-9533-4EFD-869B-EE7290EDBA05}" srcOrd="5" destOrd="0" parTransId="{29434C30-086B-4FD1-955F-8F35096AE592}" sibTransId="{825B84A4-D4EC-4440-85BA-0C50C2EC88E6}"/>
    <dgm:cxn modelId="{AC415447-BB2C-8C49-9632-C51C813C7258}" type="presOf" srcId="{5F2764E1-C634-40D6-B2F4-4AC6EBBA4F23}" destId="{3479D63D-21FD-894B-8C21-F878F0AA17FC}" srcOrd="0" destOrd="3" presId="urn:microsoft.com/office/officeart/2005/8/layout/vList2"/>
    <dgm:cxn modelId="{2ADE2B69-826B-1C4C-A529-98857DF71DBA}" type="presOf" srcId="{0759BA9D-159E-44BF-9FE6-820B95BBE6E7}" destId="{FBBA7E5D-2BCC-7A4D-940C-6D3782AE2CA0}" srcOrd="0" destOrd="3" presId="urn:microsoft.com/office/officeart/2005/8/layout/vList2"/>
    <dgm:cxn modelId="{6571917F-23F8-4205-A2B8-6B54822554B7}" srcId="{9726C731-93C6-4462-84AD-3DC257A587E2}" destId="{74AE1E1D-0E48-4F28-B334-606602DB6227}" srcOrd="1" destOrd="0" parTransId="{9B65CBE5-C7C7-4C94-A7F6-A161B7051C25}" sibTransId="{76E411E8-A65A-4CA1-B5CD-CDE069A9EEE0}"/>
    <dgm:cxn modelId="{3620C682-ACA8-4F67-8B50-9111389300E1}" srcId="{E8A17530-FAE8-45D8-920E-6CEB8C7725C0}" destId="{0759BA9D-159E-44BF-9FE6-820B95BBE6E7}" srcOrd="3" destOrd="0" parTransId="{AEEE9094-6CA4-407A-A59E-3A2519B64283}" sibTransId="{ACA008F6-1278-4EDD-82C4-EC4D37FF9A05}"/>
    <dgm:cxn modelId="{44CD338C-58E6-1441-ADB0-17DED1EDFD35}" type="presOf" srcId="{762C8E25-79B9-44D9-8DD2-FC736A64D245}" destId="{FBBA7E5D-2BCC-7A4D-940C-6D3782AE2CA0}" srcOrd="0" destOrd="4" presId="urn:microsoft.com/office/officeart/2005/8/layout/vList2"/>
    <dgm:cxn modelId="{0957908D-3370-2F44-B9B6-286F26AFAC13}" srcId="{E8A17530-FAE8-45D8-920E-6CEB8C7725C0}" destId="{C917084F-9846-CE4F-8398-8CDDE42FDF17}" srcOrd="0" destOrd="0" parTransId="{3C1A1E24-BB0D-384F-A4C8-14294F522A94}" sibTransId="{F8823C87-0A4A-B744-B3F5-D39A1DBD7FF7}"/>
    <dgm:cxn modelId="{C6B42A94-A2EC-4917-8B45-75A0ED40765F}" srcId="{74AE1E1D-0E48-4F28-B334-606602DB6227}" destId="{2705D967-E861-49E3-9B46-E4A627883393}" srcOrd="1" destOrd="0" parTransId="{A9587B1D-3C8D-4D61-A1AD-D7F38F28D42A}" sibTransId="{698754DD-245B-4D86-983A-ED8C0FCAC0BC}"/>
    <dgm:cxn modelId="{D114CFA0-6C80-014A-AD77-52FEA7CFFD68}" type="presOf" srcId="{5A5EE884-18F6-47C1-8C5F-8BA3CFDF264A}" destId="{FBBA7E5D-2BCC-7A4D-940C-6D3782AE2CA0}" srcOrd="0" destOrd="2" presId="urn:microsoft.com/office/officeart/2005/8/layout/vList2"/>
    <dgm:cxn modelId="{E420BDA7-4900-45A4-A4D7-35563BED8950}" srcId="{9726C731-93C6-4462-84AD-3DC257A587E2}" destId="{E8A17530-FAE8-45D8-920E-6CEB8C7725C0}" srcOrd="0" destOrd="0" parTransId="{743A8385-2DB8-4D4C-90C3-F7EE54AF7909}" sibTransId="{7D4F3FA2-9706-4F4F-BB1E-9BAA85BDE250}"/>
    <dgm:cxn modelId="{D556CFB3-BFA4-FC46-9618-6609DA08195A}" type="presOf" srcId="{11328D25-0170-49D7-B9E0-5E45076EF04B}" destId="{3479D63D-21FD-894B-8C21-F878F0AA17FC}" srcOrd="0" destOrd="0" presId="urn:microsoft.com/office/officeart/2005/8/layout/vList2"/>
    <dgm:cxn modelId="{1E3060B5-E1C7-504B-BC35-49BFFAAD2CF2}" type="presOf" srcId="{C917084F-9846-CE4F-8398-8CDDE42FDF17}" destId="{FBBA7E5D-2BCC-7A4D-940C-6D3782AE2CA0}" srcOrd="0" destOrd="0" presId="urn:microsoft.com/office/officeart/2005/8/layout/vList2"/>
    <dgm:cxn modelId="{98039AB5-2D97-6E46-B20D-6F74484AE020}" type="presOf" srcId="{8AE5C8B5-865D-48DC-A4CD-FCD106979845}" destId="{3479D63D-21FD-894B-8C21-F878F0AA17FC}" srcOrd="0" destOrd="2" presId="urn:microsoft.com/office/officeart/2005/8/layout/vList2"/>
    <dgm:cxn modelId="{4E2FD5BB-CDA2-6249-ADCA-BD4FD8438A09}" type="presOf" srcId="{E8A17530-FAE8-45D8-920E-6CEB8C7725C0}" destId="{72F75744-0A50-2E4E-8222-9B505160359C}" srcOrd="0" destOrd="0" presId="urn:microsoft.com/office/officeart/2005/8/layout/vList2"/>
    <dgm:cxn modelId="{442942BF-6DEA-CB47-956B-1B267052DF56}" type="presOf" srcId="{9D1A1254-00DA-7C48-8D3C-44CA2D5735A7}" destId="{FBBA7E5D-2BCC-7A4D-940C-6D3782AE2CA0}" srcOrd="0" destOrd="1" presId="urn:microsoft.com/office/officeart/2005/8/layout/vList2"/>
    <dgm:cxn modelId="{C37FECC7-B85E-D34D-B7B5-D83A22FB93E2}" type="presOf" srcId="{9726C731-93C6-4462-84AD-3DC257A587E2}" destId="{6F00DA1C-ED6C-A54A-94D7-EF6A4C609002}" srcOrd="0" destOrd="0" presId="urn:microsoft.com/office/officeart/2005/8/layout/vList2"/>
    <dgm:cxn modelId="{ED2CA9D3-8BA9-A54E-9457-2291E03473CE}" srcId="{E8A17530-FAE8-45D8-920E-6CEB8C7725C0}" destId="{9D1A1254-00DA-7C48-8D3C-44CA2D5735A7}" srcOrd="1" destOrd="0" parTransId="{88C9BC2B-76D6-A643-A92D-42B121009068}" sibTransId="{AACB7EBD-1A01-C94C-8069-DF09CCD4BC1B}"/>
    <dgm:cxn modelId="{AD35E9DB-D79A-4EC5-B25A-B171CE6A1472}" srcId="{74AE1E1D-0E48-4F28-B334-606602DB6227}" destId="{5F2764E1-C634-40D6-B2F4-4AC6EBBA4F23}" srcOrd="3" destOrd="0" parTransId="{BB767CA3-459D-4A1B-A04F-AC485F331285}" sibTransId="{198FA479-A04C-4F93-9590-0C0906B7DD5D}"/>
    <dgm:cxn modelId="{7744CBE5-E8D2-9744-8551-16FC1967C713}" type="presOf" srcId="{74AE1E1D-0E48-4F28-B334-606602DB6227}" destId="{0895036B-DA9E-5942-91EA-7A19F25E14C6}" srcOrd="0" destOrd="0" presId="urn:microsoft.com/office/officeart/2005/8/layout/vList2"/>
    <dgm:cxn modelId="{903982EE-391D-4794-82E0-64D1175146C4}" srcId="{74AE1E1D-0E48-4F28-B334-606602DB6227}" destId="{8AE5C8B5-865D-48DC-A4CD-FCD106979845}" srcOrd="2" destOrd="0" parTransId="{1E5D071A-AE41-44F5-B5E8-5B1B57E2C9FC}" sibTransId="{CA565F62-1F39-4D5F-AA24-E584BD8A9D1B}"/>
    <dgm:cxn modelId="{CB959FF1-F83C-A343-A354-8BD6C2272713}" type="presOf" srcId="{2705D967-E861-49E3-9B46-E4A627883393}" destId="{3479D63D-21FD-894B-8C21-F878F0AA17FC}" srcOrd="0" destOrd="1" presId="urn:microsoft.com/office/officeart/2005/8/layout/vList2"/>
    <dgm:cxn modelId="{F60D6A47-B933-3F44-AB47-490AAFC1FF49}" type="presParOf" srcId="{6F00DA1C-ED6C-A54A-94D7-EF6A4C609002}" destId="{72F75744-0A50-2E4E-8222-9B505160359C}" srcOrd="0" destOrd="0" presId="urn:microsoft.com/office/officeart/2005/8/layout/vList2"/>
    <dgm:cxn modelId="{A64B2ACD-04F1-B444-88C6-918282FAD0E1}" type="presParOf" srcId="{6F00DA1C-ED6C-A54A-94D7-EF6A4C609002}" destId="{FBBA7E5D-2BCC-7A4D-940C-6D3782AE2CA0}" srcOrd="1" destOrd="0" presId="urn:microsoft.com/office/officeart/2005/8/layout/vList2"/>
    <dgm:cxn modelId="{BCE323F8-A22C-F24F-B4B9-E7B2C0DF75C2}" type="presParOf" srcId="{6F00DA1C-ED6C-A54A-94D7-EF6A4C609002}" destId="{0895036B-DA9E-5942-91EA-7A19F25E14C6}" srcOrd="2" destOrd="0" presId="urn:microsoft.com/office/officeart/2005/8/layout/vList2"/>
    <dgm:cxn modelId="{B76F2F6A-DAE8-C247-A73A-0384DB751BA6}" type="presParOf" srcId="{6F00DA1C-ED6C-A54A-94D7-EF6A4C609002}" destId="{3479D63D-21FD-894B-8C21-F878F0AA17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75744-0A50-2E4E-8222-9B505160359C}">
      <dsp:nvSpPr>
        <dsp:cNvPr id="0" name=""/>
        <dsp:cNvSpPr/>
      </dsp:nvSpPr>
      <dsp:spPr>
        <a:xfrm>
          <a:off x="0" y="195359"/>
          <a:ext cx="5821767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Pays qui ressortent de l’analyse des clusters :</a:t>
          </a:r>
          <a:endParaRPr lang="en-US" sz="2500" kern="1200" dirty="0"/>
        </a:p>
      </dsp:txBody>
      <dsp:txXfrm>
        <a:off x="47120" y="242479"/>
        <a:ext cx="5727527" cy="871010"/>
      </dsp:txXfrm>
    </dsp:sp>
    <dsp:sp modelId="{FBBA7E5D-2BCC-7A4D-940C-6D3782AE2CA0}">
      <dsp:nvSpPr>
        <dsp:cNvPr id="0" name=""/>
        <dsp:cNvSpPr/>
      </dsp:nvSpPr>
      <dsp:spPr>
        <a:xfrm>
          <a:off x="0" y="975011"/>
          <a:ext cx="5821767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Allemagne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Russie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Japon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Mexique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Royaume-Uni</a:t>
          </a:r>
          <a:endParaRPr lang="en-US" sz="2000" kern="1200"/>
        </a:p>
      </dsp:txBody>
      <dsp:txXfrm>
        <a:off x="0" y="975011"/>
        <a:ext cx="5821767" cy="2018250"/>
      </dsp:txXfrm>
    </dsp:sp>
    <dsp:sp modelId="{0895036B-DA9E-5942-91EA-7A19F25E14C6}">
      <dsp:nvSpPr>
        <dsp:cNvPr id="0" name=""/>
        <dsp:cNvSpPr/>
      </dsp:nvSpPr>
      <dsp:spPr>
        <a:xfrm>
          <a:off x="0" y="2993261"/>
          <a:ext cx="5821767" cy="96525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Caractéristiques de ce groupe :</a:t>
          </a:r>
          <a:endParaRPr lang="en-US" sz="2500" kern="1200" dirty="0"/>
        </a:p>
      </dsp:txBody>
      <dsp:txXfrm>
        <a:off x="47120" y="3040381"/>
        <a:ext cx="5727527" cy="871010"/>
      </dsp:txXfrm>
    </dsp:sp>
    <dsp:sp modelId="{3479D63D-21FD-894B-8C21-F878F0AA17FC}">
      <dsp:nvSpPr>
        <dsp:cNvPr id="0" name=""/>
        <dsp:cNvSpPr/>
      </dsp:nvSpPr>
      <dsp:spPr>
        <a:xfrm>
          <a:off x="0" y="3958511"/>
          <a:ext cx="5821767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Importation élevée de volailles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Pib et population élevés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Production élevée de volailles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/>
            <a:t>Proche de la France</a:t>
          </a:r>
          <a:endParaRPr lang="en-US" sz="2000" kern="1200"/>
        </a:p>
      </dsp:txBody>
      <dsp:txXfrm>
        <a:off x="0" y="3958511"/>
        <a:ext cx="5821767" cy="131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1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5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1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54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6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5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58FD-7B38-9B41-89A1-413BAEF9F0E4}" type="datetimeFigureOut">
              <a:rPr lang="fr-FR" smtClean="0"/>
              <a:t>08/04/2023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A3B8-41C8-D14D-AF18-8EE0E4CB9B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5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6560F-2253-E12A-5DDD-85419110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chemeClr val="tx1"/>
                </a:solidFill>
              </a:rPr>
              <a:t>Étude de marché avec Python</a:t>
            </a:r>
          </a:p>
        </p:txBody>
      </p:sp>
      <p:pic>
        <p:nvPicPr>
          <p:cNvPr id="5" name="Image 4" descr="Une image contenant logo&#10;&#10;Description générée automatiquement">
            <a:extLst>
              <a:ext uri="{FF2B5EF4-FFF2-40B4-BE49-F238E27FC236}">
                <a16:creationId xmlns:a16="http://schemas.microsoft.com/office/drawing/2014/main" id="{22ED4554-D550-5140-C9C0-41CA4E4F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114" y="320231"/>
            <a:ext cx="6410320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72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7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6CBE95-C34A-7FB7-B499-9FB5E387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ACP – Projection des pays</a:t>
            </a:r>
          </a:p>
        </p:txBody>
      </p:sp>
      <p:sp>
        <p:nvSpPr>
          <p:cNvPr id="126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B91C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A7E08E-8F1A-397E-E344-B6C02395917A}"/>
              </a:ext>
            </a:extLst>
          </p:cNvPr>
          <p:cNvSpPr txBox="1"/>
          <p:nvPr/>
        </p:nvSpPr>
        <p:spPr>
          <a:xfrm>
            <a:off x="7616145" y="2362200"/>
            <a:ext cx="4099607" cy="36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rgbClr val="6B91CB"/>
              </a:buClr>
              <a:buSzPct val="110000"/>
            </a:pPr>
            <a:r>
              <a:rPr lang="en-US" dirty="0"/>
              <a:t>Quatre pays se </a:t>
            </a:r>
            <a:r>
              <a:rPr lang="en-US" dirty="0" err="1"/>
              <a:t>détachent</a:t>
            </a:r>
            <a:r>
              <a:rPr lang="en-US" dirty="0"/>
              <a:t> :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6B91CB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Inde</a:t>
            </a: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rgbClr val="6B91CB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Chine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rgbClr val="6B91CB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Brésil</a:t>
            </a: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rgbClr val="6B91CB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 err="1"/>
              <a:t>États</a:t>
            </a:r>
            <a:r>
              <a:rPr lang="en-US" dirty="0"/>
              <a:t>-Unis</a:t>
            </a:r>
          </a:p>
        </p:txBody>
      </p:sp>
      <p:pic>
        <p:nvPicPr>
          <p:cNvPr id="6" name="Image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3B6CE42-09B1-72D7-9580-63E50AEC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4" y="556251"/>
            <a:ext cx="7287767" cy="57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9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C5B8-7883-51C3-6ADF-8FED867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12235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Clustering - </a:t>
            </a:r>
            <a:r>
              <a:rPr lang="en-US" sz="5400" dirty="0" err="1">
                <a:solidFill>
                  <a:schemeClr val="tx1"/>
                </a:solidFill>
              </a:rPr>
              <a:t>Kmeans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E12C14F-52DA-2A3D-1927-BAE1E8AB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49" y="3159112"/>
            <a:ext cx="6110226" cy="3055111"/>
          </a:xfrm>
          <a:prstGeom prst="rect">
            <a:avLst/>
          </a:prstGeom>
        </p:spPr>
      </p:pic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5196DC9-A5A8-435E-8AFA-1AD30CE0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" y="3210473"/>
            <a:ext cx="5934456" cy="295239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623E7F-8A22-D12B-2296-337E01A007AE}"/>
              </a:ext>
            </a:extLst>
          </p:cNvPr>
          <p:cNvSpPr txBox="1"/>
          <p:nvPr/>
        </p:nvSpPr>
        <p:spPr>
          <a:xfrm>
            <a:off x="4662153" y="1490964"/>
            <a:ext cx="717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La méthode des k-</a:t>
            </a:r>
            <a:r>
              <a:rPr lang="fr-FR" sz="1600" dirty="0" err="1"/>
              <a:t>means</a:t>
            </a:r>
            <a:r>
              <a:rPr lang="fr-FR" sz="1600" dirty="0"/>
              <a:t> est une technique d'analyse de données non supervisée qui permet de regrouper des individus ou des variables en k clusters, en minimisant la distance entre les individus au sein de chaque cluster.</a:t>
            </a:r>
          </a:p>
        </p:txBody>
      </p:sp>
    </p:spTree>
    <p:extLst>
      <p:ext uri="{BB962C8B-B14F-4D97-AF65-F5344CB8AC3E}">
        <p14:creationId xmlns:p14="http://schemas.microsoft.com/office/powerpoint/2010/main" val="16949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012EE-7040-EC68-ED51-299FA3D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218" y="433776"/>
            <a:ext cx="6703563" cy="129284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Kmeans</a:t>
            </a:r>
            <a:r>
              <a:rPr lang="fr-FR" dirty="0">
                <a:solidFill>
                  <a:schemeClr val="tx1"/>
                </a:solidFill>
              </a:rPr>
              <a:t> – Distribution des variables par groupes</a:t>
            </a:r>
          </a:p>
        </p:txBody>
      </p:sp>
      <p:pic>
        <p:nvPicPr>
          <p:cNvPr id="8" name="Espace réservé du contenu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828E5AD-699D-D2E2-D0CE-531BBAD99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3911" y="2305718"/>
            <a:ext cx="6597284" cy="3057913"/>
          </a:xfrm>
        </p:spPr>
      </p:pic>
      <p:pic>
        <p:nvPicPr>
          <p:cNvPr id="10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145DCA1-6352-BEB8-F84E-358D5729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42" y="2216817"/>
            <a:ext cx="5698627" cy="32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8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C0C5AEE-40A7-9509-4B53-89F2718A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Kmeans – Cluster sélectionné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Espace réservé du contenu 31" descr="Une image contenant table&#10;&#10;Description générée automatiquement">
            <a:extLst>
              <a:ext uri="{FF2B5EF4-FFF2-40B4-BE49-F238E27FC236}">
                <a16:creationId xmlns:a16="http://schemas.microsoft.com/office/drawing/2014/main" id="{4548AFD5-BFA8-8EEF-FC1D-CCEF823F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7" y="1156266"/>
            <a:ext cx="11664897" cy="28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314F-5968-3F21-FC96-08B6A2A7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32" y="2569464"/>
            <a:ext cx="3027357" cy="17190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3800" dirty="0" err="1">
                <a:solidFill>
                  <a:schemeClr val="tx1"/>
                </a:solidFill>
              </a:rPr>
              <a:t>Kmeans</a:t>
            </a:r>
            <a:r>
              <a:rPr lang="fr-FR" sz="3800" dirty="0">
                <a:solidFill>
                  <a:schemeClr val="tx1"/>
                </a:solidFill>
              </a:rPr>
              <a:t> – Projection des pays</a:t>
            </a:r>
          </a:p>
        </p:txBody>
      </p:sp>
      <p:pic>
        <p:nvPicPr>
          <p:cNvPr id="4" name="Image 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D38D9F8-D6CC-23BA-6637-70BA25414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3" y="624396"/>
            <a:ext cx="8169934" cy="56092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8D89B2-83DC-D39B-A570-6CD6924B983E}"/>
              </a:ext>
            </a:extLst>
          </p:cNvPr>
          <p:cNvSpPr/>
          <p:nvPr/>
        </p:nvSpPr>
        <p:spPr>
          <a:xfrm>
            <a:off x="10278533" y="2116667"/>
            <a:ext cx="1422400" cy="106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82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F79A0C9-BB44-B73A-99AF-18C3D8A7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529" y="559085"/>
            <a:ext cx="4123738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Clustering – Classification </a:t>
            </a:r>
            <a:r>
              <a:rPr lang="en-US" sz="3000" dirty="0" err="1">
                <a:solidFill>
                  <a:schemeClr val="tx2"/>
                </a:solidFill>
              </a:rPr>
              <a:t>Ascendante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Hiérarchique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diagramme, schématique&#10;&#10;Description générée automatiquement">
            <a:extLst>
              <a:ext uri="{FF2B5EF4-FFF2-40B4-BE49-F238E27FC236}">
                <a16:creationId xmlns:a16="http://schemas.microsoft.com/office/drawing/2014/main" id="{45DDE481-0F48-9D59-0EF2-20EC869E8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04" y="95426"/>
            <a:ext cx="6183612" cy="6649048"/>
          </a:xfrm>
          <a:prstGeom prst="rect">
            <a:avLst/>
          </a:prstGeom>
          <a:ln w="12700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CBAEE-13F1-08C9-E9C6-BE42413E5FE3}"/>
              </a:ext>
            </a:extLst>
          </p:cNvPr>
          <p:cNvSpPr txBox="1"/>
          <p:nvPr/>
        </p:nvSpPr>
        <p:spPr>
          <a:xfrm>
            <a:off x="7243594" y="2338388"/>
            <a:ext cx="4099607" cy="36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/>
              <a:t>La CAH </a:t>
            </a:r>
            <a:r>
              <a:rPr lang="en-US" dirty="0" err="1"/>
              <a:t>regroupe</a:t>
            </a:r>
            <a:r>
              <a:rPr lang="en-US" dirty="0"/>
              <a:t> des </a:t>
            </a:r>
            <a:r>
              <a:rPr lang="en-US" dirty="0" err="1"/>
              <a:t>individus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similarités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formant des </a:t>
            </a:r>
            <a:r>
              <a:rPr lang="en-US" dirty="0" err="1"/>
              <a:t>groupes</a:t>
            </a:r>
            <a:r>
              <a:rPr lang="en-US" dirty="0"/>
              <a:t> </a:t>
            </a:r>
            <a:r>
              <a:rPr lang="en-US" dirty="0" err="1"/>
              <a:t>hiérarchiques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partir</a:t>
            </a:r>
            <a:r>
              <a:rPr lang="en-US" dirty="0"/>
              <a:t> des </a:t>
            </a:r>
            <a:r>
              <a:rPr lang="en-US" dirty="0" err="1"/>
              <a:t>individus</a:t>
            </a:r>
            <a:r>
              <a:rPr lang="en-US" dirty="0"/>
              <a:t> les plus </a:t>
            </a:r>
            <a:r>
              <a:rPr lang="en-US" dirty="0" err="1"/>
              <a:t>proches</a:t>
            </a:r>
            <a:r>
              <a:rPr lang="en-US" dirty="0"/>
              <a:t> les </a:t>
            </a:r>
            <a:r>
              <a:rPr lang="en-US" dirty="0" err="1"/>
              <a:t>uns</a:t>
            </a:r>
            <a:r>
              <a:rPr lang="en-US" dirty="0"/>
              <a:t> des </a:t>
            </a:r>
            <a:r>
              <a:rPr lang="en-US" dirty="0" err="1"/>
              <a:t>autres</a:t>
            </a:r>
            <a:r>
              <a:rPr lang="en-US" dirty="0"/>
              <a:t>. </a:t>
            </a:r>
          </a:p>
          <a:p>
            <a:pPr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d'obtenir</a:t>
            </a:r>
            <a:r>
              <a:rPr lang="en-US" dirty="0"/>
              <a:t> un </a:t>
            </a:r>
            <a:r>
              <a:rPr lang="en-US" dirty="0" err="1"/>
              <a:t>arbre</a:t>
            </a:r>
            <a:r>
              <a:rPr lang="en-US" dirty="0"/>
              <a:t> de classification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dendrogramme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63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012EE-7040-EC68-ED51-299FA3D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465" y="201617"/>
            <a:ext cx="6079677" cy="157566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CAH – Distribution des variables par groupes</a:t>
            </a: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BA5FADF-ED79-DCA0-EFD1-4FC9DA68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6" y="2384420"/>
            <a:ext cx="6079677" cy="2847975"/>
          </a:xfr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4F4DF757-D646-982B-A746-40DA4C41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5917"/>
            <a:ext cx="6022314" cy="34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5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3FDEB52-A593-3F68-1600-8226DFB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CAH – Cluster </a:t>
            </a:r>
            <a:r>
              <a:rPr lang="en-US" dirty="0" err="1">
                <a:solidFill>
                  <a:schemeClr val="bg1"/>
                </a:solidFill>
              </a:rPr>
              <a:t>sélectionné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B3253429-A96D-4AC6-1BF4-9114BD49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3824"/>
            <a:ext cx="10914060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0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314F-5968-3F21-FC96-08B6A2A7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338" y="2569464"/>
            <a:ext cx="3156146" cy="171907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3800" dirty="0">
                <a:solidFill>
                  <a:schemeClr val="tx1"/>
                </a:solidFill>
              </a:rPr>
              <a:t>CAH – Projection des pays</a:t>
            </a: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B478418-150A-489D-26EA-D284A0CD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53" y="389467"/>
            <a:ext cx="8330162" cy="60810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3D5669-87DA-24CA-D144-E2BAE302673E}"/>
              </a:ext>
            </a:extLst>
          </p:cNvPr>
          <p:cNvSpPr/>
          <p:nvPr/>
        </p:nvSpPr>
        <p:spPr>
          <a:xfrm>
            <a:off x="10058400" y="1981200"/>
            <a:ext cx="1845733" cy="160866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0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BF979A2-E166-CEFC-25EE-E255CE2E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1" y="2200779"/>
            <a:ext cx="3498979" cy="24564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Résultats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Recommandations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7B40629E-DC38-F8B6-7CAD-E661CAAC9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643755"/>
              </p:ext>
            </p:extLst>
          </p:nvPr>
        </p:nvGraphicFramePr>
        <p:xfrm>
          <a:off x="5532402" y="785051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08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14A84-CB62-A81F-C87E-32862B26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Contexte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ED390-C709-D8E1-FEA7-99926CF9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tx2"/>
                </a:solidFill>
              </a:rPr>
              <a:t>La poule qui chante souhaite s'étendre à l'international.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tx2"/>
                </a:solidFill>
              </a:rPr>
              <a:t>Une mission d'analyse est demandée pour identifier les groupes de pays à cibler.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tx2"/>
                </a:solidFill>
              </a:rPr>
              <a:t>Les données de la FAO seront utilisées pour faire une analyse avec une préparation et un nettoyage des données.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tx2"/>
                </a:solidFill>
              </a:rPr>
              <a:t>Utilisation des méthodes CAH, </a:t>
            </a:r>
            <a:r>
              <a:rPr lang="fr-FR" sz="2400" dirty="0" err="1">
                <a:solidFill>
                  <a:schemeClr val="tx2"/>
                </a:solidFill>
              </a:rPr>
              <a:t>Kmeans</a:t>
            </a:r>
            <a:r>
              <a:rPr lang="fr-FR" sz="2400" dirty="0">
                <a:solidFill>
                  <a:schemeClr val="tx2"/>
                </a:solidFill>
              </a:rPr>
              <a:t> et ACP.</a:t>
            </a:r>
          </a:p>
        </p:txBody>
      </p:sp>
    </p:spTree>
    <p:extLst>
      <p:ext uri="{BB962C8B-B14F-4D97-AF65-F5344CB8AC3E}">
        <p14:creationId xmlns:p14="http://schemas.microsoft.com/office/powerpoint/2010/main" val="40611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0431B-C6C4-B0A3-A358-CF76FF71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11" y="2199276"/>
            <a:ext cx="3498979" cy="245644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Données FAO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3A33D-28E8-6529-30CA-D5BB7319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J’ai utilisé plusieurs fichiers de données :</a:t>
            </a:r>
          </a:p>
          <a:p>
            <a:pPr marL="0" indent="0">
              <a:buNone/>
            </a:pPr>
            <a:endParaRPr lang="fr-FR" dirty="0"/>
          </a:p>
          <a:p>
            <a:pPr lvl="1">
              <a:lnSpc>
                <a:spcPct val="150000"/>
              </a:lnSpc>
            </a:pPr>
            <a:r>
              <a:rPr lang="fr-FR" sz="1800" dirty="0"/>
              <a:t>Population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Pib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Prix du poulet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Distance avec la France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Insécurité alimentaire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Disponibilité alimentaire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2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E4056-A9C8-711A-7DB7-66B94E66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74" y="2093976"/>
            <a:ext cx="3599688" cy="14630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4800" dirty="0">
                <a:solidFill>
                  <a:schemeClr val="tx1"/>
                </a:solidFill>
              </a:rPr>
              <a:t>Jointure des fichiers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98BD3-8EA9-F245-8BCD-FD3C0EC7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FR" sz="2200" dirty="0">
                <a:solidFill>
                  <a:srgbClr val="FFFFFF"/>
                </a:solidFill>
              </a:rPr>
              <a:t>J’ai fait la jointure externe des fichiers sur les noms des Pays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120B86A-148F-998A-248F-A9CAA860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69128"/>
            <a:ext cx="10917936" cy="28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5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F7F4F-F803-F662-014D-9761DDC6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80A5F10-743E-9BD5-DEE8-5D8C94F4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 fontScale="92500" lnSpcReduction="20000"/>
          </a:bodyPr>
          <a:lstStyle/>
          <a:p>
            <a:r>
              <a:rPr lang="fr-FR" sz="2200" dirty="0"/>
              <a:t>Retrait de 66 pays pour données insuffisantes sur un total de 238 pays</a:t>
            </a:r>
          </a:p>
          <a:p>
            <a:r>
              <a:rPr lang="fr-FR" sz="2200" dirty="0"/>
              <a:t>Retrait de 3 variables car trop peu de données sur un total de 11 </a:t>
            </a:r>
            <a:r>
              <a:rPr lang="fr-FR" sz="2200" dirty="0" err="1"/>
              <a:t>varaibles</a:t>
            </a:r>
            <a:endParaRPr lang="fr-FR" sz="2200" dirty="0"/>
          </a:p>
        </p:txBody>
      </p:sp>
      <p:pic>
        <p:nvPicPr>
          <p:cNvPr id="9" name="Image 8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8698718B-96AA-59FC-372D-AB9FC5D5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2" y="2971800"/>
            <a:ext cx="943450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0A385-3BB3-D017-1498-B210623C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Analyse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exploratoire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B6A2F09-4D5C-536D-393A-1DFFA755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24243"/>
            <a:ext cx="1154887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9D8C7-5691-C3B8-F4C4-C85C48E7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Matrice</a:t>
            </a:r>
            <a:r>
              <a:rPr lang="en-US" sz="4000" dirty="0">
                <a:solidFill>
                  <a:schemeClr val="tx1"/>
                </a:solidFill>
              </a:rPr>
              <a:t> de </a:t>
            </a:r>
            <a:r>
              <a:rPr lang="en-US" sz="4000">
                <a:solidFill>
                  <a:schemeClr val="tx1"/>
                </a:solidFill>
              </a:rPr>
              <a:t>corrélation </a:t>
            </a:r>
            <a:r>
              <a:rPr lang="en-US" sz="4000" dirty="0">
                <a:solidFill>
                  <a:schemeClr val="tx1"/>
                </a:solidFill>
              </a:rPr>
              <a:t>des variables</a:t>
            </a: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E381C81-33C0-4FA0-18A8-0A97E77DF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5509"/>
          <a:stretch/>
        </p:blipFill>
        <p:spPr>
          <a:xfrm>
            <a:off x="0" y="2340388"/>
            <a:ext cx="6826294" cy="41960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BD8686-82CF-C90C-CA87-98C652996566}"/>
              </a:ext>
            </a:extLst>
          </p:cNvPr>
          <p:cNvSpPr txBox="1"/>
          <p:nvPr/>
        </p:nvSpPr>
        <p:spPr>
          <a:xfrm>
            <a:off x="7411453" y="2018806"/>
            <a:ext cx="3872243" cy="4153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On </a:t>
            </a:r>
            <a:r>
              <a:rPr lang="en-US" sz="2000" dirty="0" err="1"/>
              <a:t>retiendra</a:t>
            </a:r>
            <a:r>
              <a:rPr lang="en-US" sz="2000" dirty="0"/>
              <a:t> les </a:t>
            </a:r>
            <a:r>
              <a:rPr lang="en-US" sz="2000" dirty="0" err="1"/>
              <a:t>corrélations</a:t>
            </a:r>
            <a:r>
              <a:rPr lang="en-US" sz="2000" dirty="0"/>
              <a:t> les plus </a:t>
            </a:r>
            <a:r>
              <a:rPr lang="en-US" sz="2000" dirty="0" err="1"/>
              <a:t>intéressantes</a:t>
            </a:r>
            <a:r>
              <a:rPr lang="en-US" sz="2000" dirty="0"/>
              <a:t>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Entre le PIB et la production de volaille (0.81)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Entre </a:t>
            </a:r>
            <a:r>
              <a:rPr lang="en-US" sz="2000" dirty="0" err="1"/>
              <a:t>l’exportation</a:t>
            </a:r>
            <a:r>
              <a:rPr lang="en-US" sz="2000" dirty="0"/>
              <a:t> de volaille et la production de volaille (0.77)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Entre le PIB et </a:t>
            </a:r>
            <a:r>
              <a:rPr lang="en-US" sz="2000" dirty="0" err="1"/>
              <a:t>l’exportation</a:t>
            </a:r>
            <a:r>
              <a:rPr lang="en-US" sz="2000" dirty="0"/>
              <a:t> de volaille (0.63)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Entre la population </a:t>
            </a:r>
            <a:r>
              <a:rPr lang="en-US" dirty="0"/>
              <a:t>et la production de volaille (0.63)</a:t>
            </a:r>
          </a:p>
        </p:txBody>
      </p:sp>
    </p:spTree>
    <p:extLst>
      <p:ext uri="{BB962C8B-B14F-4D97-AF65-F5344CB8AC3E}">
        <p14:creationId xmlns:p14="http://schemas.microsoft.com/office/powerpoint/2010/main" val="8358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DC6EA-C918-C591-FA72-4D45A2BA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Analyse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en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Composante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Principale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BE06E4F-E2DB-1965-1C16-DDAF34809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2616"/>
            <a:ext cx="5096516" cy="3605784"/>
          </a:xfrm>
          <a:prstGeom prst="rect">
            <a:avLst/>
          </a:prstGeom>
        </p:spPr>
      </p:pic>
      <p:pic>
        <p:nvPicPr>
          <p:cNvPr id="7" name="Image 6" descr="Une image contenant texte, capture d’écran, armoire&#10;&#10;Description générée automatiquement">
            <a:extLst>
              <a:ext uri="{FF2B5EF4-FFF2-40B4-BE49-F238E27FC236}">
                <a16:creationId xmlns:a16="http://schemas.microsoft.com/office/drawing/2014/main" id="{D477FEFF-5E82-5226-C14F-85B2031E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727" y="3165601"/>
            <a:ext cx="7117873" cy="25896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5E58B31-4E7C-7454-ACB4-FCD1711C0603}"/>
              </a:ext>
            </a:extLst>
          </p:cNvPr>
          <p:cNvSpPr txBox="1"/>
          <p:nvPr/>
        </p:nvSpPr>
        <p:spPr>
          <a:xfrm>
            <a:off x="5096516" y="1841489"/>
            <a:ext cx="6674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L'ACP est une méthode statistique qui réduit la complexité de données multidimensionnelles en les projetant sur un espace de dimensions réduites appelé plan factoriel.</a:t>
            </a:r>
          </a:p>
        </p:txBody>
      </p:sp>
    </p:spTree>
    <p:extLst>
      <p:ext uri="{BB962C8B-B14F-4D97-AF65-F5344CB8AC3E}">
        <p14:creationId xmlns:p14="http://schemas.microsoft.com/office/powerpoint/2010/main" val="18335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3C87A95-1793-C0D2-4028-8F9846F8B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" r="3363"/>
          <a:stretch/>
        </p:blipFill>
        <p:spPr>
          <a:xfrm>
            <a:off x="0" y="663828"/>
            <a:ext cx="7157473" cy="59167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9F54D9-5871-29C8-8D7D-10A450F7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579" y="470645"/>
            <a:ext cx="3404594" cy="1106424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ACP – Cercle des corrélations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BA72E9-002A-C098-5A3E-5A7EBC86ADA6}"/>
              </a:ext>
            </a:extLst>
          </p:cNvPr>
          <p:cNvSpPr txBox="1"/>
          <p:nvPr/>
        </p:nvSpPr>
        <p:spPr>
          <a:xfrm>
            <a:off x="7482625" y="2189409"/>
            <a:ext cx="386050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Composante F1 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/>
              <a:t>PIB, Production et Exportation de volaille sont corrélés positivement avec F1</a:t>
            </a:r>
          </a:p>
          <a:p>
            <a:endParaRPr lang="fr-FR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/>
              <a:t>Composante F2 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/>
              <a:t>Population est corrélée positivement avec F2.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dirty="0"/>
              <a:t>Distance et Disponibilité sont corrélées négativement avec F2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2160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{8F1851F3-557F-644F-B6AC-E846130EDA5D}tf16401369</Template>
  <TotalTime>414</TotalTime>
  <Words>421</Words>
  <Application>Microsoft Macintosh PowerPoint</Application>
  <PresentationFormat>Grand écran</PresentationFormat>
  <Paragraphs>67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 Light</vt:lpstr>
      <vt:lpstr>Rockwell</vt:lpstr>
      <vt:lpstr>Wingdings</vt:lpstr>
      <vt:lpstr>Atlas</vt:lpstr>
      <vt:lpstr>Étude de marché avec Python</vt:lpstr>
      <vt:lpstr>Contexte - Problématique</vt:lpstr>
      <vt:lpstr>Données FAO</vt:lpstr>
      <vt:lpstr>Jointure des fichiers </vt:lpstr>
      <vt:lpstr>Analyse des données</vt:lpstr>
      <vt:lpstr>Analyse exploratoire</vt:lpstr>
      <vt:lpstr>Matrice de corrélation des variables</vt:lpstr>
      <vt:lpstr>Analyse en Composante Principale</vt:lpstr>
      <vt:lpstr>ACP – Cercle des corrélations</vt:lpstr>
      <vt:lpstr>ACP – Projection des pays</vt:lpstr>
      <vt:lpstr>Clustering - Kmeans</vt:lpstr>
      <vt:lpstr>Kmeans – Distribution des variables par groupes</vt:lpstr>
      <vt:lpstr>Kmeans – Cluster sélectionné</vt:lpstr>
      <vt:lpstr>Kmeans – Projection des pays</vt:lpstr>
      <vt:lpstr>Clustering – Classification Ascendante Hiérarchique</vt:lpstr>
      <vt:lpstr>CAH – Distribution des variables par groupes</vt:lpstr>
      <vt:lpstr>CAH – Cluster sélectionné</vt:lpstr>
      <vt:lpstr>CAH – Projection des pays</vt:lpstr>
      <vt:lpstr>Résultats - 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marché avec Python</dc:title>
  <dc:creator>Heeji PARK</dc:creator>
  <cp:lastModifiedBy>Heeji PARK</cp:lastModifiedBy>
  <cp:revision>24</cp:revision>
  <dcterms:created xsi:type="dcterms:W3CDTF">2023-04-06T13:19:20Z</dcterms:created>
  <dcterms:modified xsi:type="dcterms:W3CDTF">2023-04-08T20:34:48Z</dcterms:modified>
</cp:coreProperties>
</file>