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89" r:id="rId5"/>
    <p:sldId id="269" r:id="rId6"/>
    <p:sldId id="288" r:id="rId7"/>
    <p:sldId id="28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78" r:id="rId19"/>
    <p:sldId id="286" r:id="rId20"/>
    <p:sldId id="281" r:id="rId21"/>
    <p:sldId id="283" r:id="rId22"/>
    <p:sldId id="285" r:id="rId2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4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75F92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57248"/>
            <a:ext cx="9000489" cy="5500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010351"/>
            <a:ext cx="9143999" cy="869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6609" y="152653"/>
            <a:ext cx="4970780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75F92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2026665"/>
            <a:ext cx="7678420" cy="3844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essor.eliseu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1510157"/>
            <a:ext cx="6551295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20" dirty="0"/>
              <a:t>Programação </a:t>
            </a:r>
            <a:r>
              <a:rPr spc="-30" dirty="0"/>
              <a:t>para </a:t>
            </a:r>
            <a:r>
              <a:rPr spc="-15" dirty="0"/>
              <a:t>Internet</a:t>
            </a:r>
            <a:r>
              <a:rPr spc="-25" dirty="0"/>
              <a:t> </a:t>
            </a:r>
            <a:r>
              <a:rPr dirty="0"/>
              <a:t>-</a:t>
            </a:r>
          </a:p>
          <a:p>
            <a:pPr algn="ctr">
              <a:lnSpc>
                <a:spcPct val="100000"/>
              </a:lnSpc>
            </a:pPr>
            <a:r>
              <a:rPr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8597" y="3277107"/>
            <a:ext cx="5686425" cy="108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Prof. </a:t>
            </a:r>
            <a:r>
              <a:rPr sz="3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Esp. Eliseu </a:t>
            </a:r>
            <a:r>
              <a:rPr sz="3200" spc="-2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Batista </a:t>
            </a:r>
            <a:r>
              <a:rPr sz="3200" spc="-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dos</a:t>
            </a:r>
            <a:r>
              <a:rPr sz="3200" spc="6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Santos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1270" algn="ctr">
              <a:lnSpc>
                <a:spcPct val="100000"/>
              </a:lnSpc>
              <a:spcBef>
                <a:spcPts val="770"/>
              </a:spcBef>
            </a:pPr>
            <a:r>
              <a:rPr lang="pt-BR" sz="3200" spc="-2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  <a:hlinkClick r:id="rId2"/>
              </a:rPr>
              <a:t>p</a:t>
            </a:r>
            <a:r>
              <a:rPr sz="3200" spc="-20" dirty="0" smtClean="0">
                <a:solidFill>
                  <a:srgbClr val="888888"/>
                </a:solidFill>
                <a:latin typeface="Calibri" panose="020F0502020204030204"/>
                <a:cs typeface="Calibri" panose="020F0502020204030204"/>
                <a:hlinkClick r:id="rId2"/>
              </a:rPr>
              <a:t>rofessor.eliseu@gmail.com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273552" y="0"/>
            <a:ext cx="809244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1129375"/>
            <a:ext cx="585533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500" b="0" spc="-15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Preferencia</a:t>
            </a:r>
            <a:r>
              <a:rPr sz="2500" b="0" spc="-15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sz="2500" b="0" spc="-10" dirty="0">
                <a:solidFill>
                  <a:srgbClr val="000000"/>
                </a:solidFill>
                <a:latin typeface="Arial Narrow" panose="020B0606020202030204" pitchFamily="34" charset="0"/>
              </a:rPr>
              <a:t>usar </a:t>
            </a:r>
            <a:r>
              <a:rPr sz="2500" b="0" spc="-15" dirty="0">
                <a:solidFill>
                  <a:srgbClr val="000000"/>
                </a:solidFill>
                <a:latin typeface="Arial Narrow" panose="020B0606020202030204" pitchFamily="34" charset="0"/>
              </a:rPr>
              <a:t>tags </a:t>
            </a:r>
            <a:r>
              <a:rPr sz="2500" b="0" spc="-5" dirty="0">
                <a:solidFill>
                  <a:srgbClr val="000000"/>
                </a:solidFill>
                <a:latin typeface="Arial Narrow" panose="020B0606020202030204" pitchFamily="34" charset="0"/>
              </a:rPr>
              <a:t>em </a:t>
            </a:r>
            <a:r>
              <a:rPr sz="2500" b="0" spc="-15" dirty="0">
                <a:solidFill>
                  <a:srgbClr val="000000"/>
                </a:solidFill>
                <a:latin typeface="Arial Narrow" panose="020B0606020202030204" pitchFamily="34" charset="0"/>
              </a:rPr>
              <a:t>baixa</a:t>
            </a:r>
            <a:r>
              <a:rPr sz="2500" b="0" spc="7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sz="2500" b="0" spc="-5" dirty="0">
                <a:solidFill>
                  <a:srgbClr val="000000"/>
                </a:solidFill>
                <a:latin typeface="Arial Narrow" panose="020B0606020202030204" pitchFamily="34" charset="0"/>
              </a:rPr>
              <a:t>(minúscula);</a:t>
            </a:r>
            <a:endParaRPr sz="2500" dirty="0">
              <a:latin typeface="Arial Narrow" panose="020B0606020202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1932270"/>
            <a:ext cx="5229225" cy="3640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500" spc="-10" dirty="0" err="1" smtClean="0">
                <a:latin typeface="Arial Narrow" panose="020B0606020202030204" pitchFamily="34" charset="0"/>
                <a:cs typeface="Calibri" panose="020F0502020204030204"/>
              </a:rPr>
              <a:t>Manter</a:t>
            </a:r>
            <a:r>
              <a:rPr sz="2500" spc="-10" dirty="0" smtClean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500" spc="-5" dirty="0">
                <a:latin typeface="Arial Narrow" panose="020B0606020202030204" pitchFamily="34" charset="0"/>
                <a:cs typeface="Calibri" panose="020F0502020204030204"/>
              </a:rPr>
              <a:t>o </a:t>
            </a:r>
            <a:r>
              <a:rPr sz="2500" spc="-10" dirty="0">
                <a:latin typeface="Arial Narrow" panose="020B0606020202030204" pitchFamily="34" charset="0"/>
                <a:cs typeface="Calibri" panose="020F0502020204030204"/>
              </a:rPr>
              <a:t>documento</a:t>
            </a:r>
            <a:r>
              <a:rPr sz="2500" spc="-45" dirty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500" spc="-10" dirty="0">
                <a:latin typeface="Arial Narrow" panose="020B0606020202030204" pitchFamily="34" charset="0"/>
                <a:cs typeface="Calibri" panose="020F0502020204030204"/>
              </a:rPr>
              <a:t>identado;</a:t>
            </a:r>
            <a:endParaRPr sz="25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469900" marR="5080">
              <a:lnSpc>
                <a:spcPct val="100000"/>
              </a:lnSpc>
            </a:pPr>
            <a:r>
              <a:rPr sz="2500" spc="-5" dirty="0">
                <a:latin typeface="Arial Narrow" panose="020B0606020202030204" pitchFamily="34" charset="0"/>
                <a:cs typeface="Calibri" panose="020F0502020204030204"/>
              </a:rPr>
              <a:t>2 – 4 </a:t>
            </a:r>
            <a:r>
              <a:rPr sz="2500" spc="-10" dirty="0">
                <a:latin typeface="Arial Narrow" panose="020B0606020202030204" pitchFamily="34" charset="0"/>
                <a:cs typeface="Calibri" panose="020F0502020204030204"/>
              </a:rPr>
              <a:t>espaços </a:t>
            </a:r>
            <a:r>
              <a:rPr sz="2500" spc="-15" dirty="0">
                <a:latin typeface="Arial Narrow" panose="020B0606020202030204" pitchFamily="34" charset="0"/>
                <a:cs typeface="Calibri" panose="020F0502020204030204"/>
              </a:rPr>
              <a:t>(facilita </a:t>
            </a:r>
            <a:r>
              <a:rPr sz="2500" spc="-5" dirty="0">
                <a:latin typeface="Arial Narrow" panose="020B0606020202030204" pitchFamily="34" charset="0"/>
                <a:cs typeface="Calibri" panose="020F0502020204030204"/>
              </a:rPr>
              <a:t>a </a:t>
            </a:r>
            <a:r>
              <a:rPr sz="2500" spc="-10" dirty="0">
                <a:latin typeface="Arial Narrow" panose="020B0606020202030204" pitchFamily="34" charset="0"/>
                <a:cs typeface="Calibri" panose="020F0502020204030204"/>
              </a:rPr>
              <a:t>manutenção)  Ex.</a:t>
            </a:r>
            <a:endParaRPr sz="25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469900">
              <a:lnSpc>
                <a:spcPts val="3335"/>
              </a:lnSpc>
            </a:pP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&lt;</a:t>
            </a:r>
            <a:r>
              <a:rPr sz="2800" spc="-10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tag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R="1799590" algn="ctr">
              <a:lnSpc>
                <a:spcPct val="100000"/>
              </a:lnSpc>
            </a:pPr>
            <a:r>
              <a:rPr sz="2800" spc="-35" dirty="0">
                <a:latin typeface="Arial Narrow" panose="020B0606020202030204" pitchFamily="34" charset="0"/>
                <a:cs typeface="Calibri" panose="020F0502020204030204"/>
              </a:rPr>
              <a:t>&lt;</a:t>
            </a:r>
            <a:r>
              <a:rPr sz="2800" spc="-35" dirty="0">
                <a:solidFill>
                  <a:srgbClr val="00AF50"/>
                </a:solidFill>
                <a:latin typeface="Arial Narrow" panose="020B0606020202030204" pitchFamily="34" charset="0"/>
                <a:cs typeface="Calibri" panose="020F0502020204030204"/>
              </a:rPr>
              <a:t>outraTag</a:t>
            </a:r>
            <a:r>
              <a:rPr sz="2800" spc="-75" dirty="0">
                <a:solidFill>
                  <a:srgbClr val="00AF50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/&gt;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469900">
              <a:lnSpc>
                <a:spcPct val="100000"/>
              </a:lnSpc>
            </a:pP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&lt;/</a:t>
            </a:r>
            <a:r>
              <a:rPr sz="2800" spc="-10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tag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 Narrow" panose="020B0606020202030204" pitchFamily="34" charset="0"/>
              <a:cs typeface="Times New Roman" panose="02020603050405020304"/>
            </a:endParaRPr>
          </a:p>
          <a:p>
            <a:pPr marL="355600" indent="-342900">
              <a:lnSpc>
                <a:spcPts val="2990"/>
              </a:lnSpc>
              <a:buFont typeface="Wingdings" panose="05000000000000000000" pitchFamily="2" charset="2"/>
              <a:buChar char="q"/>
            </a:pPr>
            <a:r>
              <a:rPr sz="2500" b="1" spc="-10" dirty="0" err="1" smtClean="0">
                <a:latin typeface="Arial Narrow" panose="020B0606020202030204" pitchFamily="34" charset="0"/>
                <a:cs typeface="Calibri" panose="020F0502020204030204"/>
              </a:rPr>
              <a:t>Comentário</a:t>
            </a:r>
            <a:r>
              <a:rPr sz="2500" b="1" spc="-10" dirty="0" smtClean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500" b="1" spc="-15" dirty="0">
                <a:latin typeface="Arial Narrow" panose="020B0606020202030204" pitchFamily="34" charset="0"/>
                <a:cs typeface="Calibri" panose="020F0502020204030204"/>
              </a:rPr>
              <a:t>para </a:t>
            </a:r>
            <a:r>
              <a:rPr sz="2500" b="1" spc="-5" dirty="0">
                <a:latin typeface="Arial Narrow" panose="020B0606020202030204" pitchFamily="34" charset="0"/>
                <a:cs typeface="Calibri" panose="020F0502020204030204"/>
              </a:rPr>
              <a:t>as</a:t>
            </a:r>
            <a:r>
              <a:rPr sz="2500" b="1" spc="-40" dirty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500" b="1" spc="-10" dirty="0">
                <a:latin typeface="Arial Narrow" panose="020B0606020202030204" pitchFamily="34" charset="0"/>
                <a:cs typeface="Calibri" panose="020F0502020204030204"/>
              </a:rPr>
              <a:t>tags</a:t>
            </a:r>
            <a:endParaRPr sz="2500" b="1" dirty="0">
              <a:latin typeface="Arial Narrow" panose="020B0606020202030204" pitchFamily="34" charset="0"/>
              <a:cs typeface="Calibri" panose="020F0502020204030204"/>
            </a:endParaRPr>
          </a:p>
          <a:p>
            <a:pPr marL="469900">
              <a:lnSpc>
                <a:spcPts val="3350"/>
              </a:lnSpc>
            </a:pPr>
            <a:r>
              <a:rPr sz="2800" i="1" spc="-10" dirty="0" smtClean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/>
              </a:rPr>
              <a:t>&lt;!</a:t>
            </a:r>
            <a:r>
              <a:rPr lang="pt-BR" sz="2800" i="1" spc="-10" dirty="0" smtClean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/>
              </a:rPr>
              <a:t>-- </a:t>
            </a:r>
            <a:r>
              <a:rPr sz="2800" i="1" spc="-10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/>
              </a:rPr>
              <a:t>Comentário</a:t>
            </a:r>
            <a:r>
              <a:rPr sz="2800" i="1" spc="-10" dirty="0" smtClean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/>
              </a:rPr>
              <a:t>a </a:t>
            </a:r>
            <a:r>
              <a:rPr sz="2800" i="1" spc="-5" dirty="0" err="1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/>
              </a:rPr>
              <a:t>seguir</a:t>
            </a:r>
            <a:r>
              <a:rPr sz="2800" i="1" spc="-40" dirty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lang="pt-BR" sz="2800" i="1" spc="-40" dirty="0" smtClean="0">
                <a:solidFill>
                  <a:srgbClr val="00B050"/>
                </a:solidFill>
                <a:latin typeface="Arial Narrow" panose="020B0606020202030204" pitchFamily="34" charset="0"/>
                <a:cs typeface="Calibri" panose="020F0502020204030204"/>
              </a:rPr>
              <a:t>--&gt;</a:t>
            </a:r>
            <a:endParaRPr sz="2800" dirty="0">
              <a:solidFill>
                <a:srgbClr val="00B050"/>
              </a:solidFill>
              <a:latin typeface="Arial Narrow" panose="020B0606020202030204" pitchFamily="34" charset="0"/>
              <a:cs typeface="Calibri" panose="020F0502020204030204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HTML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951" y="812165"/>
            <a:ext cx="8364830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7945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As 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páginas </a:t>
            </a: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em HTML 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tem </a:t>
            </a: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a 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extensão </a:t>
            </a:r>
            <a:r>
              <a:rPr sz="2800" b="1" spc="-5" dirty="0">
                <a:latin typeface="Arial Narrow" panose="020B0606020202030204" pitchFamily="34" charset="0"/>
                <a:cs typeface="Calibri" panose="020F0502020204030204"/>
              </a:rPr>
              <a:t>.htm </a:t>
            </a: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ou </a:t>
            </a:r>
            <a:r>
              <a:rPr sz="2800" b="1" spc="-5" dirty="0">
                <a:latin typeface="Arial Narrow" panose="020B0606020202030204" pitchFamily="34" charset="0"/>
                <a:cs typeface="Calibri" panose="020F0502020204030204"/>
              </a:rPr>
              <a:t>.html</a:t>
            </a: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:  </a:t>
            </a:r>
            <a:endParaRPr lang="pt-BR" sz="2800" spc="-5" dirty="0" smtClean="0">
              <a:latin typeface="Arial Narrow" panose="020B0606020202030204" pitchFamily="34" charset="0"/>
              <a:cs typeface="Calibri" panose="020F0502020204030204"/>
            </a:endParaRPr>
          </a:p>
          <a:p>
            <a:pPr marL="927100" marR="679450" lvl="1" indent="-457200"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sz="2800" spc="-10" dirty="0" smtClean="0">
                <a:latin typeface="Arial Narrow" panose="020B0606020202030204" pitchFamily="34" charset="0"/>
                <a:cs typeface="Calibri" panose="020F0502020204030204"/>
              </a:rPr>
              <a:t>Ex.</a:t>
            </a:r>
            <a:r>
              <a:rPr sz="2800" b="1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Contato.html</a:t>
            </a:r>
            <a:endParaRPr sz="2800" b="1" dirty="0">
              <a:solidFill>
                <a:srgbClr val="0000FF"/>
              </a:solidFill>
              <a:latin typeface="Arial Narrow" panose="020B0606020202030204" pitchFamily="34" charset="0"/>
              <a:cs typeface="Calibri" panose="020F0502020204030204"/>
            </a:endParaRPr>
          </a:p>
          <a:p>
            <a:pPr marL="457200" indent="-457200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q"/>
            </a:pPr>
            <a:endParaRPr sz="2800" dirty="0">
              <a:latin typeface="Arial Narrow" panose="020B0606020202030204" pitchFamily="34" charset="0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800" spc="-5" dirty="0" smtClean="0">
                <a:latin typeface="Arial Narrow" panose="020B0606020202030204" pitchFamily="34" charset="0"/>
                <a:cs typeface="Calibri" panose="020F0502020204030204"/>
              </a:rPr>
              <a:t>Um </a:t>
            </a:r>
            <a:r>
              <a:rPr sz="2800" spc="-15" dirty="0">
                <a:latin typeface="Arial Narrow" panose="020B0606020202030204" pitchFamily="34" charset="0"/>
                <a:cs typeface="Calibri" panose="020F0502020204030204"/>
              </a:rPr>
              <a:t>website 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possui </a:t>
            </a:r>
            <a:r>
              <a:rPr sz="2800" spc="-15" dirty="0">
                <a:latin typeface="Arial Narrow" panose="020B0606020202030204" pitchFamily="34" charset="0"/>
                <a:cs typeface="Calibri" panose="020F0502020204030204"/>
              </a:rPr>
              <a:t>diversas 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páginas, </a:t>
            </a: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mas a </a:t>
            </a:r>
            <a:r>
              <a:rPr sz="2800" spc="-5" dirty="0" err="1">
                <a:latin typeface="Arial Narrow" panose="020B0606020202030204" pitchFamily="34" charset="0"/>
                <a:cs typeface="Calibri" panose="020F0502020204030204"/>
              </a:rPr>
              <a:t>página</a:t>
            </a:r>
            <a:r>
              <a:rPr sz="2800" spc="130" dirty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spc="-10" dirty="0" err="1" smtClean="0">
                <a:latin typeface="Arial Narrow" panose="020B0606020202030204" pitchFamily="34" charset="0"/>
                <a:cs typeface="Calibri" panose="020F0502020204030204"/>
              </a:rPr>
              <a:t>que</a:t>
            </a:r>
            <a:r>
              <a:rPr lang="pt-BR" sz="2800" spc="-10" dirty="0" smtClean="0">
                <a:latin typeface="Arial Narrow" panose="020B0606020202030204" pitchFamily="34" charset="0"/>
                <a:cs typeface="Calibri" panose="020F0502020204030204"/>
              </a:rPr>
              <a:t> é a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inicial é chamada de</a:t>
            </a:r>
            <a:r>
              <a:rPr sz="2800" spc="15" dirty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index.html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457200" indent="-457200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q"/>
            </a:pPr>
            <a:endParaRPr sz="2800" dirty="0">
              <a:latin typeface="Arial Narrow" panose="020B0606020202030204" pitchFamily="34" charset="0"/>
              <a:cs typeface="Times New Roman" panose="02020603050405020304"/>
            </a:endParaRPr>
          </a:p>
          <a:p>
            <a:pPr marL="469900" marR="508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800" spc="-15" dirty="0" err="1" smtClean="0">
                <a:latin typeface="Arial Narrow" panose="020B0606020202030204" pitchFamily="34" charset="0"/>
                <a:cs typeface="Calibri" panose="020F0502020204030204"/>
              </a:rPr>
              <a:t>Podem</a:t>
            </a:r>
            <a:r>
              <a:rPr sz="2800" spc="-15" dirty="0" smtClean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ser </a:t>
            </a:r>
            <a:r>
              <a:rPr sz="2800" spc="-15" dirty="0">
                <a:latin typeface="Arial Narrow" panose="020B0606020202030204" pitchFamily="34" charset="0"/>
                <a:cs typeface="Calibri" panose="020F0502020204030204"/>
              </a:rPr>
              <a:t>gerada </a:t>
            </a:r>
            <a:r>
              <a:rPr sz="2800" b="1" spc="-10" dirty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dinamicamente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spc="-15" dirty="0">
                <a:latin typeface="Arial Narrow" panose="020B0606020202030204" pitchFamily="34" charset="0"/>
                <a:cs typeface="Calibri" panose="020F0502020204030204"/>
              </a:rPr>
              <a:t>com outras </a:t>
            </a: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linguagem,  </a:t>
            </a:r>
            <a:r>
              <a:rPr sz="2800" spc="-15" dirty="0">
                <a:latin typeface="Arial Narrow" panose="020B0606020202030204" pitchFamily="34" charset="0"/>
                <a:cs typeface="Calibri" panose="020F0502020204030204"/>
              </a:rPr>
              <a:t>como 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php, </a:t>
            </a: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asp, 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aspx...., </a:t>
            </a:r>
            <a:r>
              <a:rPr sz="2800" spc="-15" dirty="0">
                <a:latin typeface="Arial Narrow" panose="020B0606020202030204" pitchFamily="34" charset="0"/>
                <a:cs typeface="Calibri" panose="020F0502020204030204"/>
              </a:rPr>
              <a:t>neste caso, </a:t>
            </a: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muda-se a 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extensão de  </a:t>
            </a:r>
            <a:r>
              <a:rPr sz="2800" spc="-15" dirty="0">
                <a:latin typeface="Arial Narrow" panose="020B0606020202030204" pitchFamily="34" charset="0"/>
                <a:cs typeface="Calibri" panose="020F0502020204030204"/>
              </a:rPr>
              <a:t>acordo com </a:t>
            </a:r>
            <a:r>
              <a:rPr sz="2800" spc="-5" dirty="0">
                <a:latin typeface="Arial Narrow" panose="020B0606020202030204" pitchFamily="34" charset="0"/>
                <a:cs typeface="Calibri" panose="020F0502020204030204"/>
              </a:rPr>
              <a:t>a</a:t>
            </a:r>
            <a:r>
              <a:rPr sz="2800" spc="-45" dirty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spc="-5" dirty="0" err="1">
                <a:latin typeface="Arial Narrow" panose="020B0606020202030204" pitchFamily="34" charset="0"/>
                <a:cs typeface="Calibri" panose="020F0502020204030204"/>
              </a:rPr>
              <a:t>linguagem</a:t>
            </a:r>
            <a:r>
              <a:rPr sz="2800" spc="-5" dirty="0" smtClean="0">
                <a:latin typeface="Arial Narrow" panose="020B0606020202030204" pitchFamily="34" charset="0"/>
                <a:cs typeface="Calibri" panose="020F0502020204030204"/>
              </a:rPr>
              <a:t>.</a:t>
            </a:r>
            <a:endParaRPr lang="pt-BR" sz="2800" spc="-5" dirty="0" smtClean="0">
              <a:latin typeface="Arial Narrow" panose="020B0606020202030204" pitchFamily="34" charset="0"/>
              <a:cs typeface="Calibri" panose="020F0502020204030204"/>
            </a:endParaRPr>
          </a:p>
          <a:p>
            <a:pPr marL="469900" marR="508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800" spc="-5" dirty="0" smtClean="0">
                <a:latin typeface="Arial Narrow" panose="020B0606020202030204" pitchFamily="34" charset="0"/>
                <a:cs typeface="Calibri" panose="020F0502020204030204"/>
              </a:rPr>
              <a:t>Ex. </a:t>
            </a:r>
            <a:r>
              <a:rPr lang="pt-BR" sz="2800" b="1" spc="-5" dirty="0" err="1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cadastro.php</a:t>
            </a:r>
            <a:r>
              <a:rPr lang="pt-BR" sz="2800" spc="-5" dirty="0" smtClean="0">
                <a:latin typeface="Arial Narrow" panose="020B0606020202030204" pitchFamily="34" charset="0"/>
                <a:cs typeface="Calibri" panose="020F0502020204030204"/>
              </a:rPr>
              <a:t>; </a:t>
            </a:r>
            <a:r>
              <a:rPr lang="pt-BR" sz="2800" b="1" spc="-5" dirty="0" err="1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locação.php</a:t>
            </a:r>
            <a:endParaRPr sz="2800" b="1" dirty="0">
              <a:solidFill>
                <a:srgbClr val="0000FF"/>
              </a:solidFill>
              <a:latin typeface="Arial Narrow" panose="020B0606020202030204" pitchFamily="34" charset="0"/>
              <a:cs typeface="Calibri" panose="020F0502020204030204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HTML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91639" y="0"/>
            <a:ext cx="809244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932" y="284479"/>
            <a:ext cx="1691830" cy="368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2061" y="1507616"/>
            <a:ext cx="3120390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800" i="1" spc="-10" dirty="0" smtClean="0">
                <a:latin typeface="Arial Narrow" panose="020B0606020202030204" pitchFamily="34" charset="0"/>
                <a:cs typeface="Calibri" panose="020F0502020204030204"/>
              </a:rPr>
              <a:t>Notepad</a:t>
            </a:r>
            <a:r>
              <a:rPr sz="2800" i="1" spc="-50" dirty="0" smtClean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(windows)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457200" indent="-45720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q"/>
            </a:pPr>
            <a:endParaRPr sz="2800" dirty="0">
              <a:latin typeface="Arial Narrow" panose="020B0606020202030204" pitchFamily="34" charset="0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800" b="1" i="1" spc="-10" dirty="0" smtClean="0">
                <a:latin typeface="Arial Narrow" panose="020B0606020202030204" pitchFamily="34" charset="0"/>
                <a:cs typeface="Calibri" panose="020F0502020204030204"/>
              </a:rPr>
              <a:t>Notepad</a:t>
            </a:r>
            <a:r>
              <a:rPr sz="2800" b="1" i="1" spc="-65" dirty="0" smtClean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b="1" i="1" spc="25" dirty="0">
                <a:latin typeface="Arial Narrow" panose="020B0606020202030204" pitchFamily="34" charset="0"/>
                <a:cs typeface="Calibri" panose="020F0502020204030204"/>
              </a:rPr>
              <a:t>++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457200" indent="-45720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q"/>
            </a:pPr>
            <a:endParaRPr sz="2800" dirty="0">
              <a:latin typeface="Arial Narrow" panose="020B0606020202030204" pitchFamily="34" charset="0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800" i="1" spc="-10" dirty="0" smtClean="0">
                <a:latin typeface="Arial Narrow" panose="020B0606020202030204" pitchFamily="34" charset="0"/>
                <a:cs typeface="Calibri" panose="020F0502020204030204"/>
              </a:rPr>
              <a:t>Dreamweaver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457200" indent="-45720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q"/>
            </a:pPr>
            <a:endParaRPr sz="2800" dirty="0">
              <a:latin typeface="Arial Narrow" panose="020B0606020202030204" pitchFamily="34" charset="0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800" i="1" spc="-10" dirty="0" smtClean="0">
                <a:latin typeface="Arial Narrow" panose="020B0606020202030204" pitchFamily="34" charset="0"/>
                <a:cs typeface="Calibri" panose="020F0502020204030204"/>
              </a:rPr>
              <a:t>Sublime </a:t>
            </a:r>
            <a:r>
              <a:rPr sz="2800" i="1" spc="-80" dirty="0">
                <a:latin typeface="Arial Narrow" panose="020B0606020202030204" pitchFamily="34" charset="0"/>
                <a:cs typeface="Calibri" panose="020F0502020204030204"/>
              </a:rPr>
              <a:t>Text</a:t>
            </a:r>
            <a:r>
              <a:rPr sz="2800" i="1" spc="-30" dirty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lang="pt-BR" sz="2800" i="1" spc="-5" dirty="0">
                <a:latin typeface="Arial Narrow" panose="020B0606020202030204" pitchFamily="34" charset="0"/>
                <a:cs typeface="Calibri" panose="020F0502020204030204"/>
              </a:rPr>
              <a:t>3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Ferramentas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48932" y="280797"/>
            <a:ext cx="3417633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2245" y="887085"/>
            <a:ext cx="7705077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&lt;!DOCTYPE</a:t>
            </a:r>
            <a:r>
              <a:rPr sz="2800" i="1" spc="-60" dirty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HTML&gt;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80645">
              <a:lnSpc>
                <a:spcPct val="100000"/>
              </a:lnSpc>
            </a:pP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&lt;</a:t>
            </a:r>
            <a:r>
              <a:rPr sz="2800" i="1" spc="-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html</a:t>
            </a:r>
            <a:r>
              <a:rPr sz="2800" i="1" spc="-60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lang="</a:t>
            </a:r>
            <a:r>
              <a:rPr sz="2800" i="1" spc="-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pt-br</a:t>
            </a: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"&gt;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80645">
              <a:lnSpc>
                <a:spcPct val="100000"/>
              </a:lnSpc>
            </a:pPr>
            <a:r>
              <a:rPr sz="2800" i="1" dirty="0">
                <a:latin typeface="Arial Narrow" panose="020B0606020202030204" pitchFamily="34" charset="0"/>
                <a:cs typeface="Calibri" panose="020F0502020204030204"/>
              </a:rPr>
              <a:t>&lt;</a:t>
            </a:r>
            <a:r>
              <a:rPr sz="2800" i="1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head</a:t>
            </a:r>
            <a:r>
              <a:rPr sz="2800" i="1" dirty="0">
                <a:latin typeface="Arial Narrow" panose="020B0606020202030204" pitchFamily="34" charset="0"/>
                <a:cs typeface="Calibri" panose="020F0502020204030204"/>
              </a:rPr>
              <a:t>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927100">
              <a:lnSpc>
                <a:spcPct val="100000"/>
              </a:lnSpc>
            </a:pPr>
            <a:r>
              <a:rPr sz="2800" i="1" spc="-10" dirty="0">
                <a:latin typeface="Arial Narrow" panose="020B0606020202030204" pitchFamily="34" charset="0"/>
                <a:cs typeface="Calibri" panose="020F0502020204030204"/>
              </a:rPr>
              <a:t>&lt;</a:t>
            </a:r>
            <a:r>
              <a:rPr sz="2800" i="1" spc="-10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meta</a:t>
            </a:r>
            <a:r>
              <a:rPr sz="2800" i="1" spc="-6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charset</a:t>
            </a: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="</a:t>
            </a:r>
            <a:r>
              <a:rPr sz="2800" i="1" spc="-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UTF-8</a:t>
            </a: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"&gt;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927100">
              <a:lnSpc>
                <a:spcPct val="100000"/>
              </a:lnSpc>
            </a:pPr>
            <a:r>
              <a:rPr sz="2800" i="1" dirty="0">
                <a:latin typeface="Arial Narrow" panose="020B0606020202030204" pitchFamily="34" charset="0"/>
                <a:cs typeface="Calibri" panose="020F0502020204030204"/>
              </a:rPr>
              <a:t>&lt;</a:t>
            </a:r>
            <a:r>
              <a:rPr sz="2800" i="1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title</a:t>
            </a:r>
            <a:r>
              <a:rPr sz="2800" i="1" dirty="0">
                <a:latin typeface="Arial Narrow" panose="020B0606020202030204" pitchFamily="34" charset="0"/>
                <a:cs typeface="Calibri" panose="020F0502020204030204"/>
              </a:rPr>
              <a:t>&gt;&lt;/</a:t>
            </a:r>
            <a:r>
              <a:rPr sz="2800" i="1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title</a:t>
            </a:r>
            <a:r>
              <a:rPr sz="2800" i="1" dirty="0">
                <a:latin typeface="Arial Narrow" panose="020B0606020202030204" pitchFamily="34" charset="0"/>
                <a:cs typeface="Calibri" panose="020F0502020204030204"/>
              </a:rPr>
              <a:t>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80645">
              <a:lnSpc>
                <a:spcPct val="100000"/>
              </a:lnSpc>
            </a:pPr>
            <a:r>
              <a:rPr sz="2800" i="1" dirty="0">
                <a:latin typeface="Arial Narrow" panose="020B0606020202030204" pitchFamily="34" charset="0"/>
                <a:cs typeface="Calibri" panose="020F0502020204030204"/>
              </a:rPr>
              <a:t>&lt;/</a:t>
            </a:r>
            <a:r>
              <a:rPr sz="2800" i="1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head</a:t>
            </a:r>
            <a:r>
              <a:rPr sz="2800" i="1" dirty="0">
                <a:latin typeface="Arial Narrow" panose="020B0606020202030204" pitchFamily="34" charset="0"/>
                <a:cs typeface="Calibri" panose="020F0502020204030204"/>
              </a:rPr>
              <a:t>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80645">
              <a:lnSpc>
                <a:spcPct val="100000"/>
              </a:lnSpc>
            </a:pP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&lt;</a:t>
            </a:r>
            <a:r>
              <a:rPr sz="2800" i="1" spc="-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body</a:t>
            </a: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149225">
              <a:lnSpc>
                <a:spcPct val="100000"/>
              </a:lnSpc>
            </a:pPr>
            <a:r>
              <a:rPr sz="2800" i="1" spc="-5" dirty="0">
                <a:solidFill>
                  <a:srgbClr val="00AF50"/>
                </a:solidFill>
                <a:latin typeface="Arial Narrow" panose="020B0606020202030204" pitchFamily="34" charset="0"/>
                <a:cs typeface="Calibri" panose="020F0502020204030204"/>
              </a:rPr>
              <a:t>&lt;!--Corpo do documento</a:t>
            </a:r>
            <a:r>
              <a:rPr sz="2800" i="1" spc="-45" dirty="0">
                <a:solidFill>
                  <a:srgbClr val="00AF50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i="1" spc="-5" dirty="0">
                <a:solidFill>
                  <a:srgbClr val="00AF50"/>
                </a:solidFill>
                <a:latin typeface="Arial Narrow" panose="020B0606020202030204" pitchFamily="34" charset="0"/>
                <a:cs typeface="Calibri" panose="020F0502020204030204"/>
              </a:rPr>
              <a:t>--&gt;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Arial Narrow" panose="020B0606020202030204" pitchFamily="34" charset="0"/>
              <a:cs typeface="Times New Roman" panose="02020603050405020304"/>
            </a:endParaRPr>
          </a:p>
          <a:p>
            <a:pPr marL="80645">
              <a:lnSpc>
                <a:spcPct val="100000"/>
              </a:lnSpc>
            </a:pP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&lt;/</a:t>
            </a:r>
            <a:r>
              <a:rPr sz="2800" i="1" spc="-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body</a:t>
            </a: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80645">
              <a:lnSpc>
                <a:spcPct val="100000"/>
              </a:lnSpc>
            </a:pP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&lt;/</a:t>
            </a:r>
            <a:r>
              <a:rPr sz="2800" i="1" spc="-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html</a:t>
            </a:r>
            <a:r>
              <a:rPr sz="2800" i="1" spc="-5" dirty="0">
                <a:latin typeface="Arial Narrow" panose="020B0606020202030204" pitchFamily="34" charset="0"/>
                <a:cs typeface="Calibri" panose="020F0502020204030204"/>
              </a:rPr>
              <a:t>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Estrutura Básica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3568" y="1389888"/>
            <a:ext cx="7501128" cy="337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541" y="1412747"/>
            <a:ext cx="7416800" cy="3291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41" y="1412747"/>
            <a:ext cx="2736850" cy="396240"/>
          </a:xfrm>
          <a:custGeom>
            <a:avLst/>
            <a:gdLst/>
            <a:ahLst/>
            <a:cxnLst/>
            <a:rect l="l" t="t" r="r" b="b"/>
            <a:pathLst>
              <a:path w="2736850" h="396239">
                <a:moveTo>
                  <a:pt x="0" y="396239"/>
                </a:moveTo>
                <a:lnTo>
                  <a:pt x="2736342" y="396239"/>
                </a:lnTo>
                <a:lnTo>
                  <a:pt x="273634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1820" y="1412747"/>
            <a:ext cx="4680585" cy="396240"/>
          </a:xfrm>
          <a:custGeom>
            <a:avLst/>
            <a:gdLst/>
            <a:ahLst/>
            <a:cxnLst/>
            <a:rect l="l" t="t" r="r" b="b"/>
            <a:pathLst>
              <a:path w="4680584" h="396239">
                <a:moveTo>
                  <a:pt x="0" y="396239"/>
                </a:moveTo>
                <a:lnTo>
                  <a:pt x="4680458" y="396239"/>
                </a:lnTo>
                <a:lnTo>
                  <a:pt x="4680458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541" y="1808988"/>
            <a:ext cx="2736850" cy="396240"/>
          </a:xfrm>
          <a:custGeom>
            <a:avLst/>
            <a:gdLst/>
            <a:ahLst/>
            <a:cxnLst/>
            <a:rect l="l" t="t" r="r" b="b"/>
            <a:pathLst>
              <a:path w="2736850" h="396239">
                <a:moveTo>
                  <a:pt x="0" y="396239"/>
                </a:moveTo>
                <a:lnTo>
                  <a:pt x="2736342" y="396239"/>
                </a:lnTo>
                <a:lnTo>
                  <a:pt x="273634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1820" y="1808988"/>
            <a:ext cx="4680585" cy="396240"/>
          </a:xfrm>
          <a:custGeom>
            <a:avLst/>
            <a:gdLst/>
            <a:ahLst/>
            <a:cxnLst/>
            <a:rect l="l" t="t" r="r" b="b"/>
            <a:pathLst>
              <a:path w="4680584" h="396239">
                <a:moveTo>
                  <a:pt x="0" y="396239"/>
                </a:moveTo>
                <a:lnTo>
                  <a:pt x="4680458" y="396239"/>
                </a:lnTo>
                <a:lnTo>
                  <a:pt x="4680458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5541" y="2205227"/>
            <a:ext cx="2736850" cy="396240"/>
          </a:xfrm>
          <a:custGeom>
            <a:avLst/>
            <a:gdLst/>
            <a:ahLst/>
            <a:cxnLst/>
            <a:rect l="l" t="t" r="r" b="b"/>
            <a:pathLst>
              <a:path w="2736850" h="396239">
                <a:moveTo>
                  <a:pt x="0" y="396239"/>
                </a:moveTo>
                <a:lnTo>
                  <a:pt x="2736342" y="396239"/>
                </a:lnTo>
                <a:lnTo>
                  <a:pt x="273634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1820" y="2205227"/>
            <a:ext cx="4680585" cy="396240"/>
          </a:xfrm>
          <a:custGeom>
            <a:avLst/>
            <a:gdLst/>
            <a:ahLst/>
            <a:cxnLst/>
            <a:rect l="l" t="t" r="r" b="b"/>
            <a:pathLst>
              <a:path w="4680584" h="396239">
                <a:moveTo>
                  <a:pt x="0" y="396239"/>
                </a:moveTo>
                <a:lnTo>
                  <a:pt x="4680458" y="396239"/>
                </a:lnTo>
                <a:lnTo>
                  <a:pt x="4680458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541" y="2601467"/>
            <a:ext cx="2736850" cy="701040"/>
          </a:xfrm>
          <a:custGeom>
            <a:avLst/>
            <a:gdLst/>
            <a:ahLst/>
            <a:cxnLst/>
            <a:rect l="l" t="t" r="r" b="b"/>
            <a:pathLst>
              <a:path w="2736850" h="701039">
                <a:moveTo>
                  <a:pt x="0" y="701039"/>
                </a:moveTo>
                <a:lnTo>
                  <a:pt x="2736342" y="701039"/>
                </a:lnTo>
                <a:lnTo>
                  <a:pt x="2736342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1820" y="2601467"/>
            <a:ext cx="4680585" cy="701040"/>
          </a:xfrm>
          <a:custGeom>
            <a:avLst/>
            <a:gdLst/>
            <a:ahLst/>
            <a:cxnLst/>
            <a:rect l="l" t="t" r="r" b="b"/>
            <a:pathLst>
              <a:path w="4680584" h="701039">
                <a:moveTo>
                  <a:pt x="0" y="701039"/>
                </a:moveTo>
                <a:lnTo>
                  <a:pt x="4680458" y="701039"/>
                </a:lnTo>
                <a:lnTo>
                  <a:pt x="4680458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5541" y="3302508"/>
            <a:ext cx="2736850" cy="701040"/>
          </a:xfrm>
          <a:custGeom>
            <a:avLst/>
            <a:gdLst/>
            <a:ahLst/>
            <a:cxnLst/>
            <a:rect l="l" t="t" r="r" b="b"/>
            <a:pathLst>
              <a:path w="2736850" h="701039">
                <a:moveTo>
                  <a:pt x="0" y="701039"/>
                </a:moveTo>
                <a:lnTo>
                  <a:pt x="2736342" y="701039"/>
                </a:lnTo>
                <a:lnTo>
                  <a:pt x="2736342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1820" y="3302508"/>
            <a:ext cx="4680585" cy="701040"/>
          </a:xfrm>
          <a:custGeom>
            <a:avLst/>
            <a:gdLst/>
            <a:ahLst/>
            <a:cxnLst/>
            <a:rect l="l" t="t" r="r" b="b"/>
            <a:pathLst>
              <a:path w="4680584" h="701039">
                <a:moveTo>
                  <a:pt x="0" y="701039"/>
                </a:moveTo>
                <a:lnTo>
                  <a:pt x="4680458" y="701039"/>
                </a:lnTo>
                <a:lnTo>
                  <a:pt x="4680458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541" y="4003547"/>
            <a:ext cx="2736850" cy="701040"/>
          </a:xfrm>
          <a:custGeom>
            <a:avLst/>
            <a:gdLst/>
            <a:ahLst/>
            <a:cxnLst/>
            <a:rect l="l" t="t" r="r" b="b"/>
            <a:pathLst>
              <a:path w="2736850" h="701039">
                <a:moveTo>
                  <a:pt x="0" y="701039"/>
                </a:moveTo>
                <a:lnTo>
                  <a:pt x="2736342" y="701039"/>
                </a:lnTo>
                <a:lnTo>
                  <a:pt x="2736342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1820" y="4003547"/>
            <a:ext cx="4680585" cy="701040"/>
          </a:xfrm>
          <a:custGeom>
            <a:avLst/>
            <a:gdLst/>
            <a:ahLst/>
            <a:cxnLst/>
            <a:rect l="l" t="t" r="r" b="b"/>
            <a:pathLst>
              <a:path w="4680584" h="701039">
                <a:moveTo>
                  <a:pt x="0" y="701039"/>
                </a:moveTo>
                <a:lnTo>
                  <a:pt x="4680458" y="701039"/>
                </a:lnTo>
                <a:lnTo>
                  <a:pt x="4680458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89190" y="1389889"/>
          <a:ext cx="8373809" cy="4248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9321"/>
                <a:gridCol w="5284488"/>
              </a:tblGrid>
              <a:tr h="4845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b="1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&lt;!DOCTYPE</a:t>
                      </a:r>
                      <a:r>
                        <a:rPr sz="2500" b="1" spc="400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b="1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html&gt;</a:t>
                      </a:r>
                      <a:endParaRPr sz="2500" dirty="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Indica </a:t>
                      </a:r>
                      <a:r>
                        <a:rPr sz="2500" dirty="0">
                          <a:latin typeface="Arial Narrow" panose="020B0606020202030204" pitchFamily="34" charset="0"/>
                          <a:cs typeface="Calibri" panose="020F0502020204030204"/>
                        </a:rPr>
                        <a:t>o tipo de</a:t>
                      </a:r>
                      <a:r>
                        <a:rPr sz="2500" spc="-60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documento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45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&lt;html&gt;</a:t>
                      </a:r>
                      <a:r>
                        <a:rPr sz="2500" b="1" spc="-5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b="1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...</a:t>
                      </a:r>
                      <a:r>
                        <a:rPr sz="25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&lt;/html&gt;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Indica inicio </a:t>
                      </a:r>
                      <a:r>
                        <a:rPr sz="2500" dirty="0">
                          <a:latin typeface="Arial Narrow" panose="020B0606020202030204" pitchFamily="34" charset="0"/>
                          <a:cs typeface="Calibri" panose="020F0502020204030204"/>
                        </a:rPr>
                        <a:t>do </a:t>
                      </a:r>
                      <a:r>
                        <a:rPr sz="25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documento</a:t>
                      </a:r>
                      <a:r>
                        <a:rPr sz="2500" spc="-40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html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845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b="1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&lt;head&gt;</a:t>
                      </a:r>
                      <a:r>
                        <a:rPr sz="2500" b="1" spc="-8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b="1" dirty="0">
                          <a:latin typeface="Arial Narrow" panose="020B0606020202030204" pitchFamily="34" charset="0"/>
                          <a:cs typeface="Calibri" panose="020F0502020204030204"/>
                        </a:rPr>
                        <a:t>...</a:t>
                      </a:r>
                      <a:r>
                        <a:rPr sz="2500" b="1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&lt;/head&gt;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Seção cabeçalho do </a:t>
                      </a:r>
                      <a:r>
                        <a:rPr sz="25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documento</a:t>
                      </a:r>
                      <a:r>
                        <a:rPr sz="2500" spc="-35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html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317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&lt;html</a:t>
                      </a:r>
                      <a:r>
                        <a:rPr sz="2500" b="1" spc="-7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lang</a:t>
                      </a:r>
                      <a:r>
                        <a:rPr sz="25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="pt-br"&gt;</a:t>
                      </a:r>
                      <a:endParaRPr sz="2500" dirty="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895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spc="-25" dirty="0">
                          <a:latin typeface="Arial Narrow" panose="020B0606020202030204" pitchFamily="34" charset="0"/>
                          <a:cs typeface="Calibri" panose="020F0502020204030204"/>
                        </a:rPr>
                        <a:t>Para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sabe </a:t>
                      </a:r>
                      <a:r>
                        <a:rPr sz="2500" dirty="0">
                          <a:latin typeface="Arial Narrow" panose="020B0606020202030204" pitchFamily="34" charset="0"/>
                          <a:cs typeface="Calibri" panose="020F0502020204030204"/>
                        </a:rPr>
                        <a:t>qual a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linguagem principal do  </a:t>
                      </a:r>
                      <a:r>
                        <a:rPr sz="25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documento.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317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b="1" spc="-1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&lt;meta</a:t>
                      </a:r>
                      <a:r>
                        <a:rPr sz="2500" b="1" spc="-4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charset</a:t>
                      </a:r>
                      <a:r>
                        <a:rPr sz="25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="utf-8"&gt;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655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Indica </a:t>
                      </a:r>
                      <a:r>
                        <a:rPr sz="2500" dirty="0">
                          <a:latin typeface="Arial Narrow" panose="020B0606020202030204" pitchFamily="34" charset="0"/>
                          <a:cs typeface="Calibri" panose="020F0502020204030204"/>
                        </a:rPr>
                        <a:t>qual a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tabela de </a:t>
                      </a:r>
                      <a:r>
                        <a:rPr sz="25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caracter </a:t>
                      </a:r>
                      <a:r>
                        <a:rPr sz="2500" spc="-15" dirty="0">
                          <a:latin typeface="Arial Narrow" panose="020B0606020202030204" pitchFamily="34" charset="0"/>
                          <a:cs typeface="Calibri" panose="020F0502020204030204"/>
                        </a:rPr>
                        <a:t>será  </a:t>
                      </a:r>
                      <a:r>
                        <a:rPr sz="25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utilizada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no</a:t>
                      </a:r>
                      <a:r>
                        <a:rPr sz="25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 documento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317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500" b="1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&lt;body&gt; </a:t>
                      </a:r>
                      <a:r>
                        <a:rPr sz="2500" b="1" dirty="0">
                          <a:latin typeface="Arial Narrow" panose="020B0606020202030204" pitchFamily="34" charset="0"/>
                          <a:cs typeface="Calibri" panose="020F0502020204030204"/>
                        </a:rPr>
                        <a:t>...</a:t>
                      </a:r>
                      <a:r>
                        <a:rPr sz="2500" b="1" spc="-85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b="1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&lt;/body&gt;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500" dirty="0">
                          <a:latin typeface="Arial Narrow" panose="020B0606020202030204" pitchFamily="34" charset="0"/>
                          <a:cs typeface="Calibri" panose="020F0502020204030204"/>
                        </a:rPr>
                        <a:t>Indica o inicio e o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final </a:t>
                      </a:r>
                      <a:r>
                        <a:rPr sz="2500" dirty="0">
                          <a:latin typeface="Arial Narrow" panose="020B0606020202030204" pitchFamily="34" charset="0"/>
                          <a:cs typeface="Calibri" panose="020F0502020204030204"/>
                        </a:rPr>
                        <a:t>do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corpo</a:t>
                      </a:r>
                      <a:r>
                        <a:rPr sz="2500" spc="-135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do</a:t>
                      </a:r>
                      <a:endParaRPr sz="2500" dirty="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5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documento</a:t>
                      </a:r>
                      <a:endParaRPr sz="2500" dirty="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Estrutura Básica - Definição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225540" y="0"/>
            <a:ext cx="809243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083" y="280797"/>
            <a:ext cx="5021326" cy="456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4145" y="1815567"/>
          <a:ext cx="8399412" cy="2560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8905"/>
                <a:gridCol w="4810507"/>
              </a:tblGrid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1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&lt;text=“</a:t>
                      </a:r>
                      <a:r>
                        <a:rPr sz="2200" b="1" spc="-1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#0000FF</a:t>
                      </a:r>
                      <a:r>
                        <a:rPr sz="2200" b="1" spc="-1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”&gt;</a:t>
                      </a:r>
                      <a:endParaRPr sz="2200" dirty="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Define </a:t>
                      </a:r>
                      <a:r>
                        <a:rPr sz="1800" dirty="0">
                          <a:latin typeface="Arial Narrow" panose="020B0606020202030204" pitchFamily="34" charset="0"/>
                          <a:cs typeface="Calibri" panose="020F0502020204030204"/>
                        </a:rPr>
                        <a:t>a </a:t>
                      </a:r>
                      <a:r>
                        <a:rPr sz="18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cor padrão </a:t>
                      </a:r>
                      <a:r>
                        <a:rPr sz="1800" dirty="0">
                          <a:latin typeface="Arial Narrow" panose="020B0606020202030204" pitchFamily="34" charset="0"/>
                          <a:cs typeface="Calibri" panose="020F0502020204030204"/>
                        </a:rPr>
                        <a:t>do </a:t>
                      </a:r>
                      <a:r>
                        <a:rPr sz="1800" spc="-15" dirty="0">
                          <a:latin typeface="Arial Narrow" panose="020B0606020202030204" pitchFamily="34" charset="0"/>
                          <a:cs typeface="Calibri" panose="020F0502020204030204"/>
                        </a:rPr>
                        <a:t>texto</a:t>
                      </a:r>
                      <a:endParaRPr sz="18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&lt;bgcolor="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#FFFF00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“&gt;</a:t>
                      </a:r>
                      <a:endParaRPr sz="22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2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Define </a:t>
                      </a:r>
                      <a:r>
                        <a:rPr sz="22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a </a:t>
                      </a:r>
                      <a:r>
                        <a:rPr sz="22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cor </a:t>
                      </a:r>
                      <a:r>
                        <a:rPr sz="22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de fundo da</a:t>
                      </a:r>
                      <a:r>
                        <a:rPr sz="2200" spc="-15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2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página</a:t>
                      </a:r>
                      <a:endParaRPr sz="22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&lt;background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=“image.jpg”&gt;</a:t>
                      </a:r>
                      <a:endParaRPr sz="22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Define </a:t>
                      </a:r>
                      <a:r>
                        <a:rPr sz="22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uma </a:t>
                      </a:r>
                      <a:r>
                        <a:rPr sz="22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imagem </a:t>
                      </a:r>
                      <a:r>
                        <a:rPr sz="22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de</a:t>
                      </a:r>
                      <a:r>
                        <a:rPr sz="2200" spc="40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2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fundo</a:t>
                      </a:r>
                      <a:endParaRPr sz="22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&lt;link</a:t>
                      </a:r>
                      <a:r>
                        <a:rPr sz="2200" b="1" spc="-4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=“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#0000FF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”&gt;</a:t>
                      </a:r>
                      <a:endParaRPr sz="22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dirty="0">
                          <a:latin typeface="Arial Narrow" panose="020B0606020202030204" pitchFamily="34" charset="0"/>
                          <a:cs typeface="Calibri" panose="020F0502020204030204"/>
                        </a:rPr>
                        <a:t>Cor </a:t>
                      </a:r>
                      <a:r>
                        <a:rPr sz="22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do</a:t>
                      </a:r>
                      <a:r>
                        <a:rPr sz="2200" spc="-90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2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link</a:t>
                      </a:r>
                      <a:endParaRPr sz="22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&lt;alink</a:t>
                      </a:r>
                      <a:r>
                        <a:rPr sz="2200" b="1" spc="-4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=“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#FF0000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”&gt;</a:t>
                      </a:r>
                      <a:endParaRPr sz="22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Quando acionamos </a:t>
                      </a:r>
                      <a:r>
                        <a:rPr sz="22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um</a:t>
                      </a:r>
                      <a:r>
                        <a:rPr sz="2200" spc="-15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2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link</a:t>
                      </a:r>
                      <a:endParaRPr sz="22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&lt;vlink</a:t>
                      </a:r>
                      <a:r>
                        <a:rPr sz="2200" b="1" spc="-6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=“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#000080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”&gt;</a:t>
                      </a:r>
                      <a:endParaRPr sz="2200" dirty="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200" dirty="0">
                          <a:latin typeface="Arial Narrow" panose="020B0606020202030204" pitchFamily="34" charset="0"/>
                          <a:cs typeface="Calibri" panose="020F0502020204030204"/>
                        </a:rPr>
                        <a:t>Cor </a:t>
                      </a:r>
                      <a:r>
                        <a:rPr sz="22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do link depois de</a:t>
                      </a:r>
                      <a:r>
                        <a:rPr sz="2200" spc="-55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2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visitado</a:t>
                      </a:r>
                      <a:endParaRPr sz="2200" dirty="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009049"/>
            <a:ext cx="24212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400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&lt;body</a:t>
            </a:r>
            <a:r>
              <a:rPr sz="2400" dirty="0">
                <a:solidFill>
                  <a:srgbClr val="0000FF"/>
                </a:solidFill>
                <a:latin typeface="Arial Narrow" panose="020B0606020202030204" pitchFamily="34" charset="0"/>
              </a:rPr>
              <a:t>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8601" y="4800600"/>
            <a:ext cx="8686800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10" dirty="0" err="1" smtClean="0">
                <a:latin typeface="Arial Narrow" panose="020B0606020202030204" pitchFamily="34" charset="0"/>
                <a:cs typeface="Calibri" panose="020F0502020204030204"/>
              </a:rPr>
              <a:t>Exemplo</a:t>
            </a:r>
            <a:r>
              <a:rPr lang="pt-BR" sz="2000" b="1" u="heavy" spc="-10" dirty="0" smtClean="0">
                <a:latin typeface="Arial Narrow" panose="020B0606020202030204" pitchFamily="34" charset="0"/>
                <a:cs typeface="Calibri" panose="020F0502020204030204"/>
              </a:rPr>
              <a:t> 01</a:t>
            </a:r>
            <a:r>
              <a:rPr sz="2000" b="1" u="heavy" spc="-10" dirty="0" smtClean="0">
                <a:latin typeface="Arial Narrow" panose="020B0606020202030204" pitchFamily="34" charset="0"/>
                <a:cs typeface="Calibri" panose="020F0502020204030204"/>
              </a:rPr>
              <a:t>:</a:t>
            </a:r>
            <a:endParaRPr sz="2000" dirty="0">
              <a:latin typeface="Arial Narrow" panose="020B0606020202030204" pitchFamily="34" charset="0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Arial Narrow" panose="020B0606020202030204" pitchFamily="34" charset="0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&lt;body </a:t>
            </a:r>
            <a:r>
              <a:rPr sz="2000" b="1" spc="-5" dirty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bgcolor</a:t>
            </a:r>
            <a:r>
              <a:rPr sz="1800" b="1" spc="-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="#FFFF00" </a:t>
            </a:r>
            <a:r>
              <a:rPr sz="1800" b="1" spc="-5" dirty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text</a:t>
            </a:r>
            <a:r>
              <a:rPr sz="1800" b="1" spc="-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="#0000FF" </a:t>
            </a:r>
            <a:r>
              <a:rPr sz="1800" b="1" dirty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link </a:t>
            </a:r>
            <a:r>
              <a:rPr sz="1800" b="1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="#0000FF" </a:t>
            </a:r>
            <a:r>
              <a:rPr sz="1800" b="1" dirty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alink</a:t>
            </a:r>
            <a:r>
              <a:rPr sz="1800" b="1" spc="-110" dirty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="#FF0000</a:t>
            </a:r>
            <a:r>
              <a:rPr sz="18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</a:t>
            </a:r>
            <a:r>
              <a:rPr lang="pt-BR" sz="18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1800" b="1" spc="-5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vlink</a:t>
            </a:r>
            <a:r>
              <a:rPr sz="1800" b="1" spc="-110" dirty="0" smtClean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="#000080</a:t>
            </a:r>
            <a:r>
              <a:rPr sz="18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</a:t>
            </a:r>
            <a:r>
              <a:rPr lang="pt-BR" sz="18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 /</a:t>
            </a:r>
            <a:r>
              <a:rPr sz="18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&gt;</a:t>
            </a:r>
            <a:endParaRPr sz="1800" dirty="0">
              <a:latin typeface="Arial Narrow" panose="020B0606020202030204" pitchFamily="34" charset="0"/>
              <a:cs typeface="Calibri" panose="020F0502020204030204"/>
            </a:endParaRPr>
          </a:p>
        </p:txBody>
      </p:sp>
      <p:sp>
        <p:nvSpPr>
          <p:cNvPr id="9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Propriedades da Página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253484" y="0"/>
            <a:ext cx="809243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02437" y="1384409"/>
          <a:ext cx="7920925" cy="1280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350"/>
                <a:gridCol w="4608575"/>
              </a:tblGrid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1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face</a:t>
                      </a:r>
                      <a:endParaRPr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Nome da</a:t>
                      </a:r>
                      <a:r>
                        <a:rPr sz="2200" spc="-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spc="-25" dirty="0">
                          <a:latin typeface="Calibri" panose="020F0502020204030204"/>
                          <a:cs typeface="Calibri" panose="020F0502020204030204"/>
                        </a:rPr>
                        <a:t>fonte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color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Cor da</a:t>
                      </a:r>
                      <a:r>
                        <a:rPr sz="22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spc="-25" dirty="0">
                          <a:latin typeface="Calibri" panose="020F0502020204030204"/>
                          <a:cs typeface="Calibri" panose="020F0502020204030204"/>
                        </a:rPr>
                        <a:t>fonte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1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size</a:t>
                      </a:r>
                      <a:endParaRPr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30" dirty="0">
                          <a:latin typeface="Calibri" panose="020F0502020204030204"/>
                          <a:cs typeface="Calibri" panose="020F0502020204030204"/>
                        </a:rPr>
                        <a:t>Tamanho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da</a:t>
                      </a:r>
                      <a:r>
                        <a:rPr sz="22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spc="-25" dirty="0">
                          <a:latin typeface="Calibri" panose="020F0502020204030204"/>
                          <a:cs typeface="Calibri" panose="020F0502020204030204"/>
                        </a:rPr>
                        <a:t>fonte</a:t>
                      </a:r>
                      <a:endParaRPr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86273" y="838200"/>
            <a:ext cx="21452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800" spc="-10" dirty="0">
                <a:solidFill>
                  <a:srgbClr val="0000FF"/>
                </a:solidFill>
                <a:latin typeface="Arial Narrow" panose="020B0606020202030204" pitchFamily="34" charset="0"/>
              </a:rPr>
              <a:t>&lt;</a:t>
            </a:r>
            <a:r>
              <a:rPr sz="2800" spc="-70" dirty="0">
                <a:solidFill>
                  <a:srgbClr val="0000FF"/>
                </a:solidFill>
                <a:latin typeface="Arial Narrow" panose="020B0606020202030204" pitchFamily="34" charset="0"/>
              </a:rPr>
              <a:t>f</a:t>
            </a:r>
            <a:r>
              <a:rPr sz="2800" spc="-10" dirty="0">
                <a:solidFill>
                  <a:srgbClr val="0000FF"/>
                </a:solidFill>
                <a:latin typeface="Arial Narrow" panose="020B0606020202030204" pitchFamily="34" charset="0"/>
              </a:rPr>
              <a:t>o</a:t>
            </a:r>
            <a:r>
              <a:rPr sz="2800" spc="-35" dirty="0">
                <a:solidFill>
                  <a:srgbClr val="0000FF"/>
                </a:solidFill>
                <a:latin typeface="Arial Narrow" panose="020B0606020202030204" pitchFamily="34" charset="0"/>
              </a:rPr>
              <a:t>n</a:t>
            </a:r>
            <a:r>
              <a:rPr sz="2800" spc="-10" dirty="0">
                <a:solidFill>
                  <a:srgbClr val="0000FF"/>
                </a:solidFill>
                <a:latin typeface="Arial Narrow" panose="020B0606020202030204" pitchFamily="34" charset="0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&gt;</a:t>
            </a:r>
            <a:endParaRPr sz="2800" dirty="0">
              <a:latin typeface="Arial Narrow" panose="020B0606020202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328" y="3581400"/>
            <a:ext cx="8646890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u="heavy" spc="-10" dirty="0" err="1" smtClean="0">
                <a:latin typeface="Arial Narrow" panose="020B0606020202030204" pitchFamily="34" charset="0"/>
                <a:cs typeface="Calibri" panose="020F0502020204030204"/>
              </a:rPr>
              <a:t>Exemplo</a:t>
            </a:r>
            <a:r>
              <a:rPr lang="pt-BR" sz="2200" b="1" u="heavy" spc="-10" dirty="0" smtClean="0">
                <a:latin typeface="Arial Narrow" panose="020B0606020202030204" pitchFamily="34" charset="0"/>
                <a:cs typeface="Calibri" panose="020F0502020204030204"/>
              </a:rPr>
              <a:t> 02:</a:t>
            </a:r>
            <a:endParaRPr sz="22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2125"/>
              </a:spcBef>
            </a:pPr>
            <a:r>
              <a:rPr sz="2200" spc="-20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&lt;font </a:t>
            </a:r>
            <a:r>
              <a:rPr sz="2200" spc="-10" dirty="0" smtClean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face</a:t>
            </a:r>
            <a:r>
              <a:rPr sz="22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=</a:t>
            </a:r>
            <a:r>
              <a:rPr lang="pt-BR" sz="22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</a:t>
            </a:r>
            <a:r>
              <a:rPr sz="2200" spc="-10" dirty="0" err="1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tahoma</a:t>
            </a:r>
            <a:r>
              <a:rPr lang="pt-BR" sz="2200" spc="-10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</a:t>
            </a:r>
            <a:r>
              <a:rPr sz="22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color </a:t>
            </a:r>
            <a:r>
              <a:rPr sz="22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=</a:t>
            </a:r>
            <a:r>
              <a:rPr lang="pt-BR" sz="2200" spc="-10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lang="pt-BR" sz="22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"blue"</a:t>
            </a:r>
            <a:r>
              <a:rPr sz="22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200" spc="-10" dirty="0" smtClean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size</a:t>
            </a:r>
            <a:r>
              <a:rPr sz="22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=</a:t>
            </a:r>
            <a:r>
              <a:rPr lang="pt-BR" sz="2200" spc="-10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</a:t>
            </a:r>
            <a:r>
              <a:rPr sz="22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24</a:t>
            </a:r>
            <a:r>
              <a:rPr lang="pt-BR" sz="22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 &gt;</a:t>
            </a:r>
            <a:r>
              <a:rPr sz="2200" spc="-70" dirty="0" err="1" smtClean="0">
                <a:latin typeface="Arial Narrow" panose="020B0606020202030204" pitchFamily="34" charset="0"/>
                <a:cs typeface="Calibri" panose="020F0502020204030204"/>
              </a:rPr>
              <a:t>Texto</a:t>
            </a:r>
            <a:r>
              <a:rPr sz="2200" spc="-70" dirty="0" smtClean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200" spc="-15" dirty="0">
                <a:latin typeface="Arial Narrow" panose="020B0606020202030204" pitchFamily="34" charset="0"/>
                <a:cs typeface="Calibri" panose="020F0502020204030204"/>
              </a:rPr>
              <a:t>formatado</a:t>
            </a:r>
            <a:r>
              <a:rPr sz="2200" spc="-25" dirty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&lt;/font&gt;</a:t>
            </a:r>
            <a:endParaRPr sz="2200" dirty="0">
              <a:latin typeface="Arial Narrow" panose="020B0606020202030204" pitchFamily="34" charset="0"/>
              <a:cs typeface="Calibri" panose="020F0502020204030204"/>
            </a:endParaRPr>
          </a:p>
        </p:txBody>
      </p:sp>
      <p:sp>
        <p:nvSpPr>
          <p:cNvPr id="22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fonte -&gt; </a:t>
            </a:r>
            <a:r>
              <a:rPr lang="pt-BR" sz="3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Tag</a:t>
            </a:r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&lt;</a:t>
            </a:r>
            <a:r>
              <a:rPr lang="pt-BR" sz="3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font</a:t>
            </a:r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&gt;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49328" y="4876800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BR" sz="2400" dirty="0" smtClean="0">
                <a:latin typeface="Arial Narrow" panose="020B0606020202030204" pitchFamily="34" charset="0"/>
              </a:rPr>
              <a:t>Cores </a:t>
            </a:r>
            <a:r>
              <a:rPr lang="pt-BR" sz="2400" dirty="0">
                <a:latin typeface="Arial Narrow" panose="020B0606020202030204" pitchFamily="34" charset="0"/>
              </a:rPr>
              <a:t>definidas pelo padrão </a:t>
            </a:r>
            <a:r>
              <a:rPr lang="pt-BR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r>
              <a:rPr lang="pt-BR" sz="2400" dirty="0">
                <a:latin typeface="Arial Narrow" panose="020B0606020202030204" pitchFamily="34" charset="0"/>
              </a:rPr>
              <a:t>[</a:t>
            </a:r>
            <a:r>
              <a:rPr lang="pt-BR" sz="24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ed</a:t>
            </a:r>
            <a:r>
              <a:rPr lang="pt-BR" sz="2400" dirty="0">
                <a:latin typeface="Arial Narrow" panose="020B0606020202030204" pitchFamily="34" charset="0"/>
              </a:rPr>
              <a:t>]</a:t>
            </a:r>
            <a:r>
              <a:rPr lang="pt-BR" sz="2400" b="1" dirty="0">
                <a:solidFill>
                  <a:srgbClr val="00B050"/>
                </a:solidFill>
                <a:latin typeface="Arial Narrow" panose="020B0606020202030204" pitchFamily="34" charset="0"/>
              </a:rPr>
              <a:t>G</a:t>
            </a:r>
            <a:r>
              <a:rPr lang="pt-BR" sz="2400" dirty="0">
                <a:latin typeface="Arial Narrow" panose="020B0606020202030204" pitchFamily="34" charset="0"/>
              </a:rPr>
              <a:t>[</a:t>
            </a:r>
            <a:r>
              <a:rPr lang="pt-BR" sz="24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reen</a:t>
            </a:r>
            <a:r>
              <a:rPr lang="pt-BR" sz="2400" dirty="0">
                <a:solidFill>
                  <a:srgbClr val="006666"/>
                </a:solidFill>
                <a:latin typeface="Arial Narrow" panose="020B0606020202030204" pitchFamily="34" charset="0"/>
              </a:rPr>
              <a:t>]</a:t>
            </a:r>
            <a:r>
              <a:rPr lang="pt-BR" sz="2400" b="1" dirty="0">
                <a:solidFill>
                  <a:srgbClr val="0000FF"/>
                </a:solidFill>
                <a:latin typeface="Arial Narrow" panose="020B0606020202030204" pitchFamily="34" charset="0"/>
              </a:rPr>
              <a:t>B</a:t>
            </a:r>
            <a:r>
              <a:rPr lang="pt-BR" sz="2400" dirty="0">
                <a:latin typeface="Arial Narrow" panose="020B0606020202030204" pitchFamily="34" charset="0"/>
              </a:rPr>
              <a:t>[</a:t>
            </a:r>
            <a:r>
              <a:rPr lang="pt-BR" sz="2400" dirty="0" err="1">
                <a:latin typeface="Arial Narrow" panose="020B0606020202030204" pitchFamily="34" charset="0"/>
              </a:rPr>
              <a:t>l</a:t>
            </a:r>
            <a:r>
              <a:rPr lang="pt-BR" sz="2400" b="1" dirty="0" err="1">
                <a:solidFill>
                  <a:srgbClr val="0000FF"/>
                </a:solidFill>
                <a:latin typeface="Arial Narrow" panose="020B0606020202030204" pitchFamily="34" charset="0"/>
              </a:rPr>
              <a:t>ue</a:t>
            </a:r>
            <a:r>
              <a:rPr lang="pt-BR" sz="2400" dirty="0" smtClean="0">
                <a:latin typeface="Arial Narrow" panose="020B0606020202030204" pitchFamily="34" charset="0"/>
              </a:rPr>
              <a:t>]: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BR" sz="2400" dirty="0" smtClean="0">
                <a:latin typeface="Arial Narrow" panose="020B0606020202030204" pitchFamily="34" charset="0"/>
              </a:rPr>
              <a:t>Cada </a:t>
            </a:r>
            <a:r>
              <a:rPr lang="pt-BR" sz="2400" i="1" dirty="0">
                <a:latin typeface="Arial Narrow" panose="020B0606020202030204" pitchFamily="34" charset="0"/>
              </a:rPr>
              <a:t>pigmento</a:t>
            </a:r>
            <a:r>
              <a:rPr lang="pt-BR" sz="2400" dirty="0">
                <a:latin typeface="Arial Narrow" panose="020B0606020202030204" pitchFamily="34" charset="0"/>
              </a:rPr>
              <a:t> varia de 0 a 255 (ou 00 a FF hexa)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1312" y="1406397"/>
          <a:ext cx="7920888" cy="2987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312"/>
                <a:gridCol w="4608576"/>
              </a:tblGrid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2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&lt;b&gt; </a:t>
                      </a:r>
                      <a:r>
                        <a:rPr sz="2200" spc="-55" dirty="0">
                          <a:latin typeface="Calibri" panose="020F0502020204030204"/>
                          <a:cs typeface="Calibri" panose="020F0502020204030204"/>
                        </a:rPr>
                        <a:t>Texto</a:t>
                      </a:r>
                      <a:r>
                        <a:rPr sz="22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01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&lt;/b&gt;</a:t>
                      </a:r>
                      <a:endParaRPr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200" spc="-10" dirty="0">
                          <a:latin typeface="Calibri" panose="020F0502020204030204"/>
                          <a:cs typeface="Calibri" panose="020F0502020204030204"/>
                        </a:rPr>
                        <a:t>Aplica negrito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no</a:t>
                      </a:r>
                      <a:r>
                        <a:rPr sz="22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spc="-25" dirty="0">
                          <a:latin typeface="Calibri" panose="020F0502020204030204"/>
                          <a:cs typeface="Calibri" panose="020F0502020204030204"/>
                        </a:rPr>
                        <a:t>texto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&lt;i&gt; </a:t>
                      </a:r>
                      <a:r>
                        <a:rPr sz="2200" spc="-55" dirty="0">
                          <a:latin typeface="Calibri" panose="020F0502020204030204"/>
                          <a:cs typeface="Calibri" panose="020F0502020204030204"/>
                        </a:rPr>
                        <a:t>Texto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01</a:t>
                      </a:r>
                      <a:r>
                        <a:rPr sz="2200" spc="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&lt;/i&gt;</a:t>
                      </a:r>
                      <a:endParaRPr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10" dirty="0">
                          <a:latin typeface="Calibri" panose="020F0502020204030204"/>
                          <a:cs typeface="Calibri" panose="020F0502020204030204"/>
                        </a:rPr>
                        <a:t>Aplica Itálico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no</a:t>
                      </a:r>
                      <a:r>
                        <a:rPr sz="2200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spc="-25" dirty="0">
                          <a:latin typeface="Calibri" panose="020F0502020204030204"/>
                          <a:cs typeface="Calibri" panose="020F0502020204030204"/>
                        </a:rPr>
                        <a:t>texto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&lt;u&gt; </a:t>
                      </a:r>
                      <a:r>
                        <a:rPr sz="2200" spc="-55" dirty="0">
                          <a:latin typeface="Calibri" panose="020F0502020204030204"/>
                          <a:cs typeface="Calibri" panose="020F0502020204030204"/>
                        </a:rPr>
                        <a:t>Texto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01</a:t>
                      </a:r>
                      <a:r>
                        <a:rPr sz="22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&lt;/u&gt;</a:t>
                      </a:r>
                      <a:endParaRPr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10" dirty="0">
                          <a:latin typeface="Calibri" panose="020F0502020204030204"/>
                          <a:cs typeface="Calibri" panose="020F0502020204030204"/>
                        </a:rPr>
                        <a:t>Aplica sublinhado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no</a:t>
                      </a:r>
                      <a:r>
                        <a:rPr sz="22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spc="-25" dirty="0">
                          <a:latin typeface="Calibri" panose="020F0502020204030204"/>
                          <a:cs typeface="Calibri" panose="020F0502020204030204"/>
                        </a:rPr>
                        <a:t>texto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&lt;big&gt; </a:t>
                      </a:r>
                      <a:r>
                        <a:rPr sz="2200" spc="-55" dirty="0">
                          <a:latin typeface="Calibri" panose="020F0502020204030204"/>
                          <a:cs typeface="Calibri" panose="020F0502020204030204"/>
                        </a:rPr>
                        <a:t>Texto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01</a:t>
                      </a:r>
                      <a:r>
                        <a:rPr sz="22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&lt;/big&gt;</a:t>
                      </a:r>
                      <a:endParaRPr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15" dirty="0">
                          <a:latin typeface="Calibri" panose="020F0502020204030204"/>
                          <a:cs typeface="Calibri" panose="020F0502020204030204"/>
                        </a:rPr>
                        <a:t>Aumenta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2200" spc="-25" dirty="0">
                          <a:latin typeface="Calibri" panose="020F0502020204030204"/>
                          <a:cs typeface="Calibri" panose="020F0502020204030204"/>
                        </a:rPr>
                        <a:t>fonte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e </a:t>
                      </a:r>
                      <a:r>
                        <a:rPr sz="2200" spc="-10" dirty="0">
                          <a:latin typeface="Calibri" panose="020F0502020204030204"/>
                          <a:cs typeface="Calibri" panose="020F0502020204030204"/>
                        </a:rPr>
                        <a:t>atribui</a:t>
                      </a:r>
                      <a:r>
                        <a:rPr sz="2200" spc="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spc="-10" dirty="0">
                          <a:latin typeface="Calibri" panose="020F0502020204030204"/>
                          <a:cs typeface="Calibri" panose="020F0502020204030204"/>
                        </a:rPr>
                        <a:t>negrito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&lt;small&gt; </a:t>
                      </a:r>
                      <a:r>
                        <a:rPr sz="2200" spc="-55" dirty="0">
                          <a:latin typeface="Calibri" panose="020F0502020204030204"/>
                          <a:cs typeface="Calibri" panose="020F0502020204030204"/>
                        </a:rPr>
                        <a:t>Texto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01</a:t>
                      </a:r>
                      <a:r>
                        <a:rPr sz="22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1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&lt;/small&gt;</a:t>
                      </a:r>
                      <a:endParaRPr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10" dirty="0">
                          <a:latin typeface="Calibri" panose="020F0502020204030204"/>
                          <a:cs typeface="Calibri" panose="020F0502020204030204"/>
                        </a:rPr>
                        <a:t>Reduz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e </a:t>
                      </a:r>
                      <a:r>
                        <a:rPr sz="2200" spc="-15" dirty="0">
                          <a:latin typeface="Calibri" panose="020F0502020204030204"/>
                          <a:cs typeface="Calibri" panose="020F0502020204030204"/>
                        </a:rPr>
                        <a:t>altera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200" spc="-25" dirty="0">
                          <a:latin typeface="Calibri" panose="020F0502020204030204"/>
                          <a:cs typeface="Calibri" panose="020F0502020204030204"/>
                        </a:rPr>
                        <a:t> fonte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10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&lt;sub&gt; </a:t>
                      </a:r>
                      <a:r>
                        <a:rPr sz="2200" spc="-55" dirty="0">
                          <a:latin typeface="Calibri" panose="020F0502020204030204"/>
                          <a:cs typeface="Calibri" panose="020F0502020204030204"/>
                        </a:rPr>
                        <a:t>Texto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01</a:t>
                      </a:r>
                      <a:r>
                        <a:rPr sz="2200" spc="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1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&lt;/sub&gt;</a:t>
                      </a:r>
                      <a:endParaRPr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10" dirty="0">
                          <a:latin typeface="Calibri" panose="020F0502020204030204"/>
                          <a:cs typeface="Calibri" panose="020F0502020204030204"/>
                        </a:rPr>
                        <a:t>Coloca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o </a:t>
                      </a:r>
                      <a:r>
                        <a:rPr sz="2200" spc="-25" dirty="0">
                          <a:latin typeface="Calibri" panose="020F0502020204030204"/>
                          <a:cs typeface="Calibri" panose="020F0502020204030204"/>
                        </a:rPr>
                        <a:t>texto</a:t>
                      </a:r>
                      <a:r>
                        <a:rPr sz="22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spc="-10" dirty="0">
                          <a:latin typeface="Calibri" panose="020F0502020204030204"/>
                          <a:cs typeface="Calibri" panose="020F0502020204030204"/>
                        </a:rPr>
                        <a:t>subscrito</a:t>
                      </a:r>
                      <a:endParaRPr sz="2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b="1" spc="-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&lt;sup&gt; </a:t>
                      </a:r>
                      <a:r>
                        <a:rPr sz="2200" spc="-55" dirty="0">
                          <a:latin typeface="Calibri" panose="020F0502020204030204"/>
                          <a:cs typeface="Calibri" panose="020F0502020204030204"/>
                        </a:rPr>
                        <a:t>Texto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01</a:t>
                      </a:r>
                      <a:r>
                        <a:rPr sz="22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b="1" spc="-15" dirty="0">
                          <a:solidFill>
                            <a:srgbClr val="0000F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&lt;/sup&gt;</a:t>
                      </a:r>
                      <a:endParaRPr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10" dirty="0">
                          <a:latin typeface="Calibri" panose="020F0502020204030204"/>
                          <a:cs typeface="Calibri" panose="020F0502020204030204"/>
                        </a:rPr>
                        <a:t>Coloca 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o </a:t>
                      </a:r>
                      <a:r>
                        <a:rPr sz="2200" spc="-20" dirty="0">
                          <a:latin typeface="Calibri" panose="020F0502020204030204"/>
                          <a:cs typeface="Calibri" panose="020F0502020204030204"/>
                        </a:rPr>
                        <a:t>texto</a:t>
                      </a:r>
                      <a:r>
                        <a:rPr sz="22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200" spc="-10" dirty="0">
                          <a:latin typeface="Calibri" panose="020F0502020204030204"/>
                          <a:cs typeface="Calibri" panose="020F0502020204030204"/>
                        </a:rPr>
                        <a:t>sobrescrito</a:t>
                      </a:r>
                      <a:endParaRPr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90245" y="4608321"/>
            <a:ext cx="2560955" cy="1125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u="heavy" spc="-15" dirty="0">
                <a:latin typeface="Calibri" panose="020F0502020204030204"/>
                <a:cs typeface="Calibri" panose="020F0502020204030204"/>
              </a:rPr>
              <a:t>Quebra </a:t>
            </a:r>
            <a:r>
              <a:rPr sz="2400" b="1" u="heavy" dirty="0">
                <a:latin typeface="Calibri" panose="020F0502020204030204"/>
                <a:cs typeface="Calibri" panose="020F0502020204030204"/>
              </a:rPr>
              <a:t>de</a:t>
            </a:r>
            <a:r>
              <a:rPr sz="2400" b="1" u="heavy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u="heavy" spc="-60" dirty="0">
                <a:latin typeface="Calibri" panose="020F0502020204030204"/>
                <a:cs typeface="Calibri" panose="020F0502020204030204"/>
              </a:rPr>
              <a:t>Texto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5" dirty="0">
                <a:latin typeface="Calibri" panose="020F0502020204030204"/>
                <a:cs typeface="Calibri" panose="020F0502020204030204"/>
              </a:rPr>
              <a:t>Texto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da </a:t>
            </a:r>
            <a:r>
              <a:rPr sz="2400" dirty="0">
                <a:latin typeface="Calibri" panose="020F0502020204030204"/>
                <a:cs typeface="Calibri" panose="020F0502020204030204"/>
              </a:rPr>
              <a:t>linha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&lt;br</a:t>
            </a:r>
            <a:r>
              <a:rPr sz="2400" spc="-5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/&gt;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Estilo de Texto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5094732" y="0"/>
            <a:ext cx="809243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8840" y="0"/>
            <a:ext cx="807719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9096" y="280797"/>
            <a:ext cx="1386586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90235" y="471551"/>
            <a:ext cx="261620" cy="50800"/>
          </a:xfrm>
          <a:custGeom>
            <a:avLst/>
            <a:gdLst/>
            <a:ahLst/>
            <a:cxnLst/>
            <a:rect l="l" t="t" r="r" b="b"/>
            <a:pathLst>
              <a:path w="261620" h="50800">
                <a:moveTo>
                  <a:pt x="255904" y="0"/>
                </a:moveTo>
                <a:lnTo>
                  <a:pt x="16001" y="0"/>
                </a:lnTo>
                <a:lnTo>
                  <a:pt x="13969" y="762"/>
                </a:lnTo>
                <a:lnTo>
                  <a:pt x="3810" y="17145"/>
                </a:lnTo>
                <a:lnTo>
                  <a:pt x="2921" y="20193"/>
                </a:lnTo>
                <a:lnTo>
                  <a:pt x="0" y="43561"/>
                </a:lnTo>
                <a:lnTo>
                  <a:pt x="635" y="46227"/>
                </a:lnTo>
                <a:lnTo>
                  <a:pt x="1904" y="48133"/>
                </a:lnTo>
                <a:lnTo>
                  <a:pt x="3301" y="49911"/>
                </a:lnTo>
                <a:lnTo>
                  <a:pt x="5461" y="50800"/>
                </a:lnTo>
                <a:lnTo>
                  <a:pt x="245363" y="50800"/>
                </a:lnTo>
                <a:lnTo>
                  <a:pt x="259714" y="24384"/>
                </a:lnTo>
                <a:lnTo>
                  <a:pt x="260350" y="21336"/>
                </a:lnTo>
                <a:lnTo>
                  <a:pt x="260730" y="18541"/>
                </a:lnTo>
                <a:lnTo>
                  <a:pt x="261199" y="13970"/>
                </a:lnTo>
                <a:lnTo>
                  <a:pt x="261282" y="11175"/>
                </a:lnTo>
                <a:lnTo>
                  <a:pt x="261365" y="6603"/>
                </a:lnTo>
                <a:lnTo>
                  <a:pt x="260730" y="3937"/>
                </a:lnTo>
                <a:lnTo>
                  <a:pt x="259334" y="2412"/>
                </a:lnTo>
                <a:lnTo>
                  <a:pt x="257937" y="762"/>
                </a:lnTo>
                <a:lnTo>
                  <a:pt x="255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0235" y="471551"/>
            <a:ext cx="261620" cy="50800"/>
          </a:xfrm>
          <a:custGeom>
            <a:avLst/>
            <a:gdLst/>
            <a:ahLst/>
            <a:cxnLst/>
            <a:rect l="l" t="t" r="r" b="b"/>
            <a:pathLst>
              <a:path w="261620" h="50800">
                <a:moveTo>
                  <a:pt x="18541" y="0"/>
                </a:moveTo>
                <a:lnTo>
                  <a:pt x="253237" y="0"/>
                </a:lnTo>
                <a:lnTo>
                  <a:pt x="255904" y="0"/>
                </a:lnTo>
                <a:lnTo>
                  <a:pt x="257937" y="762"/>
                </a:lnTo>
                <a:lnTo>
                  <a:pt x="259334" y="2412"/>
                </a:lnTo>
                <a:lnTo>
                  <a:pt x="260730" y="3937"/>
                </a:lnTo>
                <a:lnTo>
                  <a:pt x="261365" y="6603"/>
                </a:lnTo>
                <a:lnTo>
                  <a:pt x="261365" y="10413"/>
                </a:lnTo>
                <a:lnTo>
                  <a:pt x="261365" y="11684"/>
                </a:lnTo>
                <a:lnTo>
                  <a:pt x="261238" y="13588"/>
                </a:lnTo>
                <a:lnTo>
                  <a:pt x="260985" y="16128"/>
                </a:lnTo>
                <a:lnTo>
                  <a:pt x="260730" y="18541"/>
                </a:lnTo>
                <a:lnTo>
                  <a:pt x="260350" y="21336"/>
                </a:lnTo>
                <a:lnTo>
                  <a:pt x="259714" y="24384"/>
                </a:lnTo>
                <a:lnTo>
                  <a:pt x="259206" y="27432"/>
                </a:lnTo>
                <a:lnTo>
                  <a:pt x="254126" y="42037"/>
                </a:lnTo>
                <a:lnTo>
                  <a:pt x="252729" y="44576"/>
                </a:lnTo>
                <a:lnTo>
                  <a:pt x="251078" y="46736"/>
                </a:lnTo>
                <a:lnTo>
                  <a:pt x="249300" y="48387"/>
                </a:lnTo>
                <a:lnTo>
                  <a:pt x="247396" y="50037"/>
                </a:lnTo>
                <a:lnTo>
                  <a:pt x="245363" y="50800"/>
                </a:lnTo>
                <a:lnTo>
                  <a:pt x="243077" y="50800"/>
                </a:lnTo>
                <a:lnTo>
                  <a:pt x="8381" y="50800"/>
                </a:lnTo>
                <a:lnTo>
                  <a:pt x="5461" y="50800"/>
                </a:lnTo>
                <a:lnTo>
                  <a:pt x="3301" y="49911"/>
                </a:lnTo>
                <a:lnTo>
                  <a:pt x="1904" y="48133"/>
                </a:lnTo>
                <a:lnTo>
                  <a:pt x="635" y="46227"/>
                </a:lnTo>
                <a:lnTo>
                  <a:pt x="0" y="43561"/>
                </a:lnTo>
                <a:lnTo>
                  <a:pt x="0" y="39877"/>
                </a:lnTo>
                <a:lnTo>
                  <a:pt x="0" y="38608"/>
                </a:lnTo>
                <a:lnTo>
                  <a:pt x="3810" y="17145"/>
                </a:lnTo>
                <a:lnTo>
                  <a:pt x="4699" y="13970"/>
                </a:lnTo>
                <a:lnTo>
                  <a:pt x="12064" y="2412"/>
                </a:lnTo>
                <a:lnTo>
                  <a:pt x="13969" y="762"/>
                </a:lnTo>
                <a:lnTo>
                  <a:pt x="16001" y="0"/>
                </a:lnTo>
                <a:lnTo>
                  <a:pt x="185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31279" y="283718"/>
            <a:ext cx="761746" cy="364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Tabela de Cores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" y="788375"/>
            <a:ext cx="9144000" cy="5133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5094732" y="0"/>
            <a:ext cx="809243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8840" y="0"/>
            <a:ext cx="807719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9096" y="280797"/>
            <a:ext cx="1386586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90235" y="471551"/>
            <a:ext cx="261620" cy="50800"/>
          </a:xfrm>
          <a:custGeom>
            <a:avLst/>
            <a:gdLst/>
            <a:ahLst/>
            <a:cxnLst/>
            <a:rect l="l" t="t" r="r" b="b"/>
            <a:pathLst>
              <a:path w="261620" h="50800">
                <a:moveTo>
                  <a:pt x="255904" y="0"/>
                </a:moveTo>
                <a:lnTo>
                  <a:pt x="16001" y="0"/>
                </a:lnTo>
                <a:lnTo>
                  <a:pt x="13969" y="762"/>
                </a:lnTo>
                <a:lnTo>
                  <a:pt x="3810" y="17145"/>
                </a:lnTo>
                <a:lnTo>
                  <a:pt x="2921" y="20193"/>
                </a:lnTo>
                <a:lnTo>
                  <a:pt x="0" y="43561"/>
                </a:lnTo>
                <a:lnTo>
                  <a:pt x="635" y="46227"/>
                </a:lnTo>
                <a:lnTo>
                  <a:pt x="1904" y="48133"/>
                </a:lnTo>
                <a:lnTo>
                  <a:pt x="3301" y="49911"/>
                </a:lnTo>
                <a:lnTo>
                  <a:pt x="5461" y="50800"/>
                </a:lnTo>
                <a:lnTo>
                  <a:pt x="245363" y="50800"/>
                </a:lnTo>
                <a:lnTo>
                  <a:pt x="259714" y="24384"/>
                </a:lnTo>
                <a:lnTo>
                  <a:pt x="260350" y="21336"/>
                </a:lnTo>
                <a:lnTo>
                  <a:pt x="260730" y="18541"/>
                </a:lnTo>
                <a:lnTo>
                  <a:pt x="261199" y="13970"/>
                </a:lnTo>
                <a:lnTo>
                  <a:pt x="261282" y="11175"/>
                </a:lnTo>
                <a:lnTo>
                  <a:pt x="261365" y="6603"/>
                </a:lnTo>
                <a:lnTo>
                  <a:pt x="260730" y="3937"/>
                </a:lnTo>
                <a:lnTo>
                  <a:pt x="259334" y="2412"/>
                </a:lnTo>
                <a:lnTo>
                  <a:pt x="257937" y="762"/>
                </a:lnTo>
                <a:lnTo>
                  <a:pt x="255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0235" y="471551"/>
            <a:ext cx="261620" cy="50800"/>
          </a:xfrm>
          <a:custGeom>
            <a:avLst/>
            <a:gdLst/>
            <a:ahLst/>
            <a:cxnLst/>
            <a:rect l="l" t="t" r="r" b="b"/>
            <a:pathLst>
              <a:path w="261620" h="50800">
                <a:moveTo>
                  <a:pt x="18541" y="0"/>
                </a:moveTo>
                <a:lnTo>
                  <a:pt x="253237" y="0"/>
                </a:lnTo>
                <a:lnTo>
                  <a:pt x="255904" y="0"/>
                </a:lnTo>
                <a:lnTo>
                  <a:pt x="257937" y="762"/>
                </a:lnTo>
                <a:lnTo>
                  <a:pt x="259334" y="2412"/>
                </a:lnTo>
                <a:lnTo>
                  <a:pt x="260730" y="3937"/>
                </a:lnTo>
                <a:lnTo>
                  <a:pt x="261365" y="6603"/>
                </a:lnTo>
                <a:lnTo>
                  <a:pt x="261365" y="10413"/>
                </a:lnTo>
                <a:lnTo>
                  <a:pt x="261365" y="11684"/>
                </a:lnTo>
                <a:lnTo>
                  <a:pt x="261238" y="13588"/>
                </a:lnTo>
                <a:lnTo>
                  <a:pt x="260985" y="16128"/>
                </a:lnTo>
                <a:lnTo>
                  <a:pt x="260730" y="18541"/>
                </a:lnTo>
                <a:lnTo>
                  <a:pt x="260350" y="21336"/>
                </a:lnTo>
                <a:lnTo>
                  <a:pt x="259714" y="24384"/>
                </a:lnTo>
                <a:lnTo>
                  <a:pt x="259206" y="27432"/>
                </a:lnTo>
                <a:lnTo>
                  <a:pt x="254126" y="42037"/>
                </a:lnTo>
                <a:lnTo>
                  <a:pt x="252729" y="44576"/>
                </a:lnTo>
                <a:lnTo>
                  <a:pt x="251078" y="46736"/>
                </a:lnTo>
                <a:lnTo>
                  <a:pt x="249300" y="48387"/>
                </a:lnTo>
                <a:lnTo>
                  <a:pt x="247396" y="50037"/>
                </a:lnTo>
                <a:lnTo>
                  <a:pt x="245363" y="50800"/>
                </a:lnTo>
                <a:lnTo>
                  <a:pt x="243077" y="50800"/>
                </a:lnTo>
                <a:lnTo>
                  <a:pt x="8381" y="50800"/>
                </a:lnTo>
                <a:lnTo>
                  <a:pt x="5461" y="50800"/>
                </a:lnTo>
                <a:lnTo>
                  <a:pt x="3301" y="49911"/>
                </a:lnTo>
                <a:lnTo>
                  <a:pt x="1904" y="48133"/>
                </a:lnTo>
                <a:lnTo>
                  <a:pt x="635" y="46227"/>
                </a:lnTo>
                <a:lnTo>
                  <a:pt x="0" y="43561"/>
                </a:lnTo>
                <a:lnTo>
                  <a:pt x="0" y="39877"/>
                </a:lnTo>
                <a:lnTo>
                  <a:pt x="0" y="38608"/>
                </a:lnTo>
                <a:lnTo>
                  <a:pt x="3810" y="17145"/>
                </a:lnTo>
                <a:lnTo>
                  <a:pt x="4699" y="13970"/>
                </a:lnTo>
                <a:lnTo>
                  <a:pt x="12064" y="2412"/>
                </a:lnTo>
                <a:lnTo>
                  <a:pt x="13969" y="762"/>
                </a:lnTo>
                <a:lnTo>
                  <a:pt x="16001" y="0"/>
                </a:lnTo>
                <a:lnTo>
                  <a:pt x="1854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31279" y="283718"/>
            <a:ext cx="761746" cy="364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83920" y="829634"/>
            <a:ext cx="7921879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400" spc="-15" dirty="0">
                <a:solidFill>
                  <a:srgbClr val="0000FF"/>
                </a:solidFill>
                <a:latin typeface="Arial Narrow" panose="020B0606020202030204" pitchFamily="34" charset="0"/>
              </a:rPr>
              <a:t>Permite </a:t>
            </a:r>
            <a:r>
              <a:rPr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aplicar </a:t>
            </a:r>
            <a:r>
              <a:rPr sz="2400" dirty="0">
                <a:solidFill>
                  <a:srgbClr val="0000FF"/>
                </a:solidFill>
                <a:latin typeface="Arial Narrow" panose="020B0606020202030204" pitchFamily="34" charset="0"/>
              </a:rPr>
              <a:t>títulos e </a:t>
            </a:r>
            <a:r>
              <a:rPr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subtítulos na</a:t>
            </a:r>
            <a:r>
              <a:rPr sz="2400" spc="-75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página</a:t>
            </a:r>
            <a:endParaRPr sz="2400" dirty="0">
              <a:solidFill>
                <a:srgbClr val="0000FF"/>
              </a:solidFill>
              <a:latin typeface="Arial Narrow" panose="020B0606020202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2400" b="0" spc="-5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/>
            </a:r>
            <a:br>
              <a:rPr lang="pt-BR" sz="2400" b="0" spc="-5" dirty="0" smtClean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sz="2400" spc="-5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&lt;</a:t>
            </a:r>
            <a:r>
              <a:rPr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h1&gt;</a:t>
            </a:r>
            <a:r>
              <a:rPr sz="2400" spc="-5" dirty="0">
                <a:solidFill>
                  <a:schemeClr val="tx1"/>
                </a:solidFill>
                <a:latin typeface="Arial Narrow" panose="020B0606020202030204" pitchFamily="34" charset="0"/>
              </a:rPr>
              <a:t>Título</a:t>
            </a:r>
            <a:r>
              <a:rPr sz="2400" spc="-7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Arial Narrow" panose="020B0606020202030204" pitchFamily="34" charset="0"/>
              </a:rPr>
              <a:t>01</a:t>
            </a:r>
            <a:r>
              <a:rPr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&lt;/h1</a:t>
            </a:r>
            <a:r>
              <a:rPr sz="2400" spc="-5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&gt;</a:t>
            </a:r>
            <a: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/>
            </a:r>
            <a:b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&lt;h2&gt;</a:t>
            </a:r>
            <a:r>
              <a:rPr lang="pt-BR" sz="2400" spc="-5" dirty="0">
                <a:solidFill>
                  <a:schemeClr val="tx1"/>
                </a:solidFill>
                <a:latin typeface="Arial Narrow" panose="020B0606020202030204" pitchFamily="34" charset="0"/>
              </a:rPr>
              <a:t>Título 02</a:t>
            </a:r>
            <a:r>
              <a:rPr lang="pt-BR" sz="2400" spc="-70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&lt;/h2&gt;</a:t>
            </a:r>
            <a:b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&lt;h3&gt;</a:t>
            </a:r>
            <a:r>
              <a:rPr lang="pt-BR" sz="2400" spc="-5" dirty="0">
                <a:solidFill>
                  <a:schemeClr val="tx1"/>
                </a:solidFill>
                <a:latin typeface="Arial Narrow" panose="020B0606020202030204" pitchFamily="34" charset="0"/>
              </a:rPr>
              <a:t>Título 03</a:t>
            </a:r>
            <a:r>
              <a:rPr lang="pt-BR" sz="2400" spc="-70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&lt;/h3&gt;</a:t>
            </a:r>
            <a:b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&lt;h4&gt;</a:t>
            </a:r>
            <a:r>
              <a:rPr lang="pt-BR" sz="2400" spc="-5" dirty="0">
                <a:solidFill>
                  <a:schemeClr val="tx1"/>
                </a:solidFill>
                <a:latin typeface="Arial Narrow" panose="020B0606020202030204" pitchFamily="34" charset="0"/>
              </a:rPr>
              <a:t>Título 04</a:t>
            </a:r>
            <a:r>
              <a:rPr lang="pt-BR" sz="2400" spc="-70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&lt;/h4&gt;</a:t>
            </a:r>
            <a:b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&lt;h5&gt;</a:t>
            </a:r>
            <a:r>
              <a:rPr lang="pt-BR" sz="2400" spc="-5" dirty="0">
                <a:solidFill>
                  <a:schemeClr val="tx1"/>
                </a:solidFill>
                <a:latin typeface="Arial Narrow" panose="020B0606020202030204" pitchFamily="34" charset="0"/>
              </a:rPr>
              <a:t>Título 05</a:t>
            </a:r>
            <a:r>
              <a:rPr lang="pt-BR" sz="2400" spc="-70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&lt;/h5&gt;</a:t>
            </a:r>
            <a:b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</a:br>
            <a: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&lt;h6&gt;</a:t>
            </a:r>
            <a:r>
              <a:rPr lang="pt-BR" sz="2400" spc="-5" dirty="0">
                <a:solidFill>
                  <a:schemeClr val="tx1"/>
                </a:solidFill>
                <a:latin typeface="Arial Narrow" panose="020B0606020202030204" pitchFamily="34" charset="0"/>
              </a:rPr>
              <a:t>Título 06</a:t>
            </a:r>
            <a:r>
              <a:rPr lang="pt-BR" sz="2400" spc="-75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&lt;/h6&gt;</a:t>
            </a:r>
            <a:br>
              <a:rPr lang="pt-BR" sz="2400" spc="-5" dirty="0">
                <a:solidFill>
                  <a:srgbClr val="0000FF"/>
                </a:solidFill>
                <a:latin typeface="Arial Narrow" panose="020B0606020202030204" pitchFamily="34" charset="0"/>
              </a:rPr>
            </a:br>
            <a:endParaRPr sz="2400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39757" y="4114800"/>
            <a:ext cx="9067798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100" b="1" u="heavy" spc="-10" dirty="0" err="1" smtClean="0">
                <a:latin typeface="Arial Narrow" panose="020B0606020202030204" pitchFamily="34" charset="0"/>
              </a:rPr>
              <a:t>Exemplo</a:t>
            </a:r>
            <a:r>
              <a:rPr lang="pt-BR" sz="2100" b="1" u="heavy" spc="-10" dirty="0">
                <a:latin typeface="Arial Narrow" panose="020B0606020202030204" pitchFamily="34" charset="0"/>
              </a:rPr>
              <a:t> </a:t>
            </a:r>
            <a:r>
              <a:rPr lang="pt-BR" sz="2100" b="1" u="heavy" spc="-10" dirty="0" smtClean="0">
                <a:latin typeface="Arial Narrow" panose="020B0606020202030204" pitchFamily="34" charset="0"/>
              </a:rPr>
              <a:t>03:</a:t>
            </a:r>
            <a:endParaRPr sz="2100" b="1" dirty="0"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Arial Narrow" panose="020B0606020202030204" pitchFamily="34" charset="0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&lt;</a:t>
            </a:r>
            <a:r>
              <a:rPr sz="2100" spc="-5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h1&gt;&lt;font </a:t>
            </a:r>
            <a:r>
              <a:rPr sz="2100" spc="-5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face</a:t>
            </a:r>
            <a:r>
              <a:rPr sz="2100" spc="-5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="Arial" </a:t>
            </a:r>
            <a:r>
              <a:rPr sz="2100" spc="-1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size</a:t>
            </a:r>
            <a:r>
              <a:rPr sz="2100" spc="-10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="4" </a:t>
            </a:r>
            <a:r>
              <a:rPr sz="2100" spc="-5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color</a:t>
            </a:r>
            <a:r>
              <a:rPr sz="2100" spc="-5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="</a:t>
            </a:r>
            <a:r>
              <a:rPr lang="pt-BR" sz="2100" spc="-5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#FF0000</a:t>
            </a:r>
            <a:r>
              <a:rPr sz="2100" spc="-5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"&gt;</a:t>
            </a:r>
            <a:r>
              <a:rPr sz="2100" spc="-5" dirty="0" err="1" smtClean="0">
                <a:latin typeface="Arial Narrow" panose="020B0606020202030204" pitchFamily="34" charset="0"/>
              </a:rPr>
              <a:t>Título</a:t>
            </a:r>
            <a:r>
              <a:rPr sz="2100" spc="-5" dirty="0" smtClean="0">
                <a:latin typeface="Arial Narrow" panose="020B0606020202030204" pitchFamily="34" charset="0"/>
              </a:rPr>
              <a:t> 1</a:t>
            </a:r>
            <a:r>
              <a:rPr sz="2100" spc="-5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&lt;/font&gt;&lt;/</a:t>
            </a:r>
            <a:r>
              <a:rPr sz="2100" spc="-5" dirty="0">
                <a:solidFill>
                  <a:srgbClr val="0000FF"/>
                </a:solidFill>
                <a:latin typeface="Arial Narrow" panose="020B0606020202030204" pitchFamily="34" charset="0"/>
              </a:rPr>
              <a:t>h1&gt;</a:t>
            </a:r>
            <a:endParaRPr sz="2100" dirty="0"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Arial Narrow" panose="020B0606020202030204" pitchFamily="34" charset="0"/>
              <a:cs typeface="Times New Roman" panose="02020603050405020304"/>
            </a:endParaRPr>
          </a:p>
        </p:txBody>
      </p:sp>
      <p:sp>
        <p:nvSpPr>
          <p:cNvPr id="22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Headings</a:t>
            </a:r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ou Títulos - </a:t>
            </a:r>
            <a:r>
              <a:rPr lang="pt-BR" sz="3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Tag</a:t>
            </a:r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&lt;h&gt;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3232340" y="2209800"/>
          <a:ext cx="534327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6860"/>
                <a:gridCol w="35464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 err="1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Left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esquerda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pt-BR" b="1" dirty="0">
                        <a:solidFill>
                          <a:srgbClr val="0000FF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&lt;h1 </a:t>
                      </a:r>
                      <a:r>
                        <a:rPr lang="pt-BR" b="1" dirty="0" err="1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align</a:t>
                      </a:r>
                      <a:r>
                        <a:rPr lang="pt-BR" b="1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pt-BR" b="1" dirty="0" smtClean="0">
                          <a:latin typeface="Arial Narrow" panose="020B0606020202030204" pitchFamily="34" charset="0"/>
                        </a:rPr>
                        <a:t>=</a:t>
                      </a:r>
                      <a:r>
                        <a:rPr lang="pt-BR" sz="1800" b="1" spc="-5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pt-BR" b="1" dirty="0" err="1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left</a:t>
                      </a:r>
                      <a:r>
                        <a:rPr lang="pt-BR" sz="1800" b="1" spc="-5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"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&gt;</a:t>
                      </a:r>
                      <a:r>
                        <a:rPr lang="pt-BR" b="1" dirty="0" smtClean="0">
                          <a:latin typeface="Arial Narrow" panose="020B0606020202030204" pitchFamily="34" charset="0"/>
                        </a:rPr>
                        <a:t> Título 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&lt;/h1&gt;</a:t>
                      </a:r>
                      <a:endParaRPr lang="pt-BR" b="1" dirty="0">
                        <a:solidFill>
                          <a:srgbClr val="0000FF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Center (</a:t>
                      </a:r>
                      <a:r>
                        <a:rPr lang="pt-BR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centro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pt-BR" b="1" dirty="0">
                        <a:solidFill>
                          <a:srgbClr val="0000FF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&lt;h1 </a:t>
                      </a:r>
                      <a:r>
                        <a:rPr lang="pt-BR" b="1" dirty="0" err="1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align</a:t>
                      </a:r>
                      <a:r>
                        <a:rPr lang="pt-BR" b="1" dirty="0" smtClean="0">
                          <a:latin typeface="Arial Narrow" panose="020B0606020202030204" pitchFamily="34" charset="0"/>
                        </a:rPr>
                        <a:t> =</a:t>
                      </a:r>
                      <a:r>
                        <a:rPr lang="pt-BR" sz="1800" b="1" spc="-5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pt-BR" sz="1800" b="1" spc="0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center</a:t>
                      </a:r>
                      <a:r>
                        <a:rPr lang="pt-BR" sz="1800" b="1" spc="-5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"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&gt;</a:t>
                      </a:r>
                      <a:r>
                        <a:rPr lang="pt-BR" b="1" dirty="0" smtClean="0">
                          <a:latin typeface="Arial Narrow" panose="020B0606020202030204" pitchFamily="34" charset="0"/>
                        </a:rPr>
                        <a:t> Título 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&lt;/h1&gt;</a:t>
                      </a:r>
                      <a:endParaRPr lang="pt-BR" b="1" dirty="0">
                        <a:solidFill>
                          <a:srgbClr val="0000FF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Right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pt-BR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direita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  <a:endParaRPr lang="pt-BR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&lt;h1 </a:t>
                      </a:r>
                      <a:r>
                        <a:rPr lang="pt-BR" b="1" dirty="0" err="1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align</a:t>
                      </a:r>
                      <a:r>
                        <a:rPr lang="pt-BR" b="1" dirty="0" smtClean="0">
                          <a:latin typeface="Arial Narrow" panose="020B0606020202030204" pitchFamily="34" charset="0"/>
                        </a:rPr>
                        <a:t> =</a:t>
                      </a:r>
                      <a:r>
                        <a:rPr lang="pt-BR" sz="1800" b="1" spc="-5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"</a:t>
                      </a:r>
                      <a:r>
                        <a:rPr lang="pt-BR" b="1" dirty="0" err="1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right</a:t>
                      </a:r>
                      <a:r>
                        <a:rPr lang="pt-BR" sz="1800" b="1" spc="-5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"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&gt;</a:t>
                      </a:r>
                      <a:r>
                        <a:rPr lang="pt-BR" b="1" dirty="0" smtClean="0">
                          <a:latin typeface="Arial Narrow" panose="020B0606020202030204" pitchFamily="34" charset="0"/>
                        </a:rPr>
                        <a:t> Título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 &lt;/h1&gt;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800" b="1" spc="-10" dirty="0" err="1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Justify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pt-BR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Justifica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  <a:endParaRPr lang="pt-BR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&lt;h1 </a:t>
                      </a:r>
                      <a:r>
                        <a:rPr lang="pt-BR" b="1" dirty="0" err="1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align</a:t>
                      </a:r>
                      <a:r>
                        <a:rPr lang="pt-BR" b="1" dirty="0" smtClean="0">
                          <a:latin typeface="Arial Narrow" panose="020B0606020202030204" pitchFamily="34" charset="0"/>
                        </a:rPr>
                        <a:t> =</a:t>
                      </a:r>
                      <a:r>
                        <a:rPr lang="pt-BR" sz="1800" b="1" spc="-5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"</a:t>
                      </a:r>
                      <a:r>
                        <a:rPr lang="pt-BR" sz="1800" b="1" spc="-10" dirty="0" err="1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Justify</a:t>
                      </a:r>
                      <a:r>
                        <a:rPr lang="pt-BR" sz="1800" b="1" spc="-5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"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&gt;</a:t>
                      </a:r>
                      <a:r>
                        <a:rPr lang="pt-BR" b="1" dirty="0" smtClean="0">
                          <a:latin typeface="Arial Narrow" panose="020B0606020202030204" pitchFamily="34" charset="0"/>
                        </a:rPr>
                        <a:t> Texto</a:t>
                      </a:r>
                      <a:r>
                        <a:rPr lang="pt-BR" b="1" dirty="0" smtClean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</a:rPr>
                        <a:t> &lt;/h1&gt;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Retângulo 26"/>
          <p:cNvSpPr/>
          <p:nvPr/>
        </p:nvSpPr>
        <p:spPr>
          <a:xfrm>
            <a:off x="3094153" y="1524000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b="1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Alinhamentos: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914400"/>
            <a:ext cx="6324600" cy="4752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5445" algn="l"/>
              </a:tabLst>
            </a:pPr>
            <a:r>
              <a:rPr lang="pt-BR" sz="36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Franklin Gothic Book"/>
              </a:rPr>
              <a:t>Definição de</a:t>
            </a:r>
            <a:r>
              <a:rPr sz="3600" spc="-70" dirty="0" smtClean="0">
                <a:solidFill>
                  <a:srgbClr val="0000FF"/>
                </a:solidFill>
                <a:latin typeface="Arial Narrow" panose="020B0606020202030204" pitchFamily="34" charset="0"/>
                <a:cs typeface="Franklin Gothic Book"/>
              </a:rPr>
              <a:t> </a:t>
            </a:r>
            <a:r>
              <a:rPr sz="3600" spc="-5" dirty="0" smtClean="0">
                <a:solidFill>
                  <a:srgbClr val="0000FF"/>
                </a:solidFill>
                <a:latin typeface="Arial Narrow" panose="020B0606020202030204" pitchFamily="34" charset="0"/>
                <a:cs typeface="Franklin Gothic Book"/>
              </a:rPr>
              <a:t>HTML</a:t>
            </a:r>
            <a:endParaRPr lang="pt-BR" sz="3600" spc="-5" dirty="0" smtClean="0">
              <a:solidFill>
                <a:srgbClr val="0000FF"/>
              </a:solidFill>
              <a:latin typeface="Arial Narrow" panose="020B0606020202030204" pitchFamily="34" charset="0"/>
              <a:cs typeface="Franklin Gothic Book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5445" algn="l"/>
              </a:tabLst>
            </a:pPr>
            <a:r>
              <a:rPr lang="pt-BR" sz="3600" spc="-5" dirty="0" smtClean="0">
                <a:solidFill>
                  <a:srgbClr val="0000FF"/>
                </a:solidFill>
                <a:latin typeface="Arial Narrow" panose="020B0606020202030204" pitchFamily="34" charset="0"/>
                <a:cs typeface="Franklin Gothic Book"/>
              </a:rPr>
              <a:t>Padrão de desenvolvimento</a:t>
            </a: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5445" algn="l"/>
              </a:tabLst>
            </a:pPr>
            <a:r>
              <a:rPr lang="pt-BR" sz="3600" spc="-5" dirty="0" smtClean="0">
                <a:solidFill>
                  <a:srgbClr val="0000FF"/>
                </a:solidFill>
                <a:latin typeface="Arial Narrow" panose="020B0606020202030204" pitchFamily="34" charset="0"/>
                <a:cs typeface="Franklin Gothic Book"/>
              </a:rPr>
              <a:t>Propriedades da Página</a:t>
            </a:r>
            <a:endParaRPr sz="3600" dirty="0">
              <a:solidFill>
                <a:srgbClr val="0000FF"/>
              </a:solidFill>
              <a:latin typeface="Arial Narrow" panose="020B0606020202030204" pitchFamily="34" charset="0"/>
              <a:cs typeface="Franklin Gothic Book"/>
            </a:endParaRPr>
          </a:p>
          <a:p>
            <a:pPr marL="469900" indent="-45720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q"/>
              <a:tabLst>
                <a:tab pos="385445" algn="l"/>
              </a:tabLst>
            </a:pPr>
            <a:r>
              <a:rPr sz="3600" spc="-20" dirty="0" err="1" smtClean="0">
                <a:solidFill>
                  <a:srgbClr val="0000FF"/>
                </a:solidFill>
                <a:latin typeface="Arial Narrow" panose="020B0606020202030204" pitchFamily="34" charset="0"/>
                <a:cs typeface="Franklin Gothic Book"/>
              </a:rPr>
              <a:t>Fontes</a:t>
            </a:r>
            <a:endParaRPr lang="pt-BR" sz="3600" spc="-20" dirty="0" smtClean="0">
              <a:solidFill>
                <a:srgbClr val="0000FF"/>
              </a:solidFill>
              <a:latin typeface="Arial Narrow" panose="020B0606020202030204" pitchFamily="34" charset="0"/>
              <a:cs typeface="Franklin Gothic Book"/>
            </a:endParaRPr>
          </a:p>
          <a:p>
            <a:pPr marL="469900" indent="-45720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q"/>
              <a:tabLst>
                <a:tab pos="385445" algn="l"/>
              </a:tabLst>
            </a:pPr>
            <a:r>
              <a:rPr lang="pt-BR" sz="3600" spc="-20" dirty="0" smtClean="0">
                <a:solidFill>
                  <a:srgbClr val="0000FF"/>
                </a:solidFill>
                <a:latin typeface="Arial Narrow" panose="020B0606020202030204" pitchFamily="34" charset="0"/>
                <a:cs typeface="Franklin Gothic Book"/>
              </a:rPr>
              <a:t>Estilo de texto</a:t>
            </a:r>
          </a:p>
          <a:p>
            <a:pPr marL="469900" indent="-45720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q"/>
              <a:tabLst>
                <a:tab pos="385445" algn="l"/>
              </a:tabLst>
            </a:pPr>
            <a:r>
              <a:rPr lang="pt-BR" sz="3600" spc="-20" dirty="0" smtClean="0">
                <a:solidFill>
                  <a:srgbClr val="0000FF"/>
                </a:solidFill>
                <a:latin typeface="Arial Narrow" panose="020B0606020202030204" pitchFamily="34" charset="0"/>
                <a:cs typeface="Franklin Gothic Book"/>
              </a:rPr>
              <a:t>Tabela de Cor</a:t>
            </a:r>
          </a:p>
          <a:p>
            <a:pPr marL="469900" indent="-457200">
              <a:spcBef>
                <a:spcPts val="490"/>
              </a:spcBef>
              <a:buFont typeface="Wingdings" panose="05000000000000000000" pitchFamily="2" charset="2"/>
              <a:buChar char="q"/>
              <a:tabLst>
                <a:tab pos="385445" algn="l"/>
              </a:tabLst>
            </a:pPr>
            <a:r>
              <a:rPr lang="pt-BR" sz="36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Franklin Gothic Book"/>
              </a:rPr>
              <a:t>Títulos</a:t>
            </a:r>
          </a:p>
          <a:p>
            <a:pPr marL="469900" indent="-457200">
              <a:spcBef>
                <a:spcPts val="490"/>
              </a:spcBef>
              <a:buFont typeface="Wingdings" panose="05000000000000000000" pitchFamily="2" charset="2"/>
              <a:buChar char="q"/>
              <a:tabLst>
                <a:tab pos="385445" algn="l"/>
              </a:tabLst>
            </a:pPr>
            <a:r>
              <a:rPr lang="pt-BR" sz="3600" spc="-10" dirty="0" smtClean="0">
                <a:solidFill>
                  <a:srgbClr val="0000FF"/>
                </a:solidFill>
                <a:latin typeface="Arial Narrow" panose="020B0606020202030204" pitchFamily="34" charset="0"/>
                <a:cs typeface="Franklin Gothic Book"/>
              </a:rPr>
              <a:t>Parágrafo</a:t>
            </a:r>
            <a:endParaRPr lang="pt-BR" sz="3600" dirty="0">
              <a:solidFill>
                <a:srgbClr val="0000FF"/>
              </a:solidFill>
              <a:latin typeface="Arial Narrow" panose="020B0606020202030204" pitchFamily="34" charset="0"/>
              <a:cs typeface="Franklin Gothic Book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Agenda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2591816" y="487933"/>
            <a:ext cx="130175" cy="51435"/>
          </a:xfrm>
          <a:custGeom>
            <a:avLst/>
            <a:gdLst/>
            <a:ahLst/>
            <a:cxnLst/>
            <a:rect l="l" t="t" r="r" b="b"/>
            <a:pathLst>
              <a:path w="130175" h="51434">
                <a:moveTo>
                  <a:pt x="124459" y="0"/>
                </a:moveTo>
                <a:lnTo>
                  <a:pt x="15747" y="0"/>
                </a:lnTo>
                <a:lnTo>
                  <a:pt x="13715" y="762"/>
                </a:lnTo>
                <a:lnTo>
                  <a:pt x="253" y="33781"/>
                </a:lnTo>
                <a:lnTo>
                  <a:pt x="0" y="36321"/>
                </a:lnTo>
                <a:lnTo>
                  <a:pt x="0" y="43814"/>
                </a:lnTo>
                <a:lnTo>
                  <a:pt x="507" y="46736"/>
                </a:lnTo>
                <a:lnTo>
                  <a:pt x="1868" y="48513"/>
                </a:lnTo>
                <a:lnTo>
                  <a:pt x="3047" y="50164"/>
                </a:lnTo>
                <a:lnTo>
                  <a:pt x="5206" y="51053"/>
                </a:lnTo>
                <a:lnTo>
                  <a:pt x="113537" y="51053"/>
                </a:lnTo>
                <a:lnTo>
                  <a:pt x="115569" y="50164"/>
                </a:lnTo>
                <a:lnTo>
                  <a:pt x="117347" y="48513"/>
                </a:lnTo>
                <a:lnTo>
                  <a:pt x="119252" y="46862"/>
                </a:lnTo>
                <a:lnTo>
                  <a:pt x="128015" y="24511"/>
                </a:lnTo>
                <a:lnTo>
                  <a:pt x="128777" y="21589"/>
                </a:lnTo>
                <a:lnTo>
                  <a:pt x="129158" y="18795"/>
                </a:lnTo>
                <a:lnTo>
                  <a:pt x="129676" y="13715"/>
                </a:lnTo>
                <a:lnTo>
                  <a:pt x="129793" y="7365"/>
                </a:lnTo>
                <a:lnTo>
                  <a:pt x="129158" y="4699"/>
                </a:lnTo>
                <a:lnTo>
                  <a:pt x="127888" y="2793"/>
                </a:lnTo>
                <a:lnTo>
                  <a:pt x="126745" y="888"/>
                </a:lnTo>
                <a:lnTo>
                  <a:pt x="124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1802" y="371729"/>
            <a:ext cx="233679" cy="247015"/>
          </a:xfrm>
          <a:custGeom>
            <a:avLst/>
            <a:gdLst/>
            <a:ahLst/>
            <a:cxnLst/>
            <a:rect l="l" t="t" r="r" b="b"/>
            <a:pathLst>
              <a:path w="233680" h="247015">
                <a:moveTo>
                  <a:pt x="53721" y="0"/>
                </a:moveTo>
                <a:lnTo>
                  <a:pt x="52705" y="254"/>
                </a:lnTo>
                <a:lnTo>
                  <a:pt x="51816" y="888"/>
                </a:lnTo>
                <a:lnTo>
                  <a:pt x="50165" y="1905"/>
                </a:lnTo>
                <a:lnTo>
                  <a:pt x="48514" y="3683"/>
                </a:lnTo>
                <a:lnTo>
                  <a:pt x="47117" y="6096"/>
                </a:lnTo>
                <a:lnTo>
                  <a:pt x="45720" y="8382"/>
                </a:lnTo>
                <a:lnTo>
                  <a:pt x="40894" y="25146"/>
                </a:lnTo>
                <a:lnTo>
                  <a:pt x="40132" y="28701"/>
                </a:lnTo>
                <a:lnTo>
                  <a:pt x="38989" y="38735"/>
                </a:lnTo>
                <a:lnTo>
                  <a:pt x="38862" y="41529"/>
                </a:lnTo>
                <a:lnTo>
                  <a:pt x="38862" y="49403"/>
                </a:lnTo>
                <a:lnTo>
                  <a:pt x="41529" y="53594"/>
                </a:lnTo>
                <a:lnTo>
                  <a:pt x="173609" y="122174"/>
                </a:lnTo>
                <a:lnTo>
                  <a:pt x="19304" y="187325"/>
                </a:lnTo>
                <a:lnTo>
                  <a:pt x="5334" y="207010"/>
                </a:lnTo>
                <a:lnTo>
                  <a:pt x="3556" y="211709"/>
                </a:lnTo>
                <a:lnTo>
                  <a:pt x="2286" y="216662"/>
                </a:lnTo>
                <a:lnTo>
                  <a:pt x="1270" y="221869"/>
                </a:lnTo>
                <a:lnTo>
                  <a:pt x="381" y="227075"/>
                </a:lnTo>
                <a:lnTo>
                  <a:pt x="0" y="231775"/>
                </a:lnTo>
                <a:lnTo>
                  <a:pt x="0" y="240537"/>
                </a:lnTo>
                <a:lnTo>
                  <a:pt x="762" y="243586"/>
                </a:lnTo>
                <a:lnTo>
                  <a:pt x="2413" y="245110"/>
                </a:lnTo>
                <a:lnTo>
                  <a:pt x="4064" y="246507"/>
                </a:lnTo>
                <a:lnTo>
                  <a:pt x="6858" y="246380"/>
                </a:lnTo>
                <a:lnTo>
                  <a:pt x="10922" y="244601"/>
                </a:lnTo>
                <a:lnTo>
                  <a:pt x="217551" y="151130"/>
                </a:lnTo>
                <a:lnTo>
                  <a:pt x="220345" y="149987"/>
                </a:lnTo>
                <a:lnTo>
                  <a:pt x="222758" y="147574"/>
                </a:lnTo>
                <a:lnTo>
                  <a:pt x="224790" y="143891"/>
                </a:lnTo>
                <a:lnTo>
                  <a:pt x="226949" y="140335"/>
                </a:lnTo>
                <a:lnTo>
                  <a:pt x="228600" y="136271"/>
                </a:lnTo>
                <a:lnTo>
                  <a:pt x="229870" y="131953"/>
                </a:lnTo>
                <a:lnTo>
                  <a:pt x="231267" y="127508"/>
                </a:lnTo>
                <a:lnTo>
                  <a:pt x="232156" y="123062"/>
                </a:lnTo>
                <a:lnTo>
                  <a:pt x="232791" y="118491"/>
                </a:lnTo>
                <a:lnTo>
                  <a:pt x="233299" y="114046"/>
                </a:lnTo>
                <a:lnTo>
                  <a:pt x="233680" y="110362"/>
                </a:lnTo>
                <a:lnTo>
                  <a:pt x="233680" y="104012"/>
                </a:lnTo>
                <a:lnTo>
                  <a:pt x="57658" y="1016"/>
                </a:lnTo>
                <a:lnTo>
                  <a:pt x="56642" y="381"/>
                </a:lnTo>
                <a:lnTo>
                  <a:pt x="55626" y="126"/>
                </a:lnTo>
                <a:lnTo>
                  <a:pt x="54610" y="126"/>
                </a:lnTo>
                <a:lnTo>
                  <a:pt x="53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1802" y="371729"/>
            <a:ext cx="233679" cy="247015"/>
          </a:xfrm>
          <a:custGeom>
            <a:avLst/>
            <a:gdLst/>
            <a:ahLst/>
            <a:cxnLst/>
            <a:rect l="l" t="t" r="r" b="b"/>
            <a:pathLst>
              <a:path w="233680" h="247015">
                <a:moveTo>
                  <a:pt x="54610" y="126"/>
                </a:moveTo>
                <a:lnTo>
                  <a:pt x="55626" y="126"/>
                </a:lnTo>
                <a:lnTo>
                  <a:pt x="56642" y="381"/>
                </a:lnTo>
                <a:lnTo>
                  <a:pt x="57658" y="1016"/>
                </a:lnTo>
                <a:lnTo>
                  <a:pt x="228473" y="95631"/>
                </a:lnTo>
                <a:lnTo>
                  <a:pt x="230124" y="96647"/>
                </a:lnTo>
                <a:lnTo>
                  <a:pt x="231394" y="97917"/>
                </a:lnTo>
                <a:lnTo>
                  <a:pt x="232283" y="99695"/>
                </a:lnTo>
                <a:lnTo>
                  <a:pt x="233172" y="101473"/>
                </a:lnTo>
                <a:lnTo>
                  <a:pt x="233680" y="104012"/>
                </a:lnTo>
                <a:lnTo>
                  <a:pt x="233680" y="107569"/>
                </a:lnTo>
                <a:lnTo>
                  <a:pt x="233680" y="110362"/>
                </a:lnTo>
                <a:lnTo>
                  <a:pt x="229870" y="131953"/>
                </a:lnTo>
                <a:lnTo>
                  <a:pt x="228600" y="136271"/>
                </a:lnTo>
                <a:lnTo>
                  <a:pt x="226949" y="140335"/>
                </a:lnTo>
                <a:lnTo>
                  <a:pt x="224790" y="143891"/>
                </a:lnTo>
                <a:lnTo>
                  <a:pt x="222758" y="147574"/>
                </a:lnTo>
                <a:lnTo>
                  <a:pt x="220345" y="149987"/>
                </a:lnTo>
                <a:lnTo>
                  <a:pt x="217551" y="151130"/>
                </a:lnTo>
                <a:lnTo>
                  <a:pt x="10922" y="244601"/>
                </a:lnTo>
                <a:lnTo>
                  <a:pt x="6858" y="246380"/>
                </a:lnTo>
                <a:lnTo>
                  <a:pt x="4064" y="246507"/>
                </a:lnTo>
                <a:lnTo>
                  <a:pt x="2413" y="245110"/>
                </a:lnTo>
                <a:lnTo>
                  <a:pt x="762" y="243586"/>
                </a:lnTo>
                <a:lnTo>
                  <a:pt x="0" y="240537"/>
                </a:lnTo>
                <a:lnTo>
                  <a:pt x="0" y="236093"/>
                </a:lnTo>
                <a:lnTo>
                  <a:pt x="0" y="231775"/>
                </a:lnTo>
                <a:lnTo>
                  <a:pt x="5334" y="207010"/>
                </a:lnTo>
                <a:lnTo>
                  <a:pt x="6985" y="202311"/>
                </a:lnTo>
                <a:lnTo>
                  <a:pt x="19304" y="187325"/>
                </a:lnTo>
                <a:lnTo>
                  <a:pt x="173609" y="122174"/>
                </a:lnTo>
                <a:lnTo>
                  <a:pt x="46736" y="56261"/>
                </a:lnTo>
                <a:lnTo>
                  <a:pt x="41529" y="53594"/>
                </a:lnTo>
                <a:lnTo>
                  <a:pt x="38862" y="49403"/>
                </a:lnTo>
                <a:lnTo>
                  <a:pt x="38862" y="43815"/>
                </a:lnTo>
                <a:lnTo>
                  <a:pt x="38862" y="41529"/>
                </a:lnTo>
                <a:lnTo>
                  <a:pt x="38989" y="38735"/>
                </a:lnTo>
                <a:lnTo>
                  <a:pt x="39370" y="35433"/>
                </a:lnTo>
                <a:lnTo>
                  <a:pt x="39751" y="32131"/>
                </a:lnTo>
                <a:lnTo>
                  <a:pt x="40132" y="28701"/>
                </a:lnTo>
                <a:lnTo>
                  <a:pt x="40894" y="25146"/>
                </a:lnTo>
                <a:lnTo>
                  <a:pt x="41529" y="21590"/>
                </a:lnTo>
                <a:lnTo>
                  <a:pt x="42418" y="18161"/>
                </a:lnTo>
                <a:lnTo>
                  <a:pt x="43434" y="14732"/>
                </a:lnTo>
                <a:lnTo>
                  <a:pt x="44577" y="11303"/>
                </a:lnTo>
                <a:lnTo>
                  <a:pt x="45720" y="8382"/>
                </a:lnTo>
                <a:lnTo>
                  <a:pt x="47117" y="6096"/>
                </a:lnTo>
                <a:lnTo>
                  <a:pt x="48514" y="3683"/>
                </a:lnTo>
                <a:lnTo>
                  <a:pt x="50165" y="1905"/>
                </a:lnTo>
                <a:lnTo>
                  <a:pt x="51816" y="888"/>
                </a:lnTo>
                <a:lnTo>
                  <a:pt x="52705" y="254"/>
                </a:lnTo>
                <a:lnTo>
                  <a:pt x="53721" y="0"/>
                </a:lnTo>
                <a:lnTo>
                  <a:pt x="54610" y="126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7629" y="308102"/>
            <a:ext cx="722757" cy="429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5353" y="362584"/>
            <a:ext cx="761873" cy="37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99084" y="1654737"/>
          <a:ext cx="7920926" cy="1706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350"/>
                <a:gridCol w="4608576"/>
              </a:tblGrid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500" b="1" spc="-1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left</a:t>
                      </a:r>
                      <a:endParaRPr sz="2500" dirty="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Alinha à </a:t>
                      </a:r>
                      <a:r>
                        <a:rPr sz="25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esquerda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o</a:t>
                      </a:r>
                      <a:r>
                        <a:rPr sz="2500" spc="-35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spc="-25" dirty="0">
                          <a:latin typeface="Arial Narrow" panose="020B0606020202030204" pitchFamily="34" charset="0"/>
                          <a:cs typeface="Calibri" panose="020F0502020204030204"/>
                        </a:rPr>
                        <a:t>texto</a:t>
                      </a:r>
                      <a:endParaRPr sz="2500" dirty="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b="1" spc="-1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center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spc="-15" dirty="0">
                          <a:latin typeface="Arial Narrow" panose="020B0606020202030204" pitchFamily="34" charset="0"/>
                          <a:cs typeface="Calibri" panose="020F0502020204030204"/>
                        </a:rPr>
                        <a:t>Centraliza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o</a:t>
                      </a:r>
                      <a:r>
                        <a:rPr sz="2500" spc="-65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spc="-20" dirty="0">
                          <a:latin typeface="Arial Narrow" panose="020B0606020202030204" pitchFamily="34" charset="0"/>
                          <a:cs typeface="Calibri" panose="020F0502020204030204"/>
                        </a:rPr>
                        <a:t>texto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b="1" spc="-1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right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Alinhamento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à</a:t>
                      </a:r>
                      <a:r>
                        <a:rPr sz="2500" spc="-25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spc="-15" dirty="0">
                          <a:latin typeface="Arial Narrow" panose="020B0606020202030204" pitchFamily="34" charset="0"/>
                          <a:cs typeface="Calibri" panose="020F0502020204030204"/>
                        </a:rPr>
                        <a:t>direita</a:t>
                      </a:r>
                      <a:endParaRPr sz="250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b="1" spc="-1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cs typeface="Calibri" panose="020F0502020204030204"/>
                        </a:rPr>
                        <a:t>justify</a:t>
                      </a:r>
                      <a:endParaRPr sz="2500" dirty="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500" spc="-10" dirty="0">
                          <a:latin typeface="Arial Narrow" panose="020B0606020202030204" pitchFamily="34" charset="0"/>
                          <a:cs typeface="Calibri" panose="020F0502020204030204"/>
                        </a:rPr>
                        <a:t>Justifica </a:t>
                      </a:r>
                      <a:r>
                        <a:rPr sz="2500" spc="-5" dirty="0">
                          <a:latin typeface="Arial Narrow" panose="020B0606020202030204" pitchFamily="34" charset="0"/>
                          <a:cs typeface="Calibri" panose="020F0502020204030204"/>
                        </a:rPr>
                        <a:t>o</a:t>
                      </a:r>
                      <a:r>
                        <a:rPr sz="2500" spc="-55" dirty="0">
                          <a:latin typeface="Arial Narrow" panose="020B0606020202030204" pitchFamily="34" charset="0"/>
                          <a:cs typeface="Calibri" panose="020F0502020204030204"/>
                        </a:rPr>
                        <a:t> </a:t>
                      </a:r>
                      <a:r>
                        <a:rPr sz="2500" spc="-25" dirty="0">
                          <a:latin typeface="Arial Narrow" panose="020B0606020202030204" pitchFamily="34" charset="0"/>
                          <a:cs typeface="Calibri" panose="020F0502020204030204"/>
                        </a:rPr>
                        <a:t>texto</a:t>
                      </a:r>
                      <a:endParaRPr sz="2500" dirty="0">
                        <a:latin typeface="Arial Narrow" panose="020B0606020202030204" pitchFamily="34" charset="0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52424" y="958289"/>
            <a:ext cx="62731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&lt;p </a:t>
            </a:r>
            <a:r>
              <a:rPr sz="2800" b="0" spc="-25" dirty="0" smtClean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align</a:t>
            </a:r>
            <a:r>
              <a:rPr sz="2800" b="0" spc="-2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lang="pt-BR" sz="2800" b="0" spc="-2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2800" b="0" spc="-25" dirty="0" err="1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posição</a:t>
            </a:r>
            <a:r>
              <a:rPr lang="pt-BR" sz="2800" b="0" spc="-2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2800" b="0" spc="-2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&gt;</a:t>
            </a:r>
            <a:r>
              <a:rPr sz="2800" b="0" spc="-25" dirty="0" err="1" smtClean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Texto</a:t>
            </a:r>
            <a:r>
              <a:rPr sz="2800" b="0" spc="-25" dirty="0" smtClean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do</a:t>
            </a:r>
            <a:r>
              <a:rPr sz="2800" b="0" spc="8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0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parágrafo</a:t>
            </a:r>
            <a:r>
              <a:rPr sz="2800" b="0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&lt;/p&gt;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00" y="3581400"/>
            <a:ext cx="6493510" cy="1992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u="heavy" spc="-10" dirty="0">
                <a:latin typeface="Arial Narrow" panose="020B0606020202030204" pitchFamily="34" charset="0"/>
                <a:cs typeface="Calibri" panose="020F0502020204030204"/>
              </a:rPr>
              <a:t>Exemplo: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2800" spc="-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&lt;p </a:t>
            </a:r>
            <a:r>
              <a:rPr sz="2800" spc="-25" dirty="0" smtClean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align</a:t>
            </a:r>
            <a:r>
              <a:rPr sz="2800" spc="-2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=</a:t>
            </a:r>
            <a:r>
              <a:rPr lang="pt-BR" sz="2800" spc="-2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</a:t>
            </a:r>
            <a:r>
              <a:rPr sz="2800" spc="-2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center</a:t>
            </a:r>
            <a:r>
              <a:rPr lang="pt-BR" sz="2800" spc="-2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</a:t>
            </a:r>
            <a:r>
              <a:rPr sz="2800" spc="-2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&gt;</a:t>
            </a:r>
            <a:r>
              <a:rPr sz="2800" spc="-25" dirty="0" err="1" smtClean="0">
                <a:latin typeface="Arial Narrow" panose="020B0606020202030204" pitchFamily="34" charset="0"/>
                <a:cs typeface="Calibri" panose="020F0502020204030204"/>
              </a:rPr>
              <a:t>Texto</a:t>
            </a:r>
            <a:r>
              <a:rPr sz="2800" spc="25" dirty="0" smtClean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spc="-15" dirty="0">
                <a:latin typeface="Arial Narrow" panose="020B0606020202030204" pitchFamily="34" charset="0"/>
                <a:cs typeface="Calibri" panose="020F0502020204030204"/>
              </a:rPr>
              <a:t>Centralizado</a:t>
            </a:r>
            <a:r>
              <a:rPr sz="2800" spc="-1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&lt;/p&gt;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&lt;p </a:t>
            </a:r>
            <a:r>
              <a:rPr sz="2800" spc="-15" dirty="0" smtClean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align</a:t>
            </a:r>
            <a:r>
              <a:rPr sz="2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=</a:t>
            </a:r>
            <a:r>
              <a:rPr lang="pt-BR" sz="2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</a:t>
            </a:r>
            <a:r>
              <a:rPr sz="2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left</a:t>
            </a:r>
            <a:r>
              <a:rPr lang="pt-BR" sz="2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</a:t>
            </a:r>
            <a:r>
              <a:rPr sz="2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&gt;</a:t>
            </a:r>
            <a:r>
              <a:rPr sz="2800" spc="-15" dirty="0" err="1" smtClean="0">
                <a:latin typeface="Arial Narrow" panose="020B0606020202030204" pitchFamily="34" charset="0"/>
                <a:cs typeface="Calibri" panose="020F0502020204030204"/>
              </a:rPr>
              <a:t>Texto</a:t>
            </a:r>
            <a:r>
              <a:rPr sz="2800" spc="-15" dirty="0" smtClean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dirty="0">
                <a:latin typeface="Arial Narrow" panose="020B0606020202030204" pitchFamily="34" charset="0"/>
                <a:cs typeface="Calibri" panose="020F0502020204030204"/>
              </a:rPr>
              <a:t>a</a:t>
            </a:r>
            <a:r>
              <a:rPr sz="2800" spc="-75" dirty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spc="-10" dirty="0">
                <a:latin typeface="Arial Narrow" panose="020B0606020202030204" pitchFamily="34" charset="0"/>
                <a:cs typeface="Calibri" panose="020F0502020204030204"/>
              </a:rPr>
              <a:t>Esquerda</a:t>
            </a:r>
            <a:r>
              <a:rPr sz="2800" spc="-10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&lt;/p&gt;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&lt;p </a:t>
            </a:r>
            <a:r>
              <a:rPr sz="2800" spc="-15" dirty="0" smtClean="0">
                <a:solidFill>
                  <a:srgbClr val="FF0000"/>
                </a:solidFill>
                <a:latin typeface="Arial Narrow" panose="020B0606020202030204" pitchFamily="34" charset="0"/>
                <a:cs typeface="Calibri" panose="020F0502020204030204"/>
              </a:rPr>
              <a:t>align</a:t>
            </a:r>
            <a:r>
              <a:rPr sz="2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=</a:t>
            </a:r>
            <a:r>
              <a:rPr lang="pt-BR" sz="2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</a:t>
            </a:r>
            <a:r>
              <a:rPr sz="2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right</a:t>
            </a:r>
            <a:r>
              <a:rPr lang="pt-BR" sz="2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"</a:t>
            </a:r>
            <a:r>
              <a:rPr sz="2800" spc="-15" dirty="0" smtClean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&gt;</a:t>
            </a:r>
            <a:r>
              <a:rPr sz="2800" spc="-15" dirty="0" err="1" smtClean="0">
                <a:latin typeface="Arial Narrow" panose="020B0606020202030204" pitchFamily="34" charset="0"/>
                <a:cs typeface="Calibri" panose="020F0502020204030204"/>
              </a:rPr>
              <a:t>Texto</a:t>
            </a:r>
            <a:r>
              <a:rPr sz="2800" spc="-15" dirty="0" smtClean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dirty="0">
                <a:latin typeface="Arial Narrow" panose="020B0606020202030204" pitchFamily="34" charset="0"/>
                <a:cs typeface="Calibri" panose="020F0502020204030204"/>
              </a:rPr>
              <a:t>a</a:t>
            </a:r>
            <a:r>
              <a:rPr sz="2800" spc="-55" dirty="0">
                <a:latin typeface="Arial Narrow" panose="020B0606020202030204" pitchFamily="34" charset="0"/>
                <a:cs typeface="Calibri" panose="020F0502020204030204"/>
              </a:rPr>
              <a:t> </a:t>
            </a:r>
            <a:r>
              <a:rPr sz="2800" spc="-15" dirty="0">
                <a:latin typeface="Arial Narrow" panose="020B0606020202030204" pitchFamily="34" charset="0"/>
                <a:cs typeface="Calibri" panose="020F0502020204030204"/>
              </a:rPr>
              <a:t>direita</a:t>
            </a:r>
            <a:r>
              <a:rPr sz="2800" spc="-15" dirty="0">
                <a:solidFill>
                  <a:srgbClr val="0000FF"/>
                </a:solidFill>
                <a:latin typeface="Arial Narrow" panose="020B0606020202030204" pitchFamily="34" charset="0"/>
                <a:cs typeface="Calibri" panose="020F0502020204030204"/>
              </a:rPr>
              <a:t>&lt;/p&gt;</a:t>
            </a:r>
            <a:endParaRPr sz="2800" dirty="0">
              <a:latin typeface="Arial Narrow" panose="020B0606020202030204" pitchFamily="34" charset="0"/>
              <a:cs typeface="Calibri" panose="020F0502020204030204"/>
            </a:endParaRPr>
          </a:p>
        </p:txBody>
      </p:sp>
      <p:sp>
        <p:nvSpPr>
          <p:cNvPr id="20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Parágrafo – </a:t>
            </a:r>
            <a:r>
              <a:rPr lang="pt-BR" sz="3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Tag</a:t>
            </a:r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&lt;p&gt;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305811" y="0"/>
            <a:ext cx="809244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7182" y="1694433"/>
          <a:ext cx="8569007" cy="213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3368"/>
                <a:gridCol w="4985639"/>
              </a:tblGrid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spc="-1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Posição</a:t>
                      </a:r>
                      <a:endParaRPr sz="2400" dirty="0">
                        <a:latin typeface="Arial Narrow" panose="020B0606020202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0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Left, </a:t>
                      </a:r>
                      <a:r>
                        <a:rPr sz="2400" spc="-40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center,</a:t>
                      </a:r>
                      <a:r>
                        <a:rPr sz="2400" spc="-20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sz="2400" spc="-10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right</a:t>
                      </a:r>
                      <a:endParaRPr sz="2400" dirty="0">
                        <a:latin typeface="Arial Narrow" panose="020B0606020202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spc="-1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Width</a:t>
                      </a:r>
                      <a:endParaRPr sz="2400" dirty="0">
                        <a:latin typeface="Arial Narrow" panose="020B0606020202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Largura </a:t>
                      </a:r>
                      <a:r>
                        <a:rPr sz="2400" spc="-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 </a:t>
                      </a:r>
                      <a:r>
                        <a:rPr sz="2400" spc="-10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Linha </a:t>
                      </a:r>
                      <a:r>
                        <a:rPr sz="2400" spc="-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em </a:t>
                      </a:r>
                      <a:r>
                        <a:rPr sz="2400" spc="-20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pixel </a:t>
                      </a:r>
                      <a:r>
                        <a:rPr sz="2400" spc="-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ou</a:t>
                      </a:r>
                      <a:r>
                        <a:rPr sz="2400" spc="1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sz="2400" spc="-1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porcentagem</a:t>
                      </a:r>
                      <a:endParaRPr sz="2400">
                        <a:latin typeface="Arial Narrow" panose="020B0606020202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Size</a:t>
                      </a:r>
                      <a:endParaRPr sz="2400">
                        <a:latin typeface="Arial Narrow" panose="020B0606020202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10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Espessura </a:t>
                      </a:r>
                      <a:r>
                        <a:rPr sz="2400" spc="-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 </a:t>
                      </a:r>
                      <a:r>
                        <a:rPr sz="2400" spc="-1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barra </a:t>
                      </a:r>
                      <a:r>
                        <a:rPr sz="2400" spc="-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em</a:t>
                      </a:r>
                      <a:r>
                        <a:rPr sz="2400" spc="-4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sz="2400" spc="-20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pixel</a:t>
                      </a:r>
                      <a:endParaRPr sz="2400">
                        <a:latin typeface="Arial Narrow" panose="020B0606020202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Noshade</a:t>
                      </a:r>
                      <a:endParaRPr sz="2400">
                        <a:latin typeface="Arial Narrow" panose="020B0606020202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10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Define </a:t>
                      </a:r>
                      <a:r>
                        <a:rPr sz="2400" spc="-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se a </a:t>
                      </a:r>
                      <a:r>
                        <a:rPr sz="2400" spc="-1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barra será </a:t>
                      </a:r>
                      <a:r>
                        <a:rPr sz="2400" spc="-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ou </a:t>
                      </a:r>
                      <a:r>
                        <a:rPr sz="2400" spc="-10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não </a:t>
                      </a:r>
                      <a:r>
                        <a:rPr sz="2400" spc="-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em</a:t>
                      </a:r>
                      <a:r>
                        <a:rPr sz="2400" spc="3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sz="2400" spc="-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3D</a:t>
                      </a:r>
                      <a:endParaRPr sz="2400">
                        <a:latin typeface="Arial Narrow" panose="020B0606020202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spc="-10" dirty="0">
                          <a:solidFill>
                            <a:srgbClr val="0000FF"/>
                          </a:solidFill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Color</a:t>
                      </a:r>
                      <a:endParaRPr sz="2400" dirty="0">
                        <a:latin typeface="Arial Narrow" panose="020B0606020202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10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Define </a:t>
                      </a:r>
                      <a:r>
                        <a:rPr sz="2400" spc="-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 </a:t>
                      </a:r>
                      <a:r>
                        <a:rPr sz="2400" spc="-1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cor </a:t>
                      </a:r>
                      <a:r>
                        <a:rPr sz="2400" spc="-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da</a:t>
                      </a:r>
                      <a:r>
                        <a:rPr sz="2400" spc="-4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sz="2400" spc="-15" dirty="0">
                          <a:latin typeface="Arial Narrow" panose="020B060602020203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barra</a:t>
                      </a:r>
                      <a:endParaRPr sz="2400" dirty="0">
                        <a:latin typeface="Arial Narrow" panose="020B060602020203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75893" y="4563587"/>
            <a:ext cx="119634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u="heavy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b="1" u="heavy" spc="-5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b="1" u="heavy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b="1" u="heavy" spc="5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b="1" u="heavy" dirty="0">
                <a:latin typeface="Calibri" panose="020F0502020204030204"/>
                <a:cs typeface="Calibri" panose="020F0502020204030204"/>
              </a:rPr>
              <a:t>plo: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002" y="5168265"/>
            <a:ext cx="8582578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&lt;</a:t>
            </a:r>
            <a:r>
              <a:rPr sz="2300" dirty="0" err="1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hr</a:t>
            </a:r>
            <a:r>
              <a:rPr sz="23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dirty="0" smtClean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width</a:t>
            </a:r>
            <a:r>
              <a:rPr sz="2300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lang="pt-BR" sz="2300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2300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n%</a:t>
            </a:r>
            <a:r>
              <a:rPr lang="pt-BR" sz="2300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2300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 smtClean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align</a:t>
            </a:r>
            <a:r>
              <a:rPr sz="2300" spc="-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lang="pt-BR" sz="2300" spc="-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2300" spc="-5" dirty="0" err="1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posição</a:t>
            </a:r>
            <a:r>
              <a:rPr lang="pt-BR" sz="2300" spc="-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2300" spc="-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10" dirty="0" smtClean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size</a:t>
            </a:r>
            <a:r>
              <a:rPr sz="2300" spc="-10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lang="pt-BR" sz="2300" spc="-1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lang="pt-BR" sz="2300" spc="-10" dirty="0" smtClean="0">
                <a:solidFill>
                  <a:srgbClr val="0000FF"/>
                </a:solidFill>
                <a:cs typeface="Calibri" panose="020F0502020204030204"/>
              </a:rPr>
              <a:t>"2px</a:t>
            </a:r>
            <a:r>
              <a:rPr lang="pt-BR" sz="2300" spc="-10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2300" spc="-10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noshade </a:t>
            </a:r>
            <a:r>
              <a:rPr sz="23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color</a:t>
            </a:r>
            <a:r>
              <a:rPr sz="2300" spc="-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lang="pt-BR" sz="2300" spc="-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2300" spc="-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#</a:t>
            </a:r>
            <a:r>
              <a:rPr sz="2300" spc="-5" dirty="0" err="1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rrggbb</a:t>
            </a:r>
            <a:r>
              <a:rPr lang="pt-BR" sz="2300" spc="-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2300" spc="10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/&gt;</a:t>
            </a:r>
            <a:endParaRPr sz="23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Barra Vertical – </a:t>
            </a:r>
            <a:r>
              <a:rPr lang="pt-BR" sz="3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Tag</a:t>
            </a:r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&lt;</a:t>
            </a:r>
            <a:r>
              <a:rPr lang="pt-BR" sz="3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hr</a:t>
            </a:r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&gt;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008376" y="0"/>
            <a:ext cx="809244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/>
          <p:nvPr/>
        </p:nvSpPr>
        <p:spPr>
          <a:xfrm>
            <a:off x="-11545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Atividades: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28600" y="7620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 Narrow" panose="020B0606020202030204" pitchFamily="34" charset="0"/>
              </a:rPr>
              <a:t>1 – </a:t>
            </a:r>
            <a:r>
              <a:rPr lang="pt-BR" sz="2000" b="1" dirty="0" smtClean="0">
                <a:solidFill>
                  <a:srgbClr val="0000FF"/>
                </a:solidFill>
                <a:latin typeface="Arial Narrow" panose="020B0606020202030204" pitchFamily="34" charset="0"/>
              </a:rPr>
              <a:t>Cria uma página com as seguintes formatações e salvar como </a:t>
            </a:r>
            <a:r>
              <a:rPr lang="pt-BR" sz="2000" b="1" u="sng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Exercicio1.html</a:t>
            </a:r>
            <a:endParaRPr lang="pt-BR" sz="2000" b="1" u="sng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 Narrow" panose="020B0606020202030204" pitchFamily="34" charset="0"/>
              </a:rPr>
              <a:t>Definir estrutura básica da página </a:t>
            </a:r>
            <a:r>
              <a:rPr lang="pt-BR" sz="2000" dirty="0" err="1" smtClean="0">
                <a:latin typeface="Arial Narrow" panose="020B0606020202030204" pitchFamily="34" charset="0"/>
              </a:rPr>
              <a:t>html</a:t>
            </a:r>
            <a:r>
              <a:rPr lang="pt-BR" sz="2000" dirty="0" smtClean="0">
                <a:latin typeface="Arial Narrow" panose="020B060602020203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 Narrow" panose="020B0606020202030204" pitchFamily="34" charset="0"/>
              </a:rPr>
              <a:t>Definir cor de fundo para a página no </a:t>
            </a:r>
            <a:r>
              <a:rPr lang="pt-BR" sz="2000" dirty="0" err="1" smtClean="0">
                <a:latin typeface="Arial Narrow" panose="020B0606020202030204" pitchFamily="34" charset="0"/>
              </a:rPr>
              <a:t>body</a:t>
            </a:r>
            <a:r>
              <a:rPr lang="pt-BR" sz="2000" dirty="0" smtClean="0">
                <a:latin typeface="Arial Narrow" panose="020B0606020202030204" pitchFamily="34" charset="0"/>
              </a:rPr>
              <a:t> com a cor </a:t>
            </a:r>
            <a:r>
              <a:rPr lang="pt-BR" sz="2000" dirty="0" err="1" smtClean="0">
                <a:latin typeface="Arial Narrow" panose="020B0606020202030204" pitchFamily="34" charset="0"/>
              </a:rPr>
              <a:t>lemonChiffon</a:t>
            </a:r>
            <a:endParaRPr lang="pt-BR" sz="20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 Narrow" panose="020B0606020202030204" pitchFamily="34" charset="0"/>
              </a:rPr>
              <a:t>Definir o título: Curso de HTML no centro da linha e na cor vermelho;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 Narrow" panose="020B0606020202030204" pitchFamily="34" charset="0"/>
              </a:rPr>
              <a:t>Der 3 quebra de linha e digitar o seu dois nomes um abaixo do outro com as seguintes propriedades: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 Narrow" panose="020B0606020202030204" pitchFamily="34" charset="0"/>
              </a:rPr>
              <a:t>Nome1: Fonte </a:t>
            </a:r>
            <a:r>
              <a:rPr lang="pt-BR" sz="2000" dirty="0" err="1" smtClean="0">
                <a:latin typeface="Arial Narrow" panose="020B0606020202030204" pitchFamily="34" charset="0"/>
              </a:rPr>
              <a:t>monotype</a:t>
            </a:r>
            <a:r>
              <a:rPr lang="pt-BR" sz="2000" dirty="0" smtClean="0">
                <a:latin typeface="Arial Narrow" panose="020B0606020202030204" pitchFamily="34" charset="0"/>
              </a:rPr>
              <a:t>, tamanho 16, cor azul.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 Narrow" panose="020B0606020202030204" pitchFamily="34" charset="0"/>
              </a:rPr>
              <a:t>Nome2: Fonte </a:t>
            </a:r>
            <a:r>
              <a:rPr lang="pt-BR" sz="2000" dirty="0" err="1" smtClean="0">
                <a:latin typeface="Arial Narrow" panose="020B0606020202030204" pitchFamily="34" charset="0"/>
              </a:rPr>
              <a:t>arial</a:t>
            </a:r>
            <a:r>
              <a:rPr lang="pt-BR" sz="2000" dirty="0" smtClean="0">
                <a:latin typeface="Arial Narrow" panose="020B0606020202030204" pitchFamily="34" charset="0"/>
              </a:rPr>
              <a:t> </a:t>
            </a:r>
            <a:r>
              <a:rPr lang="pt-BR" sz="2000" dirty="0" err="1" smtClean="0">
                <a:latin typeface="Arial Narrow" panose="020B0606020202030204" pitchFamily="34" charset="0"/>
              </a:rPr>
              <a:t>black</a:t>
            </a:r>
            <a:r>
              <a:rPr lang="pt-BR" sz="2000" dirty="0" smtClean="0">
                <a:latin typeface="Arial Narrow" panose="020B0606020202030204" pitchFamily="34" charset="0"/>
              </a:rPr>
              <a:t>, tamanho 24, com vermelho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 Narrow" panose="020B0606020202030204" pitchFamily="34" charset="0"/>
              </a:rPr>
              <a:t>Colocar uma linha </a:t>
            </a:r>
            <a:r>
              <a:rPr lang="pt-BR" strike="sngStrike" dirty="0" smtClean="0">
                <a:latin typeface="Arial Narrow" panose="020B0606020202030204" pitchFamily="34" charset="0"/>
              </a:rPr>
              <a:t>vertical</a:t>
            </a:r>
            <a:r>
              <a:rPr lang="pt-BR" dirty="0" smtClean="0">
                <a:latin typeface="Arial Narrow" panose="020B0606020202030204" pitchFamily="34" charset="0"/>
              </a:rPr>
              <a:t> </a:t>
            </a:r>
            <a:r>
              <a:rPr lang="pt-BR" sz="2000" dirty="0" smtClean="0">
                <a:latin typeface="Arial Narrow" panose="020B0606020202030204" pitchFamily="34" charset="0"/>
              </a:rPr>
              <a:t>(horizontal) simples (sem propriedades)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 Narrow" panose="020B0606020202030204" pitchFamily="34" charset="0"/>
              </a:rPr>
              <a:t>Definir título 2 com h2 com o título </a:t>
            </a:r>
            <a:r>
              <a:rPr lang="pt-BR" sz="2000" dirty="0" err="1" smtClean="0">
                <a:latin typeface="Arial Narrow" panose="020B0606020202030204" pitchFamily="34" charset="0"/>
              </a:rPr>
              <a:t>bootstrap</a:t>
            </a:r>
            <a:r>
              <a:rPr lang="pt-BR" sz="2000" dirty="0" smtClean="0">
                <a:latin typeface="Arial Narrow" panose="020B0606020202030204" pitchFamily="34" charset="0"/>
              </a:rPr>
              <a:t>, centralizado na cor vermelho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 Narrow" panose="020B0606020202030204" pitchFamily="34" charset="0"/>
              </a:rPr>
              <a:t>Digitar o texto abaixo com a </a:t>
            </a:r>
            <a:r>
              <a:rPr lang="pt-BR" sz="2000" dirty="0" err="1" smtClean="0">
                <a:latin typeface="Arial Narrow" panose="020B0606020202030204" pitchFamily="34" charset="0"/>
              </a:rPr>
              <a:t>tag</a:t>
            </a:r>
            <a:r>
              <a:rPr lang="pt-BR" sz="2000" dirty="0" smtClean="0">
                <a:latin typeface="Arial Narrow" panose="020B0606020202030204" pitchFamily="34" charset="0"/>
              </a:rPr>
              <a:t> de parágrafo, com alinhamento justificado, </a:t>
            </a:r>
            <a:r>
              <a:rPr lang="pt-BR" sz="2000" dirty="0" err="1" smtClean="0">
                <a:latin typeface="Arial Narrow" panose="020B0606020202030204" pitchFamily="34" charset="0"/>
              </a:rPr>
              <a:t>font</a:t>
            </a:r>
            <a:r>
              <a:rPr lang="pt-BR" sz="2000" dirty="0" smtClean="0">
                <a:latin typeface="Arial Narrow" panose="020B0606020202030204" pitchFamily="34" charset="0"/>
              </a:rPr>
              <a:t> </a:t>
            </a:r>
            <a:r>
              <a:rPr lang="pt-BR" sz="2000" dirty="0" err="1" smtClean="0">
                <a:latin typeface="Arial Narrow" panose="020B0606020202030204" pitchFamily="34" charset="0"/>
              </a:rPr>
              <a:t>monotype</a:t>
            </a:r>
            <a:r>
              <a:rPr lang="pt-BR" sz="2000" dirty="0" smtClean="0">
                <a:latin typeface="Arial Narrow" panose="020B0606020202030204" pitchFamily="34" charset="0"/>
              </a:rPr>
              <a:t> </a:t>
            </a:r>
            <a:r>
              <a:rPr lang="pt-BR" sz="2000" dirty="0" err="1" smtClean="0">
                <a:latin typeface="Arial Narrow" panose="020B0606020202030204" pitchFamily="34" charset="0"/>
              </a:rPr>
              <a:t>corsiva</a:t>
            </a:r>
            <a:r>
              <a:rPr lang="pt-BR" sz="2000" dirty="0" smtClean="0">
                <a:latin typeface="Arial Narrow" panose="020B0606020202030204" pitchFamily="34" charset="0"/>
              </a:rPr>
              <a:t>, e seguir as cores e estilos de fonte usada no texto.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81001" y="4876800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u="sng" dirty="0" err="1">
                <a:latin typeface="Arial Narrow" panose="020B0606020202030204" pitchFamily="34" charset="0"/>
              </a:rPr>
              <a:t>Bootstrap</a:t>
            </a:r>
            <a:r>
              <a:rPr lang="pt-BR" sz="2000" dirty="0">
                <a:latin typeface="Arial Narrow" panose="020B0606020202030204" pitchFamily="34" charset="0"/>
              </a:rPr>
              <a:t> é um </a:t>
            </a:r>
            <a:r>
              <a:rPr lang="pt-BR" sz="2000" b="1" dirty="0">
                <a:solidFill>
                  <a:srgbClr val="0000FF"/>
                </a:solidFill>
                <a:latin typeface="Arial Narrow" panose="020B0606020202030204" pitchFamily="34" charset="0"/>
              </a:rPr>
              <a:t>framework</a:t>
            </a:r>
            <a:r>
              <a:rPr lang="pt-BR" sz="2000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front-</a:t>
            </a:r>
            <a:r>
              <a:rPr lang="pt-BR" sz="2000" dirty="0" err="1">
                <a:latin typeface="Arial Narrow" panose="020B0606020202030204" pitchFamily="34" charset="0"/>
              </a:rPr>
              <a:t>end</a:t>
            </a:r>
            <a:r>
              <a:rPr lang="pt-BR" sz="2000" dirty="0">
                <a:latin typeface="Arial Narrow" panose="020B0606020202030204" pitchFamily="34" charset="0"/>
              </a:rPr>
              <a:t> que facilita a vida dos </a:t>
            </a:r>
            <a:r>
              <a:rPr lang="pt-BR" sz="2000" b="1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desenvolvedores</a:t>
            </a:r>
            <a:r>
              <a:rPr lang="pt-BR" sz="2000" baseline="300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web a criar sites com </a:t>
            </a:r>
            <a:r>
              <a:rPr lang="pt-BR" sz="2000" b="1" i="1" u="sng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tecnologia</a:t>
            </a:r>
            <a:r>
              <a:rPr 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mobile (</a:t>
            </a:r>
            <a:r>
              <a:rPr lang="pt-BR" sz="2000" u="sng" dirty="0">
                <a:solidFill>
                  <a:srgbClr val="FF0000"/>
                </a:solidFill>
                <a:latin typeface="Arial Narrow" panose="020B0606020202030204" pitchFamily="34" charset="0"/>
              </a:rPr>
              <a:t>responsivo</a:t>
            </a:r>
            <a:r>
              <a:rPr lang="pt-BR" sz="2000" dirty="0">
                <a:latin typeface="Arial Narrow" panose="020B0606020202030204" pitchFamily="34" charset="0"/>
              </a:rPr>
              <a:t>) sem ter que digitar uma linha de CSS para “</a:t>
            </a:r>
            <a:r>
              <a:rPr lang="pt-BR" sz="2000" i="1" u="sng" dirty="0">
                <a:latin typeface="Arial Narrow" panose="020B0606020202030204" pitchFamily="34" charset="0"/>
              </a:rPr>
              <a:t>fazer e acontecer</a:t>
            </a:r>
            <a:r>
              <a:rPr lang="pt-BR" sz="2000" dirty="0">
                <a:latin typeface="Arial Narrow" panose="020B0606020202030204" pitchFamily="34" charset="0"/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219200"/>
            <a:ext cx="8307704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5460" indent="-342900">
              <a:buClr>
                <a:srgbClr val="006666"/>
              </a:buClr>
              <a:buSzPct val="70000"/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r>
              <a:rPr sz="2000" spc="-1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MACEDO,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M.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da </a:t>
            </a:r>
            <a:r>
              <a:rPr sz="2000" spc="-1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Silva.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Construindo </a:t>
            </a:r>
            <a:r>
              <a:rPr sz="2000" spc="-1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Sites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Adotando Padrões WEB.  Ciência Moderna,</a:t>
            </a:r>
            <a:r>
              <a:rPr sz="2000" spc="-2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2004</a:t>
            </a:r>
            <a:r>
              <a:rPr sz="2000" spc="-5" dirty="0" smtClean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.</a:t>
            </a:r>
            <a:endParaRPr lang="pt-BR" sz="2000" spc="-5" dirty="0" smtClean="0">
              <a:solidFill>
                <a:srgbClr val="4E3A2F"/>
              </a:solidFill>
              <a:latin typeface="Arial Narrow" panose="020B0606020202030204" pitchFamily="34" charset="0"/>
              <a:cs typeface="Franklin Gothic Book"/>
            </a:endParaRPr>
          </a:p>
          <a:p>
            <a:pPr marL="355600" marR="505460" indent="-342900">
              <a:buClr>
                <a:srgbClr val="006666"/>
              </a:buClr>
              <a:buSzPct val="70000"/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endParaRPr sz="2000" dirty="0">
              <a:latin typeface="Arial Narrow" panose="020B0606020202030204" pitchFamily="34" charset="0"/>
              <a:cs typeface="Franklin Gothic Book"/>
            </a:endParaRPr>
          </a:p>
          <a:p>
            <a:pPr marL="355600" marR="5080" indent="-342900">
              <a:buClr>
                <a:srgbClr val="006666"/>
              </a:buClr>
              <a:buSzPct val="70000"/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r>
              <a:rPr sz="2000" spc="-2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DA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ROCHA,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C. </a:t>
            </a:r>
            <a:r>
              <a:rPr sz="2000" spc="1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A. </a:t>
            </a:r>
            <a:r>
              <a:rPr sz="2000" spc="-1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Desenvolvendo </a:t>
            </a:r>
            <a:r>
              <a:rPr sz="2000" spc="-1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Web </a:t>
            </a:r>
            <a:r>
              <a:rPr sz="2000" spc="-1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Sites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Dinâmicos - </a:t>
            </a:r>
            <a:r>
              <a:rPr sz="2000" spc="-5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PHP, ASP, JSP. 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Campus,</a:t>
            </a:r>
            <a:r>
              <a:rPr sz="2000" spc="-8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2003</a:t>
            </a:r>
            <a:r>
              <a:rPr sz="2000" spc="-5" dirty="0" smtClean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.</a:t>
            </a:r>
            <a:endParaRPr lang="pt-BR" sz="2000" spc="-5" dirty="0" smtClean="0">
              <a:solidFill>
                <a:srgbClr val="4E3A2F"/>
              </a:solidFill>
              <a:latin typeface="Arial Narrow" panose="020B0606020202030204" pitchFamily="34" charset="0"/>
              <a:cs typeface="Franklin Gothic Book"/>
            </a:endParaRPr>
          </a:p>
          <a:p>
            <a:pPr marL="355600" marR="5080" indent="-342900">
              <a:buClr>
                <a:srgbClr val="006666"/>
              </a:buClr>
              <a:buSzPct val="70000"/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endParaRPr sz="1200" dirty="0">
              <a:latin typeface="Arial Narrow" panose="020B0606020202030204" pitchFamily="34" charset="0"/>
              <a:cs typeface="Franklin Gothic Book"/>
            </a:endParaRPr>
          </a:p>
          <a:p>
            <a:pPr marL="355600" indent="-342900">
              <a:buClr>
                <a:srgbClr val="006666"/>
              </a:buClr>
              <a:buSzPct val="70000"/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r>
              <a:rPr sz="2000" spc="-1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NIEDERAUER,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J. </a:t>
            </a:r>
            <a:r>
              <a:rPr sz="2000" spc="-1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Desenvolvendo Websites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com </a:t>
            </a:r>
            <a:r>
              <a:rPr sz="2000" spc="-5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PHP.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2 ed.</a:t>
            </a:r>
            <a:r>
              <a:rPr sz="2000" spc="6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 </a:t>
            </a:r>
            <a:r>
              <a:rPr sz="2000" spc="-1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Novatec,</a:t>
            </a:r>
            <a:endParaRPr sz="2000" dirty="0">
              <a:latin typeface="Arial Narrow" panose="020B0606020202030204" pitchFamily="34" charset="0"/>
              <a:cs typeface="Franklin Gothic Book"/>
            </a:endParaRPr>
          </a:p>
          <a:p>
            <a:pPr marL="340360"/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2004</a:t>
            </a:r>
            <a:r>
              <a:rPr sz="2000" dirty="0" smtClean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.</a:t>
            </a:r>
            <a:endParaRPr lang="pt-BR" sz="2000" dirty="0" smtClean="0">
              <a:solidFill>
                <a:srgbClr val="4E3A2F"/>
              </a:solidFill>
              <a:latin typeface="Arial Narrow" panose="020B0606020202030204" pitchFamily="34" charset="0"/>
              <a:cs typeface="Franklin Gothic Book"/>
            </a:endParaRPr>
          </a:p>
          <a:p>
            <a:pPr marL="340360"/>
            <a:endParaRPr sz="2000" dirty="0">
              <a:latin typeface="Arial Narrow" panose="020B0606020202030204" pitchFamily="34" charset="0"/>
              <a:cs typeface="Franklin Gothic Book"/>
            </a:endParaRPr>
          </a:p>
          <a:p>
            <a:pPr marL="355600" marR="405765" indent="-342900">
              <a:buClr>
                <a:srgbClr val="006666"/>
              </a:buClr>
              <a:buSzPct val="70000"/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r>
              <a:rPr sz="2000" spc="-1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CARVALHO, </a:t>
            </a:r>
            <a:r>
              <a:rPr sz="2000" spc="1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A.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HTML </a:t>
            </a:r>
            <a:r>
              <a:rPr sz="2000" spc="-2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4.1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&amp;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CSS </a:t>
            </a:r>
            <a:r>
              <a:rPr sz="2000" spc="-2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2.1: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Manual </a:t>
            </a:r>
            <a:r>
              <a:rPr sz="2000" spc="-1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Completo.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2 ed.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Book  Express,</a:t>
            </a:r>
            <a:r>
              <a:rPr sz="2000" spc="-6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2004</a:t>
            </a:r>
            <a:r>
              <a:rPr sz="2000" spc="-5" dirty="0" smtClean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.</a:t>
            </a:r>
            <a:endParaRPr lang="pt-BR" sz="2000" spc="-5" dirty="0" smtClean="0">
              <a:solidFill>
                <a:srgbClr val="4E3A2F"/>
              </a:solidFill>
              <a:latin typeface="Arial Narrow" panose="020B0606020202030204" pitchFamily="34" charset="0"/>
              <a:cs typeface="Franklin Gothic Book"/>
            </a:endParaRPr>
          </a:p>
          <a:p>
            <a:pPr marL="355600" marR="405765" indent="-342900">
              <a:buClr>
                <a:srgbClr val="006666"/>
              </a:buClr>
              <a:buSzPct val="70000"/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endParaRPr sz="2000" dirty="0">
              <a:latin typeface="Arial Narrow" panose="020B0606020202030204" pitchFamily="34" charset="0"/>
              <a:cs typeface="Franklin Gothic Book"/>
            </a:endParaRPr>
          </a:p>
          <a:p>
            <a:pPr marL="355600" indent="-342900">
              <a:buClr>
                <a:srgbClr val="006666"/>
              </a:buClr>
              <a:buSzPct val="70000"/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HUGHES,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S.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PHP: Guia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do </a:t>
            </a:r>
            <a:r>
              <a:rPr sz="2000" spc="-1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Desenvolvedor. </a:t>
            </a:r>
            <a:r>
              <a:rPr sz="2000" spc="-2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Berkeley,</a:t>
            </a:r>
            <a:r>
              <a:rPr sz="2000" spc="-1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 </a:t>
            </a:r>
            <a:r>
              <a:rPr sz="2000" spc="-2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2001</a:t>
            </a:r>
            <a:r>
              <a:rPr sz="2000" spc="-20" dirty="0" smtClean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.</a:t>
            </a:r>
            <a:endParaRPr lang="pt-BR" sz="2000" spc="-20" dirty="0" smtClean="0">
              <a:solidFill>
                <a:srgbClr val="4E3A2F"/>
              </a:solidFill>
              <a:latin typeface="Arial Narrow" panose="020B0606020202030204" pitchFamily="34" charset="0"/>
              <a:cs typeface="Franklin Gothic Book"/>
            </a:endParaRPr>
          </a:p>
          <a:p>
            <a:pPr marL="355600" indent="-342900">
              <a:buClr>
                <a:srgbClr val="006666"/>
              </a:buClr>
              <a:buSzPct val="70000"/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endParaRPr sz="2000" dirty="0">
              <a:latin typeface="Arial Narrow" panose="020B0606020202030204" pitchFamily="34" charset="0"/>
              <a:cs typeface="Franklin Gothic Book"/>
            </a:endParaRPr>
          </a:p>
          <a:p>
            <a:pPr marL="355600" indent="-342900">
              <a:buClr>
                <a:srgbClr val="006666"/>
              </a:buClr>
              <a:buSzPct val="70000"/>
              <a:buFont typeface="Wingdings" panose="05000000000000000000" pitchFamily="2" charset="2"/>
              <a:buChar char="q"/>
              <a:tabLst>
                <a:tab pos="340360" algn="l"/>
                <a:tab pos="340995" algn="l"/>
              </a:tabLst>
            </a:pPr>
            <a:r>
              <a:rPr sz="2000" spc="-1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NIEDERAUER,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J.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PHP para </a:t>
            </a:r>
            <a:r>
              <a:rPr sz="200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Quem Conhece </a:t>
            </a:r>
            <a:r>
              <a:rPr sz="2000" spc="-5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PHP. </a:t>
            </a:r>
            <a:r>
              <a:rPr sz="2000" spc="-1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Novatec,</a:t>
            </a:r>
            <a:r>
              <a:rPr sz="2000" spc="60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 </a:t>
            </a:r>
            <a:r>
              <a:rPr sz="2000" spc="-5" dirty="0">
                <a:solidFill>
                  <a:srgbClr val="4E3A2F"/>
                </a:solidFill>
                <a:latin typeface="Arial Narrow" panose="020B0606020202030204" pitchFamily="34" charset="0"/>
                <a:cs typeface="Franklin Gothic Book"/>
              </a:rPr>
              <a:t>2004</a:t>
            </a:r>
            <a:endParaRPr sz="2000" dirty="0">
              <a:latin typeface="Arial Narrow" panose="020B0606020202030204" pitchFamily="34" charset="0"/>
              <a:cs typeface="Franklin Gothic Book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Bibliografia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221735" y="0"/>
            <a:ext cx="809243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370" y="1328165"/>
            <a:ext cx="8288630" cy="392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3200">
              <a:lnSpc>
                <a:spcPct val="100000"/>
              </a:lnSpc>
            </a:pPr>
            <a:r>
              <a:rPr sz="2800" spc="-35" dirty="0" smtClean="0">
                <a:latin typeface="Wingdings" panose="05000000000000000000"/>
                <a:cs typeface="Wingdings" panose="05000000000000000000"/>
              </a:rPr>
              <a:t></a:t>
            </a:r>
            <a:r>
              <a:rPr lang="pt-BR" sz="2800" spc="-35" dirty="0" smtClean="0">
                <a:latin typeface="Wingdings" panose="05000000000000000000"/>
                <a:cs typeface="Wingdings" panose="05000000000000000000"/>
              </a:rPr>
              <a:t> </a:t>
            </a:r>
            <a:r>
              <a:rPr lang="pt-BR" sz="2800" b="1" spc="-35" dirty="0" smtClean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HTML </a:t>
            </a:r>
            <a:r>
              <a:rPr lang="pt-BR" sz="2800" b="1" spc="-3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800" b="1" spc="-35" dirty="0" err="1" smtClean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HiperText</a:t>
            </a:r>
            <a:r>
              <a:rPr sz="2800" b="1" spc="-35" dirty="0" smtClean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Markup Language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:  (</a:t>
            </a:r>
            <a:r>
              <a:rPr sz="2800" b="1" i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Linguagem </a:t>
            </a:r>
            <a:r>
              <a:rPr sz="2800" b="1" i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de </a:t>
            </a:r>
            <a:r>
              <a:rPr sz="2800" b="1" i="1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marcação </a:t>
            </a:r>
            <a:r>
              <a:rPr sz="2800" b="1" i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2800" b="1" i="1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Hipertexto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);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/>
              <a:buChar char="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São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interpretada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pelos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navegadores</a:t>
            </a:r>
            <a:r>
              <a:rPr sz="28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(browsers);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"/>
            </a:pPr>
            <a:endParaRPr sz="2900" dirty="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/>
              <a:buChar char="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O HTML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trabalha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com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sistema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de</a:t>
            </a:r>
            <a:r>
              <a:rPr sz="28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 smtClean="0">
                <a:latin typeface="Calibri" panose="020F0502020204030204"/>
                <a:cs typeface="Calibri" panose="020F0502020204030204"/>
              </a:rPr>
              <a:t>tags</a:t>
            </a:r>
            <a:r>
              <a:rPr lang="pt-BR" sz="2800" spc="-15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 smtClean="0">
                <a:latin typeface="Calibri" panose="020F0502020204030204"/>
                <a:cs typeface="Calibri" panose="020F0502020204030204"/>
              </a:rPr>
              <a:t>(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etiquetas);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Ex.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&lt;</a:t>
            </a:r>
            <a:r>
              <a:rPr sz="2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tag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&gt;conteúdo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tag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&lt;/</a:t>
            </a:r>
            <a:r>
              <a:rPr sz="2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tag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&gt;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Definição: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Histórico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6464" y="0"/>
            <a:ext cx="809243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3690" y="1036320"/>
            <a:ext cx="8517230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b="1" dirty="0" smtClean="0">
                <a:latin typeface="Arial Narrow" panose="020B0606020202030204" pitchFamily="34" charset="0"/>
              </a:rPr>
              <a:t>HTML </a:t>
            </a:r>
            <a:r>
              <a:rPr lang="pt-BR" sz="2000" dirty="0" smtClean="0">
                <a:latin typeface="Arial Narrow" panose="020B0606020202030204" pitchFamily="34" charset="0"/>
              </a:rPr>
              <a:t>- </a:t>
            </a:r>
            <a:r>
              <a:rPr lang="pt-BR" sz="2000" b="1" i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HyperText Markup Language</a:t>
            </a:r>
            <a:r>
              <a:rPr lang="pt-BR" sz="2000" dirty="0" smtClean="0">
                <a:latin typeface="Arial Narrow" panose="020B0606020202030204" pitchFamily="34" charset="0"/>
              </a:rPr>
              <a:t>, que significa </a:t>
            </a:r>
            <a:r>
              <a:rPr lang="pt-BR" sz="20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Linguagem de Marcação de Hipertexto</a:t>
            </a:r>
            <a:r>
              <a:rPr lang="pt-BR" sz="2000" dirty="0" smtClean="0">
                <a:latin typeface="Arial Narrow" panose="020B0606020202030204" pitchFamily="34" charset="0"/>
              </a:rPr>
              <a:t>.</a:t>
            </a: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pt-BR" sz="2000" dirty="0" smtClean="0">
              <a:latin typeface="Arial Narrow" panose="020B0606020202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 Narrow" panose="020B0606020202030204" pitchFamily="34" charset="0"/>
              </a:rPr>
              <a:t>Em </a:t>
            </a:r>
            <a:r>
              <a:rPr lang="pt-BR" sz="2000" b="1" dirty="0" smtClean="0">
                <a:latin typeface="Arial Narrow" panose="020B0606020202030204" pitchFamily="34" charset="0"/>
              </a:rPr>
              <a:t>1980 </a:t>
            </a:r>
            <a:r>
              <a:rPr lang="pt-BR" sz="2000" dirty="0">
                <a:latin typeface="Arial Narrow" panose="020B0606020202030204" pitchFamily="34" charset="0"/>
              </a:rPr>
              <a:t>Tim </a:t>
            </a:r>
            <a:r>
              <a:rPr lang="pt-BR" sz="2000" b="1" u="sng" dirty="0">
                <a:latin typeface="Arial Narrow" panose="020B0606020202030204" pitchFamily="34" charset="0"/>
              </a:rPr>
              <a:t>Berners-Lee</a:t>
            </a:r>
            <a:r>
              <a:rPr lang="pt-BR" sz="2000" dirty="0">
                <a:latin typeface="Arial Narrow" panose="020B0606020202030204" pitchFamily="34" charset="0"/>
              </a:rPr>
              <a:t> propôs um projeto baseado no conceito de hipertexto denominado ENQUIRE. </a:t>
            </a:r>
            <a:endParaRPr lang="pt-BR" sz="2000" dirty="0" smtClean="0">
              <a:latin typeface="Arial Narrow" panose="020B0606020202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pt-BR" sz="2000" dirty="0">
              <a:latin typeface="Arial Narrow" panose="020B0606020202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Arial Narrow" panose="020B0606020202030204" pitchFamily="34" charset="0"/>
              </a:rPr>
              <a:t>Em 1989 Tim Berners-Lee com a ajuda de um estudante do </a:t>
            </a:r>
            <a:r>
              <a:rPr lang="pt-BR" sz="2000" i="1" dirty="0">
                <a:latin typeface="Arial Narrow" panose="020B0606020202030204" pitchFamily="34" charset="0"/>
              </a:rPr>
              <a:t>CERN</a:t>
            </a:r>
            <a:r>
              <a:rPr lang="pt-BR" sz="2000" dirty="0">
                <a:latin typeface="Arial Narrow" panose="020B0606020202030204" pitchFamily="34" charset="0"/>
              </a:rPr>
              <a:t> chamado Robert </a:t>
            </a:r>
            <a:r>
              <a:rPr lang="pt-BR" sz="2000" dirty="0" err="1">
                <a:latin typeface="Arial Narrow" panose="020B0606020202030204" pitchFamily="34" charset="0"/>
              </a:rPr>
              <a:t>Cailliau</a:t>
            </a:r>
            <a:r>
              <a:rPr lang="pt-BR" sz="2000" dirty="0">
                <a:latin typeface="Arial Narrow" panose="020B0606020202030204" pitchFamily="34" charset="0"/>
              </a:rPr>
              <a:t> conseguiu implementar a primeira comunicação bem sucedida entre um cliente HTTP e um servidor através da </a:t>
            </a:r>
            <a:r>
              <a:rPr lang="pt-BR" sz="2000" dirty="0" smtClean="0">
                <a:latin typeface="Arial Narrow" panose="020B0606020202030204" pitchFamily="34" charset="0"/>
              </a:rPr>
              <a:t>internet</a:t>
            </a: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pt-BR" sz="2000" dirty="0">
              <a:latin typeface="Arial Narrow" panose="020B0606020202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 Narrow" panose="020B0606020202030204" pitchFamily="34" charset="0"/>
              </a:rPr>
              <a:t>A linguagem </a:t>
            </a:r>
            <a:r>
              <a:rPr lang="pt-BR" sz="2000" b="1" dirty="0" smtClean="0">
                <a:latin typeface="Arial Narrow" panose="020B0606020202030204" pitchFamily="34" charset="0"/>
              </a:rPr>
              <a:t>HTML </a:t>
            </a:r>
            <a:r>
              <a:rPr lang="pt-BR" sz="2000" dirty="0">
                <a:latin typeface="Arial Narrow" panose="020B0606020202030204" pitchFamily="34" charset="0"/>
              </a:rPr>
              <a:t>surgiu em </a:t>
            </a:r>
            <a:r>
              <a:rPr lang="pt-BR" sz="2000" b="1" dirty="0">
                <a:latin typeface="Arial Narrow" panose="020B0606020202030204" pitchFamily="34" charset="0"/>
              </a:rPr>
              <a:t>1990</a:t>
            </a:r>
            <a:r>
              <a:rPr lang="pt-BR" sz="2000" dirty="0">
                <a:latin typeface="Arial Narrow" panose="020B0606020202030204" pitchFamily="34" charset="0"/>
              </a:rPr>
              <a:t> e até o seu quinto ano de vida sofreu várias revisões e alterações na sua especificação. </a:t>
            </a: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sz="2000" dirty="0">
              <a:latin typeface="Arial Narrow" panose="020B0606020202030204" pitchFamily="34" charset="0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Histórico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6464" y="0"/>
            <a:ext cx="809243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3386" y="1104588"/>
            <a:ext cx="8517230" cy="446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Arial Narrow" panose="020B0606020202030204" pitchFamily="34" charset="0"/>
                <a:sym typeface="+mn-ea"/>
              </a:rPr>
              <a:t>1994 - Fundada o W3C  - World </a:t>
            </a:r>
            <a:r>
              <a:rPr lang="pt-BR" sz="2000" dirty="0" err="1">
                <a:latin typeface="Arial Narrow" panose="020B0606020202030204" pitchFamily="34" charset="0"/>
                <a:sym typeface="+mn-ea"/>
              </a:rPr>
              <a:t>Wide</a:t>
            </a:r>
            <a:r>
              <a:rPr lang="pt-BR" sz="2000" dirty="0">
                <a:latin typeface="Arial Narrow" panose="020B0606020202030204" pitchFamily="34" charset="0"/>
                <a:sym typeface="+mn-ea"/>
              </a:rPr>
              <a:t> Web </a:t>
            </a:r>
            <a:r>
              <a:rPr lang="pt-BR" sz="2000" dirty="0" smtClean="0">
                <a:latin typeface="Arial Narrow" panose="020B0606020202030204" pitchFamily="34" charset="0"/>
                <a:sym typeface="+mn-ea"/>
              </a:rPr>
              <a:t>Consortium</a:t>
            </a: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pt-BR" sz="1200" dirty="0" smtClean="0">
              <a:latin typeface="Arial Narrow" panose="020B0606020202030204" pitchFamily="34" charset="0"/>
              <a:sym typeface="+mn-ea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 Narrow" panose="020B0606020202030204" pitchFamily="34" charset="0"/>
              </a:rPr>
              <a:t>1995 - HTML 2.0</a:t>
            </a: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pt-BR" sz="1400" dirty="0">
              <a:latin typeface="Arial Narrow" panose="020B0606020202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 Narrow" panose="020B0606020202030204" pitchFamily="34" charset="0"/>
              </a:rPr>
              <a:t>1997 - HTML 3.0</a:t>
            </a: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pt-BR" sz="1400" dirty="0">
              <a:latin typeface="Arial Narrow" panose="020B0606020202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 Narrow" panose="020B0606020202030204" pitchFamily="34" charset="0"/>
              </a:rPr>
              <a:t>1997 - HTML 3.2</a:t>
            </a: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pt-BR" sz="1400" dirty="0" smtClean="0">
              <a:latin typeface="Arial Narrow" panose="020B0606020202030204" pitchFamily="34" charset="0"/>
              <a:sym typeface="+mn-ea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Arial Narrow" panose="020B0606020202030204" pitchFamily="34" charset="0"/>
                <a:sym typeface="+mn-ea"/>
              </a:rPr>
              <a:t>1997 - W3C foi </a:t>
            </a:r>
            <a:r>
              <a:rPr lang="pt-BR" sz="2000" dirty="0" smtClean="0">
                <a:latin typeface="Arial Narrow" panose="020B0606020202030204" pitchFamily="34" charset="0"/>
                <a:sym typeface="+mn-ea"/>
              </a:rPr>
              <a:t>reformulada</a:t>
            </a:r>
            <a:endParaRPr lang="pt-BR" sz="2000" dirty="0" smtClean="0">
              <a:latin typeface="Arial Narrow" panose="020B0606020202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pt-BR" sz="1400" dirty="0">
              <a:latin typeface="Arial Narrow" panose="020B0606020202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 Narrow" panose="020B0606020202030204" pitchFamily="34" charset="0"/>
              </a:rPr>
              <a:t>1999 - HTML 4.0</a:t>
            </a: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pt-BR" sz="1400" dirty="0">
              <a:latin typeface="Arial Narrow" panose="020B0606020202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Arial Narrow" panose="020B0606020202030204" pitchFamily="34" charset="0"/>
              </a:rPr>
              <a:t>1999 - HTML </a:t>
            </a:r>
            <a:r>
              <a:rPr lang="pt-BR" sz="2000" dirty="0" smtClean="0">
                <a:latin typeface="Arial Narrow" panose="020B0606020202030204" pitchFamily="34" charset="0"/>
              </a:rPr>
              <a:t>4.1</a:t>
            </a:r>
          </a:p>
          <a:p>
            <a:pPr marL="355600" indent="-342900">
              <a:buFont typeface="Wingdings" panose="05000000000000000000" pitchFamily="2" charset="2"/>
              <a:buChar char="q"/>
            </a:pPr>
            <a:endParaRPr lang="pt-BR" sz="1400" dirty="0" smtClean="0">
              <a:latin typeface="Arial Narrow" panose="020B0606020202030204" pitchFamily="34" charset="0"/>
            </a:endParaRPr>
          </a:p>
          <a:p>
            <a:pPr marL="355600" indent="-342900"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 Narrow" panose="020B0606020202030204" pitchFamily="34" charset="0"/>
              </a:rPr>
              <a:t>2001 </a:t>
            </a:r>
            <a:r>
              <a:rPr lang="pt-BR" sz="2000" dirty="0">
                <a:latin typeface="Arial Narrow" panose="020B0606020202030204" pitchFamily="34" charset="0"/>
              </a:rPr>
              <a:t>- </a:t>
            </a:r>
            <a:r>
              <a:rPr lang="pt-BR" sz="2000" dirty="0" smtClean="0">
                <a:latin typeface="Arial Narrow" panose="020B0606020202030204" pitchFamily="34" charset="0"/>
              </a:rPr>
              <a:t>XHTML </a:t>
            </a: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pt-BR" sz="1400" dirty="0">
              <a:latin typeface="Arial Narrow" panose="020B060602020203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2000" dirty="0" smtClean="0">
                <a:latin typeface="Arial Narrow" panose="020B0606020202030204" pitchFamily="34" charset="0"/>
              </a:rPr>
              <a:t>2014 </a:t>
            </a:r>
            <a:r>
              <a:rPr lang="pt-BR" sz="2000" dirty="0">
                <a:latin typeface="Arial Narrow" panose="020B0606020202030204" pitchFamily="34" charset="0"/>
              </a:rPr>
              <a:t>- HTML 5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Pra que aprender HTML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6464" y="0"/>
            <a:ext cx="809243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370" y="1328165"/>
            <a:ext cx="7517130" cy="344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eu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quiser aparecer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ou 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empresa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na</a:t>
            </a:r>
            <a:r>
              <a:rPr sz="28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web;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Vender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na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web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Porque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é 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base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todas </a:t>
            </a:r>
            <a:r>
              <a:rPr sz="2800" dirty="0">
                <a:latin typeface="Calibri" panose="020F0502020204030204"/>
                <a:cs typeface="Calibri" panose="020F0502020204030204"/>
              </a:rPr>
              <a:t>as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linguagens web</a:t>
            </a:r>
            <a:r>
              <a:rPr sz="28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como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800" spc="-95" dirty="0">
                <a:latin typeface="Calibri" panose="020F0502020204030204"/>
                <a:cs typeface="Calibri" panose="020F0502020204030204"/>
              </a:rPr>
              <a:t>PHP, ASP,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JSP</a:t>
            </a:r>
            <a:r>
              <a:rPr sz="28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etc.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Ganha</a:t>
            </a:r>
            <a:r>
              <a:rPr sz="2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$$$$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221735" y="0"/>
            <a:ext cx="809243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Pra que aprender HTML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95" y="914399"/>
            <a:ext cx="3653379" cy="37861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952498"/>
            <a:ext cx="3586450" cy="3709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078484"/>
            <a:ext cx="766064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 panose="05000000000000000000"/>
              <a:buChar char=""/>
              <a:tabLst>
                <a:tab pos="355600" algn="l"/>
              </a:tabLst>
            </a:pPr>
            <a:r>
              <a:rPr sz="2500" b="0" spc="-6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Toda </a:t>
            </a:r>
            <a:r>
              <a:rPr sz="2500" b="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tag </a:t>
            </a:r>
            <a:r>
              <a:rPr sz="25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aberta, </a:t>
            </a:r>
            <a:r>
              <a:rPr sz="2500" b="0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deve </a:t>
            </a:r>
            <a:r>
              <a:rPr sz="25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ser </a:t>
            </a:r>
            <a:r>
              <a:rPr sz="2500" b="0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fechada, </a:t>
            </a:r>
            <a:r>
              <a:rPr sz="25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nesses casos </a:t>
            </a:r>
            <a:r>
              <a:rPr sz="25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ela </a:t>
            </a:r>
            <a:r>
              <a:rPr sz="25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pode  </a:t>
            </a:r>
            <a:r>
              <a:rPr sz="25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ser </a:t>
            </a:r>
            <a:r>
              <a:rPr sz="2500" b="0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fechada </a:t>
            </a:r>
            <a:r>
              <a:rPr sz="2500" b="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 </a:t>
            </a:r>
            <a:r>
              <a:rPr sz="2500" b="0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seguinte</a:t>
            </a:r>
            <a:r>
              <a:rPr sz="2500" b="0" spc="4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maneira:</a:t>
            </a:r>
            <a:endParaRPr sz="2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840738"/>
            <a:ext cx="6376670" cy="359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0" dirty="0">
                <a:latin typeface="Calibri" panose="020F0502020204030204"/>
                <a:cs typeface="Calibri" panose="020F0502020204030204"/>
              </a:rPr>
              <a:t>Ex.</a:t>
            </a:r>
            <a:endParaRPr sz="2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Calibri" panose="020F0502020204030204"/>
                <a:cs typeface="Calibri" panose="020F0502020204030204"/>
              </a:rPr>
              <a:t>&lt;/</a:t>
            </a:r>
            <a:r>
              <a:rPr sz="25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tag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&gt;</a:t>
            </a:r>
            <a:endParaRPr sz="2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500" spc="-30" dirty="0">
                <a:latin typeface="Wingdings" panose="05000000000000000000"/>
                <a:cs typeface="Wingdings" panose="05000000000000000000"/>
              </a:rPr>
              <a:t></a:t>
            </a:r>
            <a:r>
              <a:rPr sz="2500" spc="-30" dirty="0">
                <a:latin typeface="Calibri" panose="020F0502020204030204"/>
                <a:cs typeface="Calibri" panose="020F0502020204030204"/>
              </a:rPr>
              <a:t>Também 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pode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possuir </a:t>
            </a:r>
            <a:r>
              <a:rPr sz="2500" b="1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outraTag</a:t>
            </a:r>
            <a:r>
              <a:rPr sz="2500" spc="-30" dirty="0">
                <a:latin typeface="Calibri" panose="020F0502020204030204"/>
                <a:cs typeface="Calibri" panose="020F0502020204030204"/>
              </a:rPr>
              <a:t>, </a:t>
            </a:r>
            <a:r>
              <a:rPr sz="2500" spc="-15" dirty="0">
                <a:latin typeface="Calibri" panose="020F0502020204030204"/>
                <a:cs typeface="Calibri" panose="020F0502020204030204"/>
              </a:rPr>
              <a:t>quantas</a:t>
            </a:r>
            <a:r>
              <a:rPr sz="25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20" dirty="0">
                <a:latin typeface="Calibri" panose="020F0502020204030204"/>
                <a:cs typeface="Calibri" panose="020F0502020204030204"/>
              </a:rPr>
              <a:t>forem</a:t>
            </a:r>
            <a:endParaRPr sz="2500">
              <a:latin typeface="Calibri" panose="020F0502020204030204"/>
              <a:cs typeface="Calibri" panose="020F0502020204030204"/>
            </a:endParaRPr>
          </a:p>
          <a:p>
            <a:pPr marL="12700" marR="4794250">
              <a:lnSpc>
                <a:spcPct val="100000"/>
              </a:lnSpc>
            </a:pPr>
            <a:r>
              <a:rPr sz="2500" spc="-10" dirty="0">
                <a:latin typeface="Calibri" panose="020F0502020204030204"/>
                <a:cs typeface="Calibri" panose="020F0502020204030204"/>
              </a:rPr>
              <a:t>nec</a:t>
            </a:r>
            <a:r>
              <a:rPr sz="2500" dirty="0">
                <a:latin typeface="Calibri" panose="020F0502020204030204"/>
                <a:cs typeface="Calibri" panose="020F0502020204030204"/>
              </a:rPr>
              <a:t>e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2500" spc="-15" dirty="0">
                <a:latin typeface="Calibri" panose="020F0502020204030204"/>
                <a:cs typeface="Calibri" panose="020F0502020204030204"/>
              </a:rPr>
              <a:t>s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á</a:t>
            </a:r>
            <a:r>
              <a:rPr sz="2500" dirty="0">
                <a:latin typeface="Calibri" panose="020F0502020204030204"/>
                <a:cs typeface="Calibri" panose="020F0502020204030204"/>
              </a:rPr>
              <a:t>r</a:t>
            </a:r>
            <a:r>
              <a:rPr sz="2500" spc="-5" dirty="0">
                <a:latin typeface="Calibri" panose="020F0502020204030204"/>
                <a:cs typeface="Calibri" panose="020F0502020204030204"/>
              </a:rPr>
              <a:t>ias: 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Ex.</a:t>
            </a:r>
            <a:endParaRPr sz="25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ts val="3335"/>
              </a:lnSpc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2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tag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&gt;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92480">
              <a:lnSpc>
                <a:spcPct val="100000"/>
              </a:lnSpc>
            </a:pPr>
            <a:r>
              <a:rPr sz="2800" spc="-35" dirty="0">
                <a:latin typeface="Calibri" panose="020F0502020204030204"/>
                <a:cs typeface="Calibri" panose="020F0502020204030204"/>
              </a:rPr>
              <a:t>&lt;</a:t>
            </a:r>
            <a:r>
              <a:rPr sz="28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outraTag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&gt;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conteúdo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&lt;/</a:t>
            </a:r>
            <a:r>
              <a:rPr sz="28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outraTag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&gt;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&lt;/</a:t>
            </a:r>
            <a:r>
              <a:rPr sz="2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tag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&gt;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1" y="1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7620000" h="922655">
                <a:moveTo>
                  <a:pt x="0" y="922108"/>
                </a:moveTo>
                <a:lnTo>
                  <a:pt x="7620000" y="922108"/>
                </a:lnTo>
                <a:lnTo>
                  <a:pt x="7620000" y="0"/>
                </a:lnTo>
                <a:lnTo>
                  <a:pt x="0" y="0"/>
                </a:lnTo>
                <a:lnTo>
                  <a:pt x="0" y="92210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r>
              <a:rPr lang="pt-BR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HTML:</a:t>
            </a:r>
            <a:endParaRPr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1294</Words>
  <Application>Microsoft Office PowerPoint</Application>
  <PresentationFormat>Apresentação na tela (4:3)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 Unicode MS</vt:lpstr>
      <vt:lpstr>Arial</vt:lpstr>
      <vt:lpstr>Arial Narrow</vt:lpstr>
      <vt:lpstr>Calibri</vt:lpstr>
      <vt:lpstr>Franklin Gothic Book</vt:lpstr>
      <vt:lpstr>Times New Roman</vt:lpstr>
      <vt:lpstr>Wingdings</vt:lpstr>
      <vt:lpstr>Office Theme</vt:lpstr>
      <vt:lpstr>Programação para Internet - 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Toda tag aberta, deve ser fechada, nesses casos ela pode  ser fechada da seguinte maneira:</vt:lpstr>
      <vt:lpstr>Preferencia usar tags em baixa (minúscula);</vt:lpstr>
      <vt:lpstr>Apresentação do PowerPoint</vt:lpstr>
      <vt:lpstr>Apresentação do PowerPoint</vt:lpstr>
      <vt:lpstr>Apresentação do PowerPoint</vt:lpstr>
      <vt:lpstr>Apresentação do PowerPoint</vt:lpstr>
      <vt:lpstr>&lt;body&gt;</vt:lpstr>
      <vt:lpstr>&lt;font&gt;</vt:lpstr>
      <vt:lpstr>Apresentação do PowerPoint</vt:lpstr>
      <vt:lpstr>Apresentação do PowerPoint</vt:lpstr>
      <vt:lpstr>Permite aplicar títulos e subtítulos na página  &lt;h1&gt;Título 01&lt;/h1&gt; &lt;h2&gt;Título 02 &lt;/h2&gt; &lt;h3&gt;Título 03 &lt;/h3&gt; &lt;h4&gt;Título 04 &lt;/h4&gt; &lt;h5&gt;Título 05 &lt;/h5&gt; &lt;h6&gt;Título 06 &lt;/h6&gt; </vt:lpstr>
      <vt:lpstr>&lt;p align="posição"&gt;Texto do parágrafo&lt;/p&gt;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fabiferreira</dc:creator>
  <cp:lastModifiedBy>Carla Bresolin</cp:lastModifiedBy>
  <cp:revision>36</cp:revision>
  <dcterms:created xsi:type="dcterms:W3CDTF">2016-08-15T20:44:00Z</dcterms:created>
  <dcterms:modified xsi:type="dcterms:W3CDTF">2019-02-20T17:31:32Z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2016-08-15T00:00:00Z</vt:filetime>
  </property>
  <property fmtid="{D5CDD505-2E9C-101B-9397-08002B2CF9AE}" pid="5" name="KSOProductBuildVer">
    <vt:lpwstr>1046-10.2.0.6020</vt:lpwstr>
  </property>
</Properties>
</file>