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7559675" cx="10080625"/>
  <p:notesSz cx="7559675" cy="10691800"/>
  <p:embeddedFontLst>
    <p:embeddedFont>
      <p:font typeface="Source Sans Pro SemiBold"/>
      <p:regular r:id="rId30"/>
      <p:bold r:id="rId31"/>
      <p:italic r:id="rId32"/>
      <p:boldItalic r:id="rId33"/>
    </p:embeddedFont>
    <p:embeddedFont>
      <p:font typeface="Source Sans Pro Black"/>
      <p:bold r:id="rId34"/>
      <p:boldItalic r:id="rId35"/>
    </p:embeddedFont>
    <p:embeddedFont>
      <p:font typeface="Rasa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4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SemiBold-bold.fntdata"/><Relationship Id="rId30" Type="http://schemas.openxmlformats.org/officeDocument/2006/relationships/font" Target="fonts/SourceSansPro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SemiBold-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Black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Black-bold.fntdata"/><Relationship Id="rId15" Type="http://schemas.openxmlformats.org/officeDocument/2006/relationships/slide" Target="slides/slide9.xml"/><Relationship Id="rId37" Type="http://schemas.openxmlformats.org/officeDocument/2006/relationships/font" Target="fonts/Rasa-bold.fntdata"/><Relationship Id="rId14" Type="http://schemas.openxmlformats.org/officeDocument/2006/relationships/slide" Target="slides/slide8.xml"/><Relationship Id="rId36" Type="http://schemas.openxmlformats.org/officeDocument/2006/relationships/font" Target="fonts/Rasa-regular.fntdata"/><Relationship Id="rId17" Type="http://schemas.openxmlformats.org/officeDocument/2006/relationships/slide" Target="slides/slide11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0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xdocs.pm/elixir/guards.html#list-of-allowed-expressions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Functional Language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Includes all the shiny, beautiful features we've always wanted in a language </a:t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Code: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defmodule Analytics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 export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name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address: address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IO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puts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#{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lives at 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#{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defmodule Accounts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API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 get_user_info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user_info: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"Tarō Yamaguchi"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age: </a:t>
            </a: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29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phone_numbers: </a:t>
            </a:r>
            <a:r>
              <a:rPr lang="en-US" sz="1200">
                <a:solidFill>
                  <a:srgbClr val="49E6E6"/>
                </a:solidFill>
                <a:highlight>
                  <a:srgbClr val="2B2B2B"/>
                </a:highlight>
              </a:rPr>
              <a:t>[</a:t>
            </a:r>
            <a:endParaRPr sz="1200">
              <a:solidFill>
                <a:srgbClr val="49E6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9E6E6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type: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"home"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number: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"555-5555-5555"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type: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"work"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number: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"666-6666-6666"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49E6E6"/>
                </a:solidFill>
                <a:highlight>
                  <a:srgbClr val="2B2B2B"/>
                </a:highlight>
              </a:rPr>
              <a:t>]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addresses: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main: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"123 Fake Street, Springfield, USA"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secondary: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"Secret Location, Japan"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with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user_info: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name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addresses: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main: main_address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}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&lt;-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Accounts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API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get_user_info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\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name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address: main_address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else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_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-&gt;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raise </a:t>
            </a:r>
            <a:r>
              <a:rPr lang="en-US" sz="1200">
                <a:solidFill>
                  <a:srgbClr val="9876AA"/>
                </a:solidFill>
                <a:highlight>
                  <a:srgbClr val="2B2B2B"/>
                </a:highlight>
              </a:rPr>
              <a:t>:invalid_user_info_format</a:t>
            </a:r>
            <a:endParaRPr sz="12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\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Analytics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export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While this might look like an instance of the module, it isn’t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It is only a map with meta information about the module it came from, for use in pattern matching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Provides compile-time checks</a:t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Removes need for intermediary values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Encourages consistent argument order in function definitions (most important data first)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Clarifies the step-by-step transformation of data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The operation looks like an atomic operation, which is easier to conceptualize</a:t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say you have three consecutive operations to do to some input data.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your earliest JavaScript days, you may have created this monster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It’s somewhat readable, although it reads backwards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to improve it, you might use intermediate variables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That’s better, but it feels kludgy to have to come up with variable names and manage variables for what should be a single stream of operations</a:t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First argument in a pipe is the previous value or result of the previous function invocation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Can add more arguments after this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Demo: Getting Kanji from a string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defmodule KanjiParser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@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kanji_utf8_range </a:t>
            </a: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0x4e00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..</a:t>
            </a: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0x9faf</a:t>
            </a:r>
            <a:endParaRPr sz="12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defp in_kanji_range?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in @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kanji_utf8_range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defp charcode_to_character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4963E6"/>
                </a:solidFill>
                <a:highlight>
                  <a:srgbClr val="2B2B2B"/>
                </a:highlight>
              </a:rPr>
              <a:t>&lt;&lt;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::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utf8</a:t>
            </a:r>
            <a:r>
              <a:rPr lang="en-US" sz="1200">
                <a:solidFill>
                  <a:srgbClr val="4963E6"/>
                </a:solidFill>
                <a:highlight>
                  <a:srgbClr val="2B2B2B"/>
                </a:highlight>
              </a:rPr>
              <a:t>&gt;&gt;</a:t>
            </a:r>
            <a:endParaRPr sz="1200">
              <a:solidFill>
                <a:srgbClr val="4963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963E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 from_string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to_charlist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Enum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fitler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in_kanji_range?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Enum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map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charcode_to_character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KanjiParser.from_string(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"今日の勉強会は準備できたの？"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Guards: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https://hexdocs.pm/elixir/guards.html#list-of-allowed-expressions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Let’s look at the Adder again</a:t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food.ex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defmodule Food 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def eat() 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“Woof!”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iex --sname dog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c(“./food.ex”, “.”)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</a:t>
            </a:r>
            <a:r>
              <a:rPr lang="en-US">
                <a:solidFill>
                  <a:schemeClr val="dk1"/>
                </a:solidFill>
              </a:rPr>
              <a:t>(dog@machine)</a:t>
            </a:r>
            <a:r>
              <a:rPr lang="en-US"/>
              <a:t>&gt; Food.eat()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iex --sname cat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</a:t>
            </a:r>
            <a:r>
              <a:rPr lang="en-US">
                <a:solidFill>
                  <a:schemeClr val="dk1"/>
                </a:solidFill>
              </a:rPr>
              <a:t>(cat@machine)</a:t>
            </a:r>
            <a:r>
              <a:rPr lang="en-US"/>
              <a:t>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iex&gt; Node.connect(:”dog@machine”)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iex(cat@machine)&gt; Node.list()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iex(dog@machine)&gt;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</a:t>
            </a:r>
            <a:r>
              <a:rPr lang="en-US">
                <a:solidFill>
                  <a:schemeClr val="dk1"/>
                </a:solidFill>
              </a:rPr>
              <a:t>(cat@machine)</a:t>
            </a:r>
            <a:r>
              <a:rPr lang="en-US"/>
              <a:t>&gt; Food.eat()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iex --sname mouse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iex(mouse@machine)&gt; Node.connect(:”cat@machine”)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iex(mouse@machine)&gt;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# food.ex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def eat() do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“Munch!”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end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r(Food)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Food.eat() =&gt; “Munch!”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iex(cat@machine)&gt; Food.eat() =&gt; “Woof!”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iex(cat@machine)&gt; r(Food)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iex(cat@machine)&gt; Food.eat() =&gt; “Munch!”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iex(mouse@machine)&gt; Food.eat() =&gt; “Woof!”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food.ex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def eat() 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“Yum!”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iex(dog@machine)&gt; c(“food.ex”, “.”)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iex(dog@machine)&gt; Food.eat() =&gt; “Yum!”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nl(Food)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iex(cat@machine)&gt; Food.eat() =&gt; “Yum!”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iex(mouse@machine)&gt; Food.eat() =&gt; “Yum!”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let’s get excited!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WhatsApp is like Line or KakaoTalk, really famous in the US.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1bil users monthly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$19bil purchase (FB’s largest purchase by almost 10x)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Behind that are Oculus for $2bil, and Instagram for $1bil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64bil messages daily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concurrency out the wazoo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10 erlang engineers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100mil users per engineer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if you’re thinking of ideas for your next project, erlang tech certainly has a lot of return on investment!</a:t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Cisco @ Code Beam conf in Stockholm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couple of interesting numbers here: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2mil erlang-powered devices/year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Top 8 service providers use erlang-based systems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Growing demand for erlang engineers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90% of all internet traffic goes through Erlang-controlled nodes</a:t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I’ve convinced you that Erlang is awesome, so why care about elixir?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Discord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It’s like Slack, but focussed on voice chat rooms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(much more data- and processing-intensive than text-based)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Ranked 170 on Alexa’s list of most popular sites, putting it ahead of GitHub. GITHUB!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130 million registered users, and 5 million concurrent connections at any given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No regrets with choosing Elixir from the start</a:t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Let’s define a few terms (and I’ll compare them with known languages)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Erlang: Like Java, long history with a strong industry presence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Built to power telephony systems</a:t>
            </a:r>
            <a:endParaRPr>
              <a:solidFill>
                <a:schemeClr val="dk1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Created by Ericsson in 1986 because no existing language handled concurrency and crash resilience without a lot of manual work by the programmer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BEAM: Like the JVM, this is the OS upon which Erlang byte-code runs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Handles all process scheduling and multithreading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Elixir: Like Scala/Clojure, improves upon the original language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Ruby syntax is more approachable and easier/more pleasing to program in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BEAM bytecode means that it’s effectively the same language to the BEAM</a:t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2011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José Valim, an active member of the Ruby Community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Saw problems with how Ruby handled concurrency and multithreading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Read “Seven Languages in Seven Weeks”, learned about Erlang (available on Safari Books, btw)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Others note Erlang lets you build legendary systems, but it’s not super-friendly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Created a Ruby flavor to solve that friendliness problem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Features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Fault Tolerance: Crashes will not bring down your system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Concurrency at its core: language is designed to make concurrency easy to imagine and build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Erlang interop if you have a library that’s not been ported to Elixir: POWERFUL THING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Many core erlang libraries are actually </a:t>
            </a:r>
            <a:r>
              <a:rPr lang="en-US">
                <a:solidFill>
                  <a:schemeClr val="dk1"/>
                </a:solidFill>
              </a:rPr>
              <a:t>still </a:t>
            </a:r>
            <a:r>
              <a:rPr lang="en-US"/>
              <a:t>the go-to libraries in Elixir (ets, clock stuff, etc)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9-sigma uptime on the BEAM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99.9% is considered “good”: 8.76 hours in a year: network providers, SaaS, state governments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99.9999999% boasted by Ericsson: 31.6 milliseconds</a:t>
            </a:r>
            <a:endParaRPr/>
          </a:p>
          <a:p>
            <a: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That’s NOT every process, but the whole system: crash-handling keeps the system running if one process fails</a:t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Tooling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“Mix” is like npm in node (or gulp, if that’s how you swing)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mix help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Hex is akin to packagist for Node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mix hex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mix hex.search csv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“iex” is a powerful REPL that’s just amazing (demo)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iex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Iex&gt; do stuff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No constant diligence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erlang’s library system is designed to crash subprocesses gracefully, so that a crash will not bring down the system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</a:t>
            </a:r>
            <a:r>
              <a:rPr lang="en-US">
                <a:solidFill>
                  <a:schemeClr val="dk1"/>
                </a:solidFill>
              </a:rPr>
              <a:t>upervisors can be set up to restart a process with its last known good state</a:t>
            </a:r>
            <a:endParaRPr>
              <a:solidFill>
                <a:schemeClr val="dk1"/>
              </a:solidFill>
            </a:endParaRP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Ergo, no need to program in preparation for failure, </a:t>
            </a:r>
            <a:r>
              <a:rPr b="1" lang="en-US"/>
              <a:t>which allows you to….</a:t>
            </a:r>
            <a:endParaRPr b="1"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Instead of pre-emptively watching for every failure, code for what you </a:t>
            </a:r>
            <a:r>
              <a:rPr b="1" lang="en-US"/>
              <a:t>want to do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Watch for failures you expect to handle (path not found, invalid credentials)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Let the process crash for everything else. It’s OK!</a:t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iex: Interactive Elixir</a:t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Did you see that? Multi-line commands.</a:t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6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4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6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8" name="Shape 168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9" name="Shape 169"/>
          <p:cNvSpPr txBox="1"/>
          <p:nvPr>
            <p:ph idx="4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Shape 170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Shape 171"/>
          <p:cNvSpPr txBox="1"/>
          <p:nvPr>
            <p:ph idx="6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3E5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3E5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fmla="val -42740" name="adj1"/>
              <a:gd fmla="val 11418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Intro to Elixir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Putting “fun” in “functional”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680" y="822960"/>
            <a:ext cx="4563000" cy="19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25" y="6846600"/>
            <a:ext cx="1008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</a:rPr>
              <a:t>Cedric Rutland Wienold (cwienold@gmail.com)</a:t>
            </a:r>
            <a:endParaRPr>
              <a:solidFill>
                <a:srgbClr val="EFEFE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</a:rPr>
              <a:t>github/cedmans		https://cedmans.io/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Pattern Matching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</a:t>
            </a: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alidate the form of data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“Overloading” functions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</a:t>
            </a: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ick useful bits of info out of data structures easily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Pattern Matching: Examples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Matches</a:t>
            </a:r>
            <a:endParaRPr b="1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Matches, binds 'b' to 2</a:t>
            </a:r>
            <a:endParaRPr b="1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rest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Matches, first = 1, rest = [2, 3, 4]</a:t>
            </a:r>
            <a:endParaRPr b="1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ERROR: Does not match</a:t>
            </a:r>
            <a:endParaRPr b="1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-US" strike="noStrike">
                <a:solidFill>
                  <a:srgbClr val="49E697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en-US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=&gt; {:ok, 2}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trike="noStrike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:ok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-US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-US" strike="noStrike">
                <a:solidFill>
                  <a:srgbClr val="49E697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en-US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=&gt; number = 2</a:t>
            </a:r>
            <a:endParaRPr b="1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:ok</a:t>
            </a:r>
            <a:r>
              <a:rPr b="1" lang="en-U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lang="en-U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-US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-US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en-US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=&gt; Error: 1 != 2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user_info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-US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id: </a:t>
            </a:r>
            <a:r>
              <a:rPr b="1" lang="en-US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email: </a:t>
            </a:r>
            <a:r>
              <a:rPr b="1" lang="en-US" strike="noStrike">
                <a:solidFill>
                  <a:srgbClr val="70B347"/>
                </a:solidFill>
                <a:latin typeface="Courier New"/>
                <a:ea typeface="Courier New"/>
                <a:cs typeface="Courier New"/>
                <a:sym typeface="Courier New"/>
              </a:rPr>
              <a:t>"fake@example.com"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-US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email: user_email</a:t>
            </a:r>
            <a:r>
              <a:rPr b="1" lang="en-US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user_info 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=&gt; user_</a:t>
            </a:r>
            <a:r>
              <a:rPr b="1" lang="en-U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= "fake@example.com"</a:t>
            </a:r>
            <a:endParaRPr b="1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Modules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60000" y="1980000"/>
            <a:ext cx="9360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Container to group like-minded functions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79675" y="2575800"/>
            <a:ext cx="8940600" cy="218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defmodule Adder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b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Adder</a:t>
            </a:r>
            <a:r>
              <a:rPr lang="en-US" sz="24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=&gt; 3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90888" y="4762200"/>
            <a:ext cx="936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Contrasts with Classes in that there is no state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Structs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60000" y="1980000"/>
            <a:ext cx="93600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Maps with compile-time checks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Defined in Modules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60300" y="2973300"/>
            <a:ext cx="9360000" cy="4051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defmodule Adder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defstruct </a:t>
            </a:r>
            <a:r>
              <a:rPr lang="en-US" sz="24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:first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:second</a:t>
            </a:r>
            <a:r>
              <a:rPr lang="en-US" sz="24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rgbClr val="49E6E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9E6E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%Adder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first: 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second: b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Adder</a:t>
            </a:r>
            <a:r>
              <a:rPr lang="en-US" sz="24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%Adder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first: 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second: 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951800" y="3447325"/>
            <a:ext cx="5472900" cy="2033100"/>
          </a:xfrm>
          <a:prstGeom prst="wedgeRoundRectCallout">
            <a:avLst>
              <a:gd fmla="val -32681" name="adj1"/>
              <a:gd fmla="val 10489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%ModuleName{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property: value,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property: value,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735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4800"/>
              <a:buFont typeface="Noto Sans Symbols"/>
              <a:buChar char="●"/>
            </a:pPr>
            <a:r>
              <a:rPr b="1" lang="en-US" sz="4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Removes need for intermediary values</a:t>
            </a:r>
            <a:endParaRPr b="1" sz="48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53735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4800"/>
              <a:buFont typeface="Noto Sans Symbols"/>
              <a:buChar char="●"/>
            </a:pPr>
            <a:r>
              <a:rPr b="1" lang="en-US" sz="4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Encourages consistent function definitions</a:t>
            </a:r>
            <a:endParaRPr b="1" sz="48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53735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4800"/>
              <a:buFont typeface="Noto Sans Symbols"/>
              <a:buChar char="●"/>
            </a:pPr>
            <a:r>
              <a:rPr b="1" lang="en-US" sz="4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Clarifies the step-by-step transformation of data</a:t>
            </a:r>
            <a:endParaRPr b="1" sz="48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Piping: Before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result =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thirdOp(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secondOp(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firstOp(</a:t>
            </a:r>
            <a:r>
              <a:rPr b="1" lang="en-US" sz="2200" strike="noStrik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"ホゲ"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200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firstOpResult = firstOp(</a:t>
            </a:r>
            <a:r>
              <a:rPr b="1" lang="en-US" sz="2200" strike="noStrik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"ホゲ"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secondOpResult = secondOp(firstOpResult)</a:t>
            </a: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thirdOpResult = thirdOp(barResult)</a:t>
            </a: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200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Piping: After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600" strike="noStrike">
                <a:solidFill>
                  <a:srgbClr val="70B347"/>
                </a:solidFill>
                <a:latin typeface="Courier New"/>
                <a:ea typeface="Courier New"/>
                <a:cs typeface="Courier New"/>
                <a:sym typeface="Courier New"/>
              </a:rPr>
              <a:t>"ホゲ"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70B347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firstOp</a:t>
            </a: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secondOp</a:t>
            </a: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thirdOp</a:t>
            </a: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3600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Piping: </a:t>
            </a: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More Interesting Example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%{</a:t>
            </a:r>
            <a:br>
              <a:rPr b="1" lang="en-US" sz="28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username: </a:t>
            </a:r>
            <a:r>
              <a:rPr b="1" lang="en-US" sz="2800">
                <a:solidFill>
                  <a:srgbClr val="70B34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"taro@yamaguchi.co.jp"</a:t>
            </a:r>
            <a:r>
              <a:rPr b="1" lang="en-US" sz="2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-US" sz="2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password: </a:t>
            </a:r>
            <a:r>
              <a:rPr b="1" lang="en-US" sz="2800">
                <a:solidFill>
                  <a:srgbClr val="70B34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"secure-password123"</a:t>
            </a:r>
            <a:br>
              <a:rPr b="1" lang="en-US" sz="2800">
                <a:solidFill>
                  <a:srgbClr val="70B34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49E6E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Authorization</a:t>
            </a:r>
            <a:r>
              <a:rPr b="1" lang="en-US" sz="28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get_access_token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Accounts</a:t>
            </a:r>
            <a:r>
              <a:rPr b="1" lang="en-US" sz="28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get_address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:main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8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Analytics</a:t>
            </a:r>
            <a:r>
              <a:rPr b="1" lang="en-US" sz="28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add_address_to_report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Pattern Matching &amp; Guards in Functions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360000" y="1612825"/>
            <a:ext cx="9360000" cy="558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ex(1)&gt; defmodule Adder do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  def add(a, b) do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    a + b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  end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end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iex(2)&gt; Adder.add("a", "b")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** (ArithmeticError) bad argument in arithmetic expression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iex:3: Adder.add/2</a:t>
            </a:r>
            <a:endParaRPr b="1" sz="1600">
              <a:solidFill>
                <a:srgbClr val="FF000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iex(2)&gt; defmodule SafeAdder do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...(2)&gt;   def add(a, b) </a:t>
            </a:r>
            <a:r>
              <a:rPr b="1" lang="en-US" sz="1600">
                <a:solidFill>
                  <a:srgbClr val="A9B7C6"/>
                </a:solidFill>
                <a:highlight>
                  <a:srgbClr val="0B5394"/>
                </a:highlight>
                <a:latin typeface="Courier New"/>
                <a:ea typeface="Courier New"/>
                <a:cs typeface="Courier New"/>
                <a:sym typeface="Courier New"/>
              </a:rPr>
              <a:t>when is_number(a) and is_number(b)</a:t>
            </a: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do: a + b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...(2)&gt; end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iex(3)&gt; SafeAdder.add("a", "b")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** (FunctionClauseError) no function clause matching in SafeAdder.add/2</a:t>
            </a: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The following arguments were given to SafeAdder.add/2: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# 1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008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# 2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008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iex:3: SafeAdder.add/2</a:t>
            </a:r>
            <a:endParaRPr b="1" sz="1600">
              <a:solidFill>
                <a:srgbClr val="2C3E5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Effortless Clustering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57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This is too hard to put on a slide. I hope you were watching!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Let’s Get Excited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WhatsApp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1" marL="864000" rtl="0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billion monthly users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Bought by Facebook for</a:t>
            </a:r>
            <a:br>
              <a:rPr b="0" i="0" lang="en-US" sz="1800" u="none" cap="none" strike="noStrike"/>
            </a:b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$19 billion (２兆円)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64 billion messages / day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 erlang engineers 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680" y="914400"/>
            <a:ext cx="2578320" cy="257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Things I Couldn’t Cover (yet)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Typespecs &amp; Static Analysis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Endless Syntactic Sugar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1000" lvl="1" marL="9144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○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“with” &lt;- pattern matching + piping + advanced control flow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Processes and Message Passing (Concurrency)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1000" lvl="1" marL="9144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○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And how you can start “thinking concurrently”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Preemptive Scheduling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1000" lvl="1" marL="9144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○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Versus Cooperative Scheduling (Go, JS)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OTP (The Secret Sauce of Generic Concurrent Programming)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… And more very cool things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Conclusion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331450" y="1958700"/>
            <a:ext cx="93600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5759" lvl="0" marL="431999" marR="0" rtl="0" algn="l">
              <a:lnSpc>
                <a:spcPct val="115000"/>
              </a:lnSpc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Massive C</a:t>
            </a: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oncurrency &amp; Fault Tolerance Automatically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Friendly Functional Language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Modern Tooling to Get You Started Quickly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BEAM Powers the Internet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00" y="1980000"/>
            <a:ext cx="395172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280" y="2743200"/>
            <a:ext cx="6509880" cy="28364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5394960" y="6492240"/>
            <a:ext cx="4663440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https://twitter.com/guieevc/status/1002494428748140544</a:t>
            </a:r>
            <a:endParaRPr b="0" sz="1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Fin.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31450" y="1958700"/>
            <a:ext cx="93600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Q/A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Ok, Erlang Rocks; What about Elixir?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Discord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1" marL="864000" rtl="0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VoIP Voice + Chat</a:t>
            </a:r>
            <a:b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(like Slack, but voice-focused)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Ranked 170 Most Popular Site by Alexa</a:t>
            </a:r>
            <a:b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Ahead of Steam, Hulu, and GitHub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130 million registered users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4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800"/>
              <a:buFont typeface="Source Sans Pro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million concurrent connections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4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800"/>
              <a:buFont typeface="Source Sans Pro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“We don’t have any regrets with our choice of infrastructure”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525" y="1634049"/>
            <a:ext cx="5337301" cy="14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Erlang? BEAM? Elixir?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Erlang </a:t>
            </a:r>
            <a:r>
              <a:rPr b="1" i="0" lang="en-US" sz="18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(comp</a:t>
            </a:r>
            <a:r>
              <a:rPr b="1" lang="en-US" sz="1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are to Java)</a:t>
            </a:r>
            <a:endParaRPr b="1" i="0" sz="18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Developed in 1986 by Ericsson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Compiles into BEAM bytecode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BEAM </a:t>
            </a:r>
            <a:r>
              <a:rPr b="1" i="0" lang="en-US" sz="18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(compare to JVM)</a:t>
            </a:r>
            <a:endParaRPr b="1" i="0" sz="18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 upon which erlang code runs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Elixir</a:t>
            </a: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b="1" lang="en-US" sz="1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(compare to Scala/Clojure)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Ruby-flavored language that compiles into BEAM bytecode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9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Noto Sans Symbols"/>
              <a:buChar char="−"/>
            </a:pPr>
            <a:r>
              <a:rPr b="1" lang="en-US" sz="1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Elixir Source Code → Elixir AST  → Erlang AST → Core Erlang → BEAM Byte-code </a:t>
            </a:r>
            <a:endParaRPr b="1" i="0" sz="18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Fact Sheet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Released on 2011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Gives the joy of Ruby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Solves massive concurrency with Erlang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Features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Fault Tolerance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Concurrency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rtl="0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Interoperability with Erlang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rtl="0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Availability (99.9999999% Uptime)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Why Elixir?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Approachable, Productive, Modern Tooling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`</a:t>
            </a: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mix` command for general project scripts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 management through Hex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`</a:t>
            </a: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iex` REPL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Does not require constant diligence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constant need to predict every possible failure.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Supervisors for automated process restart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2C3E5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Code</a:t>
            </a:r>
            <a:br>
              <a:rPr lang="en-US" sz="1800"/>
            </a:br>
            <a:r>
              <a:rPr b="1" lang="en-US" sz="3600" strike="noStrike">
                <a:solidFill>
                  <a:srgbClr val="2C3E5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the</a:t>
            </a:r>
            <a:br>
              <a:rPr lang="en-US" sz="1800"/>
            </a:br>
            <a:r>
              <a:rPr b="1" lang="en-US" sz="3600" strike="noStrike">
                <a:solidFill>
                  <a:srgbClr val="2C3E5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Happy Path</a:t>
            </a:r>
            <a:endParaRPr b="1" sz="3600" strike="noStrike">
              <a:solidFill>
                <a:srgbClr val="2C3E50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40" y="1920240"/>
            <a:ext cx="9360000" cy="45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Types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32640" y="2614680"/>
            <a:ext cx="9360000" cy="4730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32640" y="3087720"/>
            <a:ext cx="9360000" cy="4730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32640" y="3560760"/>
            <a:ext cx="9360000" cy="4730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332640" y="4033800"/>
            <a:ext cx="9360000" cy="4730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32640" y="4506840"/>
            <a:ext cx="9360000" cy="4730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332640" y="4979880"/>
            <a:ext cx="9360000" cy="4730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32640" y="5452920"/>
            <a:ext cx="9360000" cy="49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32640" y="2141640"/>
            <a:ext cx="9360000" cy="4730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5029200" y="3087720"/>
            <a:ext cx="4114800" cy="1135800"/>
          </a:xfrm>
          <a:prstGeom prst="wedgeRectCallout">
            <a:avLst>
              <a:gd fmla="val -87194" name="adj1"/>
              <a:gd fmla="val -2282" name="adj2"/>
            </a:avLst>
          </a:prstGeom>
          <a:solidFill>
            <a:srgbClr val="CCCCCC"/>
          </a:solidFill>
          <a:ln cap="flat" cmpd="sng" w="19075">
            <a:solidFill>
              <a:srgbClr val="AA55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350" lIns="99350" spcFirstLastPara="1" rIns="99350" wrap="square" tIns="54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Rasa"/>
                <a:ea typeface="Rasa"/>
                <a:cs typeface="Rasa"/>
                <a:sym typeface="Rasa"/>
              </a:rPr>
              <a:t>const ATOM = “ATOM”;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32640" y="5951520"/>
            <a:ext cx="9360000" cy="48564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Maps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Key-Value Store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520" y="2646360"/>
            <a:ext cx="9544320" cy="2931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227520" y="2926080"/>
            <a:ext cx="9544320" cy="11887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27520" y="4114800"/>
            <a:ext cx="9544320" cy="50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27520" y="4617000"/>
            <a:ext cx="9544320" cy="50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27520" y="5119920"/>
            <a:ext cx="9544320" cy="45792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