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7559675" cx="10080625"/>
  <p:notesSz cx="7559675" cy="10691800"/>
  <p:embeddedFontLst>
    <p:embeddedFont>
      <p:font typeface="Source Sans Pro SemiBold"/>
      <p:regular r:id="rId31"/>
      <p:bold r:id="rId32"/>
      <p:italic r:id="rId33"/>
      <p:boldItalic r:id="rId34"/>
    </p:embeddedFont>
    <p:embeddedFont>
      <p:font typeface="Source Sans Pro Black"/>
      <p:bold r:id="rId35"/>
      <p:boldItalic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SemiBold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SourceSansProSemiBold-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SemiBold-bold.fntdata"/><Relationship Id="rId13" Type="http://schemas.openxmlformats.org/officeDocument/2006/relationships/slide" Target="slides/slide7.xml"/><Relationship Id="rId35" Type="http://schemas.openxmlformats.org/officeDocument/2006/relationships/font" Target="fonts/SourceSansProBlack-bold.fntdata"/><Relationship Id="rId12" Type="http://schemas.openxmlformats.org/officeDocument/2006/relationships/slide" Target="slides/slide6.xml"/><Relationship Id="rId34" Type="http://schemas.openxmlformats.org/officeDocument/2006/relationships/font" Target="fonts/SourceSansProSemiBold-boldItalic.fntdata"/><Relationship Id="rId15" Type="http://schemas.openxmlformats.org/officeDocument/2006/relationships/slide" Target="slides/slide9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8.xml"/><Relationship Id="rId36" Type="http://schemas.openxmlformats.org/officeDocument/2006/relationships/font" Target="fonts/SourceSansProBlack-boldItalic.fntdata"/><Relationship Id="rId17" Type="http://schemas.openxmlformats.org/officeDocument/2006/relationships/slide" Target="slides/slide11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0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xdocs.pm/elixir/guards.html#list-of-allowed-expressions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Modern Functional Language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/>
              <a:t>Most exciting new language since Ruby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Includes all the shiny, beautiful features we've always wanted in a language </a:t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Did you see that? Multi-line commands.</a:t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Code: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defmodule Analytics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def export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name: name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address: address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}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)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IO</a:t>
            </a:r>
            <a:r>
              <a:rPr lang="en-US" sz="1200">
                <a:solidFill>
                  <a:srgbClr val="49E697"/>
                </a:solidFill>
                <a:highlight>
                  <a:srgbClr val="2B2B2B"/>
                </a:highlight>
              </a:rPr>
              <a:t>.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puts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</a:t>
            </a:r>
            <a:r>
              <a:rPr lang="en-US" sz="1200">
                <a:solidFill>
                  <a:srgbClr val="49E649"/>
                </a:solidFill>
                <a:highlight>
                  <a:srgbClr val="2B2B2B"/>
                </a:highlight>
              </a:rPr>
              <a:t>#{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name</a:t>
            </a:r>
            <a:r>
              <a:rPr lang="en-US" sz="1200">
                <a:solidFill>
                  <a:srgbClr val="49E649"/>
                </a:solidFill>
                <a:highlight>
                  <a:srgbClr val="2B2B2B"/>
                </a:highlight>
              </a:rPr>
              <a:t>}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 lives at </a:t>
            </a:r>
            <a:r>
              <a:rPr lang="en-US" sz="1200">
                <a:solidFill>
                  <a:srgbClr val="49E649"/>
                </a:solidFill>
                <a:highlight>
                  <a:srgbClr val="2B2B2B"/>
                </a:highlight>
              </a:rPr>
              <a:t>#{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address</a:t>
            </a:r>
            <a:r>
              <a:rPr lang="en-US" sz="1200">
                <a:solidFill>
                  <a:srgbClr val="49E649"/>
                </a:solidFill>
                <a:highlight>
                  <a:srgbClr val="2B2B2B"/>
                </a:highlight>
              </a:rPr>
              <a:t>}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)</a:t>
            </a:r>
            <a:endParaRPr sz="1200">
              <a:solidFill>
                <a:srgbClr val="E6E649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defmodule Accounts</a:t>
            </a:r>
            <a:r>
              <a:rPr lang="en-US" sz="1200">
                <a:solidFill>
                  <a:srgbClr val="49E697"/>
                </a:solidFill>
                <a:highlight>
                  <a:srgbClr val="2B2B2B"/>
                </a:highlight>
              </a:rPr>
              <a:t>.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API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def get_user_info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()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user_info: 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name: 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"Tarō Yamaguchi"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age: </a:t>
            </a:r>
            <a:r>
              <a:rPr lang="en-US" sz="1200">
                <a:solidFill>
                  <a:srgbClr val="6897BB"/>
                </a:solidFill>
                <a:highlight>
                  <a:srgbClr val="2B2B2B"/>
                </a:highlight>
              </a:rPr>
              <a:t>29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phone_numbers: </a:t>
            </a:r>
            <a:r>
              <a:rPr lang="en-US" sz="1200">
                <a:solidFill>
                  <a:srgbClr val="49E6E6"/>
                </a:solidFill>
                <a:highlight>
                  <a:srgbClr val="2B2B2B"/>
                </a:highlight>
              </a:rPr>
              <a:t>[</a:t>
            </a:r>
            <a:endParaRPr sz="1200">
              <a:solidFill>
                <a:srgbClr val="49E6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9E6E6"/>
                </a:solidFill>
                <a:highlight>
                  <a:srgbClr val="2B2B2B"/>
                </a:highlight>
              </a:rPr>
              <a:t>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type: 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"home"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number: 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"555-5555-5555"</a:t>
            </a:r>
            <a:endParaRPr sz="1200">
              <a:solidFill>
                <a:srgbClr val="70B347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         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}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type: 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"work"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number: 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"666-6666-6666"</a:t>
            </a:r>
            <a:endParaRPr sz="1200">
              <a:solidFill>
                <a:srgbClr val="70B347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         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}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 </a:t>
            </a:r>
            <a:r>
              <a:rPr lang="en-US" sz="1200">
                <a:solidFill>
                  <a:srgbClr val="49E6E6"/>
                </a:solidFill>
                <a:highlight>
                  <a:srgbClr val="2B2B2B"/>
                </a:highlight>
              </a:rPr>
              <a:t>]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addresses: 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main: 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"123 Fake Street, Springfield, USA"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secondary: 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"Secret Location, Japan"</a:t>
            </a:r>
            <a:endParaRPr sz="1200">
              <a:solidFill>
                <a:srgbClr val="70B347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       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}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}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}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with 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user_info: 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name: name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addresses: 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main: main_address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        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}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 }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} 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&lt;-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Accounts</a:t>
            </a:r>
            <a:r>
              <a:rPr lang="en-US" sz="1200">
                <a:solidFill>
                  <a:srgbClr val="49E697"/>
                </a:solidFill>
                <a:highlight>
                  <a:srgbClr val="2B2B2B"/>
                </a:highlight>
              </a:rPr>
              <a:t>.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API</a:t>
            </a:r>
            <a:r>
              <a:rPr lang="en-US" sz="1200">
                <a:solidFill>
                  <a:srgbClr val="49E697"/>
                </a:solidFill>
                <a:highlight>
                  <a:srgbClr val="2B2B2B"/>
                </a:highlight>
              </a:rPr>
              <a:t>.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get_user_info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()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 \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%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name: name</a:t>
            </a: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address: main_address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}</a:t>
            </a:r>
            <a:endParaRPr sz="1200">
              <a:solidFill>
                <a:srgbClr val="48B9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8B9E6"/>
                </a:solidFill>
                <a:highlight>
                  <a:srgbClr val="2B2B2B"/>
                </a:highlight>
              </a:rPr>
              <a:t>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else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_ 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-&gt;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raise </a:t>
            </a:r>
            <a:r>
              <a:rPr lang="en-US" sz="1200">
                <a:solidFill>
                  <a:srgbClr val="9876AA"/>
                </a:solidFill>
                <a:highlight>
                  <a:srgbClr val="2B2B2B"/>
                </a:highlight>
              </a:rPr>
              <a:t>:invalid_user_info_format</a:t>
            </a:r>
            <a:endParaRPr sz="1200">
              <a:solidFill>
                <a:srgbClr val="9876AA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 \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|&gt;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Analytics</a:t>
            </a:r>
            <a:r>
              <a:rPr lang="en-US" sz="1200">
                <a:solidFill>
                  <a:srgbClr val="49E697"/>
                </a:solidFill>
                <a:highlight>
                  <a:srgbClr val="2B2B2B"/>
                </a:highlight>
              </a:rPr>
              <a:t>.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export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()</a:t>
            </a:r>
            <a:endParaRPr sz="1200">
              <a:solidFill>
                <a:srgbClr val="E6E649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While this might look like an instance of the module, it isn’t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It is only a map with meta information about the module it came from, for use in pattern matching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Provides compile-time checks</a:t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Removes need for intermediary values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Encourages consistent argument order in function definitions (most important data first)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Clarifies the step-by-step transformation of data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The operation looks like an atomic operation, which is easier to conceptualize</a:t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say you have three consecutive operations to do to some input data.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your earliest JavaScript days, you may have created this monster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It’s somewhat readable, although it reads backwards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to improve it, you might use intermediate variables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That’s better, but it feels kludgy to have to come up with variable names and manage variables for what should be a single stream of operations</a:t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First argument in a pipe is the previous value or result of the previous function invocation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Can add more arguments after this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Live Demo: Getting Kanji from a string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defmodule KanjiParser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@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kanji_utf8_range </a:t>
            </a:r>
            <a:r>
              <a:rPr lang="en-US" sz="1200">
                <a:solidFill>
                  <a:srgbClr val="6897BB"/>
                </a:solidFill>
                <a:highlight>
                  <a:srgbClr val="2B2B2B"/>
                </a:highlight>
              </a:rPr>
              <a:t>0x4e00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..</a:t>
            </a:r>
            <a:r>
              <a:rPr lang="en-US" sz="1200">
                <a:solidFill>
                  <a:srgbClr val="6897BB"/>
                </a:solidFill>
                <a:highlight>
                  <a:srgbClr val="2B2B2B"/>
                </a:highlight>
              </a:rPr>
              <a:t>0x9faf</a:t>
            </a:r>
            <a:endParaRPr sz="120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897BB"/>
                </a:solidFill>
                <a:highlight>
                  <a:srgbClr val="2B2B2B"/>
                </a:highlight>
              </a:rPr>
              <a:t>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defp in_kanji_range?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charcode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)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charcode 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in @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kanji_utf8_range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defp charcode_to_character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charcode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)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4963E6"/>
                </a:solidFill>
                <a:highlight>
                  <a:srgbClr val="2B2B2B"/>
                </a:highlight>
              </a:rPr>
              <a:t>&lt;&lt;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charcode 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::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utf8</a:t>
            </a:r>
            <a:r>
              <a:rPr lang="en-US" sz="1200">
                <a:solidFill>
                  <a:srgbClr val="4963E6"/>
                </a:solidFill>
                <a:highlight>
                  <a:srgbClr val="2B2B2B"/>
                </a:highlight>
              </a:rPr>
              <a:t>&gt;&gt;</a:t>
            </a:r>
            <a:endParaRPr sz="1200">
              <a:solidFill>
                <a:srgbClr val="4963E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963E6"/>
                </a:solidFill>
                <a:highlight>
                  <a:srgbClr val="2B2B2B"/>
                </a:highlight>
              </a:rPr>
              <a:t>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def from_string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)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do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|&gt;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en-US" sz="1200">
                <a:solidFill>
                  <a:srgbClr val="49E697"/>
                </a:solidFill>
                <a:highlight>
                  <a:srgbClr val="2B2B2B"/>
                </a:highlight>
              </a:rPr>
              <a:t>.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to_charlist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()</a:t>
            </a:r>
            <a:endParaRPr sz="1200">
              <a:solidFill>
                <a:srgbClr val="E6E649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|&gt;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Enum</a:t>
            </a:r>
            <a:r>
              <a:rPr lang="en-US" sz="1200">
                <a:solidFill>
                  <a:srgbClr val="49E697"/>
                </a:solidFill>
                <a:highlight>
                  <a:srgbClr val="2B2B2B"/>
                </a:highlight>
              </a:rPr>
              <a:t>.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fitler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in_kanji_range?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)</a:t>
            </a:r>
            <a:endParaRPr sz="1200">
              <a:solidFill>
                <a:srgbClr val="E6E649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   </a:t>
            </a:r>
            <a:r>
              <a:rPr lang="en-US" sz="1200">
                <a:solidFill>
                  <a:srgbClr val="97E649"/>
                </a:solidFill>
                <a:highlight>
                  <a:srgbClr val="2B2B2B"/>
                </a:highlight>
              </a:rPr>
              <a:t>|&gt; 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Enum</a:t>
            </a:r>
            <a:r>
              <a:rPr lang="en-US" sz="1200">
                <a:solidFill>
                  <a:srgbClr val="49E697"/>
                </a:solidFill>
                <a:highlight>
                  <a:srgbClr val="2B2B2B"/>
                </a:highlight>
              </a:rPr>
              <a:t>.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map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(</a:t>
            </a:r>
            <a:r>
              <a:rPr lang="en-US" sz="1200">
                <a:solidFill>
                  <a:srgbClr val="A9B7C6"/>
                </a:solidFill>
                <a:highlight>
                  <a:srgbClr val="2B2B2B"/>
                </a:highlight>
              </a:rPr>
              <a:t>charcode_to_character</a:t>
            </a: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)</a:t>
            </a:r>
            <a:endParaRPr sz="1200">
              <a:solidFill>
                <a:srgbClr val="E6E649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6E649"/>
                </a:solidFill>
                <a:highlight>
                  <a:srgbClr val="2B2B2B"/>
                </a:highlight>
              </a:rPr>
              <a:t> 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end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KanjiParser.from_string(</a:t>
            </a:r>
            <a:r>
              <a:rPr lang="en-US" sz="1200">
                <a:solidFill>
                  <a:srgbClr val="70B347"/>
                </a:solidFill>
                <a:highlight>
                  <a:srgbClr val="2B2B2B"/>
                </a:highlight>
              </a:rPr>
              <a:t>"今日の勉強会は準備できたの？"</a:t>
            </a:r>
            <a:r>
              <a:rPr b="1" lang="en-US" sz="1200">
                <a:solidFill>
                  <a:srgbClr val="CC7832"/>
                </a:solidFill>
                <a:highlight>
                  <a:srgbClr val="2B2B2B"/>
                </a:highlight>
              </a:rPr>
              <a:t>)</a:t>
            </a:r>
            <a:endParaRPr sz="1200">
              <a:solidFill>
                <a:srgbClr val="70B347"/>
              </a:solidFill>
              <a:highlight>
                <a:srgbClr val="2B2B2B"/>
              </a:highlight>
            </a:endParaRPr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Guards: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https://hexdocs.pm/elixir/guards.html#list-of-allowed-expressions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Let’s look at the Adder again</a:t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let’s get excited!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WhatsApp is like Line or KakaoTalk, really famous in the US.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1bil users monthly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$19bil purchase (FB’s largest purchase by almost 10x)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Behind that are Oculus for $2bil, and Instagram for $1bil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64bil messages daily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concurrency out the wazoo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10 erlang engineers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100mil users per engineer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if you’re thinking of ideas for your next project, erlang tech certainly has a lot of return on investment!</a:t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food.ex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defmodule Food do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def eat() do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“Woof!”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end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iex --sname dog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iex(dog@machine)&gt; c(“./food.ex”, “.”)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</a:t>
            </a:r>
            <a:r>
              <a:rPr lang="en-US">
                <a:solidFill>
                  <a:schemeClr val="dk1"/>
                </a:solidFill>
              </a:rPr>
              <a:t>(dog@machine)</a:t>
            </a:r>
            <a:r>
              <a:rPr lang="en-US"/>
              <a:t>&gt; Food.eat()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iex --sname cat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</a:t>
            </a:r>
            <a:r>
              <a:rPr lang="en-US">
                <a:solidFill>
                  <a:schemeClr val="dk1"/>
                </a:solidFill>
              </a:rPr>
              <a:t>(cat@machine)</a:t>
            </a:r>
            <a:r>
              <a:rPr lang="en-US"/>
              <a:t>&gt; Node.list()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iex&gt; Node.connect(:”dog@machine”)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iex(cat@machine)&gt; Node.list()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iex(dog@machine)&gt; Node.list()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</a:t>
            </a:r>
            <a:r>
              <a:rPr lang="en-US">
                <a:solidFill>
                  <a:schemeClr val="dk1"/>
                </a:solidFill>
              </a:rPr>
              <a:t>(cat@machine)</a:t>
            </a:r>
            <a:r>
              <a:rPr lang="en-US"/>
              <a:t>&gt; Food.eat()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iex --sname mouse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iex(mouse@machine)&gt; Node.connect(:”cat@machine”)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iex(mouse@machine)&gt; Node.list()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iex(dog@machine)&gt; Node.list()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# food.ex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def eat() do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“Munch!”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end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iex(dog@machine)&gt; r(Food)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iex(dog@machine)&gt; Food.eat() =&gt; “Munch!”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iex(cat@machine)&gt; Food.eat() =&gt; “Woof!”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iex(cat@machine)&gt; r(Food)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iex(cat@machine)&gt; Food.eat() =&gt; “Munch!”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iex(mouse@machine)&gt; Food.eat() =&gt; “Woof!”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food.ex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def eat() do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“Yum!”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end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iex(dog@machine)&gt; c(“food.ex”, “.”)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iex(dog@machine)&gt; Food.eat() =&gt; “Yum!”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iex(dog@machine)&gt; nl(Food)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iex(cat@machine)&gt; Food.eat() =&gt; “Yum!”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iex(mouse@machine)&gt; Food.eat() =&gt; “Yum!”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Typespecs &amp; Static Analysis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Help guarantee that any code that passes static analysis does not crash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Endless Syntactic Sugar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“with” &lt;- pattern matching + piping + advanced control flow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List Comprehensions (one-line list generators and filters)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Processes and Message Passing (Concurrency)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And how you can start “thinking concurrently”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Preemptive Scheduling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Versus Cooperative Scheduling (Go, JS)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OTP (The Secret Sauce of Generic Concurrent Programming)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This gets us our 9-sigma uptime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… And more very cool things</a:t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Friendly Functional Language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Accomplish more with less code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Pattern matching: No need to check input types, not necessary to deal with every possible failure case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Language construct to make complex code clear and easy to create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Massive Concurrency &amp; Fault Tolerance Automatically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Two things I couldn’t actually go over today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Modern Tooling to Get You Started Quickly</a:t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Cisco @ Code Beam conf in Stockholm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A couple of interesting numbers here: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2mil erlang-powered devices/year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Top 8 service providers use erlang-based systems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Growing demand for erlang engineers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90% of all internet traffic goes through Erlang-controlled nodes</a:t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I’ve convinced you that Erlang is awesome, so why care about elixir?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Discord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It’s like Slack, but focussed on voice chat rooms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(much more data- and processing-intensive than text-based)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Ranked 170 on Alexa’s list of most popular sites, putting it ahead of GitHub. GITHUB!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130 million registered users, and 5 million concurrent connections at any given 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No regrets with choosing Elixir from the start</a:t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Let’s define a few terms (and I’ll compare them with known languages)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Erlang: Like Java, long history with a strong industry presence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Built to power telephony systems</a:t>
            </a:r>
            <a:endParaRPr>
              <a:solidFill>
                <a:schemeClr val="dk1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Created by Ericsson in 1986 because no existing language handled concurrency and crash resilience without a lot of manual work by the programmer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BEAM: “Bogdan’s Erlang Abstract Machine”</a:t>
            </a:r>
            <a:endParaRPr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US"/>
              <a:t>Like the JVM, this is the OS upon which Erlang byte-code runs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Handles all process scheduling and multithreading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Elixir: Like Scala/Clojure, improves upon the original language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Ruby syntax is more approachable and easier/more pleasing to program in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BEAM bytecode means that it’s effectively the same language to the BEAM</a:t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2011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José Valim: Rails Core Team Member, “Ruby Heros” award holder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Saw problems with how Ruby handled concurrency and multithreading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Read “Seven Languages in Seven Weeks”, learned about Erlang (available on Safari Books, btw)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Others built legendary systems using Erlang, but it’s not a very friendly language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Created a Ruby flavor to solve that friendliness problem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Features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Fault Tolerance: Crashes will not bring down your system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Concurrency at its core: language is designed to make concurrency easy to imagine and build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Anything that’s obviously concurrent in theory should be simple to make concurrent in practice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Erlang interop if you have a library that’s not been ported to Elixir: POWERFUL THING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Many core erlang libraries are actually </a:t>
            </a:r>
            <a:r>
              <a:rPr lang="en-US">
                <a:solidFill>
                  <a:schemeClr val="dk1"/>
                </a:solidFill>
              </a:rPr>
              <a:t>still </a:t>
            </a:r>
            <a:r>
              <a:rPr lang="en-US"/>
              <a:t>the go-to libraries in Elixir, as Elixir discourages merely wrapping Erlang libraries</a:t>
            </a:r>
            <a:endParaRPr/>
          </a:p>
          <a:p>
            <a: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crypto</a:t>
            </a:r>
            <a:endParaRPr/>
          </a:p>
          <a:p>
            <a: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digraph for graphs</a:t>
            </a:r>
            <a:endParaRPr/>
          </a:p>
          <a:p>
            <a: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ets for global data storage</a:t>
            </a:r>
            <a:endParaRPr/>
          </a:p>
          <a:p>
            <a: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math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9-sigma uptime on the BEAM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99.9% is considered “good”: 8.76 hours in a year: network providers, SaaS, state governments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99.9999999% boasted by Ericsson: 31.6 milliseconds</a:t>
            </a:r>
            <a:endParaRPr/>
          </a:p>
          <a:p>
            <a: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That’s NOT every process, but the whole system: crash-handling keeps the system running if one process fails</a:t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Tooling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“Mix” is like npm in node (or gulp, if that’s how you swing)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$ mix help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Hex is akin to packagist for Node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$ mix hex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$ mix hex.search csv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“iex” is a powerful REPL that’s just amazing (demo)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$ iex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Iex&gt; do stuff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No constant diligence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erlang’s library system is designed to crash subprocesses gracefully, so that a crash will not bring down the system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S</a:t>
            </a:r>
            <a:r>
              <a:rPr lang="en-US">
                <a:solidFill>
                  <a:schemeClr val="dk1"/>
                </a:solidFill>
              </a:rPr>
              <a:t>upervisors can be set up to restart a process with its last known good state</a:t>
            </a:r>
            <a:endParaRPr>
              <a:solidFill>
                <a:schemeClr val="dk1"/>
              </a:solidFill>
            </a:endParaRPr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Ergo, no need to program in preparation for failure, </a:t>
            </a:r>
            <a:r>
              <a:rPr b="1" lang="en-US"/>
              <a:t>which allows you to….</a:t>
            </a:r>
            <a:endParaRPr b="1"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Instead of pre-emptively watching for every failure, code for what you </a:t>
            </a:r>
            <a:r>
              <a:rPr b="1" lang="en-US"/>
              <a:t>want to do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Watch for failures you expect to handle (path not found, invalid credentials)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Let the process crash for everything else. It’s OK!</a:t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iex: Interactive Elixir</a:t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5"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Shape 59"/>
          <p:cNvSpPr txBox="1"/>
          <p:nvPr>
            <p:ph idx="6"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Shape 113"/>
          <p:cNvSpPr txBox="1"/>
          <p:nvPr>
            <p:ph idx="3"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Shape 114"/>
          <p:cNvSpPr txBox="1"/>
          <p:nvPr>
            <p:ph idx="4"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Shape 115"/>
          <p:cNvSpPr txBox="1"/>
          <p:nvPr>
            <p:ph idx="5"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Shape 116"/>
          <p:cNvSpPr txBox="1"/>
          <p:nvPr>
            <p:ph idx="6"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3"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Shape 153"/>
          <p:cNvSpPr txBox="1"/>
          <p:nvPr>
            <p:ph idx="3"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2" name="Shape 162"/>
          <p:cNvSpPr txBox="1"/>
          <p:nvPr>
            <p:ph idx="3"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Shape 163"/>
          <p:cNvSpPr txBox="1"/>
          <p:nvPr>
            <p:ph idx="4"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8" name="Shape 168"/>
          <p:cNvSpPr txBox="1"/>
          <p:nvPr>
            <p:ph idx="3"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9" name="Shape 169"/>
          <p:cNvSpPr txBox="1"/>
          <p:nvPr>
            <p:ph idx="4"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0" name="Shape 170"/>
          <p:cNvSpPr txBox="1"/>
          <p:nvPr>
            <p:ph idx="5"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1" name="Shape 171"/>
          <p:cNvSpPr txBox="1"/>
          <p:nvPr>
            <p:ph idx="6"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3E5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3E5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fmla="val -42740" name="adj1"/>
              <a:gd fmla="val 114189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Intro to Elixir</a:t>
            </a:r>
            <a:endParaRPr b="1" i="0" sz="36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Putting “fun” in “functional”</a:t>
            </a:r>
            <a:endParaRPr b="0" i="0" sz="2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8680" y="822960"/>
            <a:ext cx="4563000" cy="190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125" y="6846600"/>
            <a:ext cx="10080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</a:rPr>
              <a:t>Cedric Rutland Wienold (cwienold@gmail.com)</a:t>
            </a:r>
            <a:endParaRPr>
              <a:solidFill>
                <a:srgbClr val="EFEFE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</a:rPr>
              <a:t>github/cedmans		https://cedmans.io/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Maps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360000" y="1980000"/>
            <a:ext cx="9360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Key-Value Store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360000" y="2560200"/>
            <a:ext cx="9360000" cy="4495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iex(1)&gt; person = %{</a:t>
            </a:r>
            <a:b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...(1)&gt;   name: "Tarō",</a:t>
            </a:r>
            <a:b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...(1)&gt;   yamaguchi: true</a:t>
            </a:r>
            <a:b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...(1)&gt; }</a:t>
            </a:r>
            <a:b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%{</a:t>
            </a:r>
            <a:r>
              <a:rPr lang="en-US" sz="3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US" sz="30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"Tarō"</a:t>
            </a:r>
            <a: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yamaguchi:</a:t>
            </a:r>
            <a:r>
              <a:rPr lang="en-US" sz="30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iex(2)&gt; %{person | yamaguchi: false}</a:t>
            </a:r>
            <a:b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%{</a:t>
            </a:r>
            <a:r>
              <a:rPr lang="en-US" sz="3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US" sz="30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"Tarō"</a:t>
            </a:r>
            <a: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yamaguchi:</a:t>
            </a:r>
            <a:r>
              <a:rPr lang="en-US" sz="30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iex(3)&gt; person</a:t>
            </a:r>
            <a:b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%{</a:t>
            </a:r>
            <a:r>
              <a:rPr lang="en-US" sz="3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US" sz="30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"Tarō"</a:t>
            </a:r>
            <a: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yamaguchi:</a:t>
            </a:r>
            <a:r>
              <a:rPr lang="en-US" sz="30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Pattern Matching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</a:t>
            </a:r>
            <a: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alidate the form of data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“Overloading” functions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</a:t>
            </a:r>
            <a: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ick useful bits of info out of data structures easily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Pattern Matching: Examples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1600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6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Matches</a:t>
            </a:r>
            <a:endParaRPr b="1" sz="1600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1600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6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Matches, binds 'b' to 2</a:t>
            </a:r>
            <a:endParaRPr b="1" sz="1600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first </a:t>
            </a:r>
            <a:r>
              <a:rPr b="1" lang="en-US" sz="1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1" lang="en-US" sz="1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rest</a:t>
            </a:r>
            <a:r>
              <a:rPr b="1" lang="en-US" sz="1600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1600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1600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6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Matches, first = 1, rest = [2, 3, 4]</a:t>
            </a:r>
            <a:endParaRPr b="1" sz="1600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1600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 strike="noStrike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-US" sz="16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ERROR: Does not match</a:t>
            </a:r>
            <a:endParaRPr b="1" sz="1600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1" lang="en-US" sz="1600" strike="noStrike">
                <a:solidFill>
                  <a:srgbClr val="49E697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en-US" sz="1600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6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=&gt; {:ok, 2}</a:t>
            </a:r>
            <a:endParaRPr b="1" sz="16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48B9E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600" strike="noStrike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:ok</a:t>
            </a: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-US" sz="1600" strike="noStrike">
                <a:solidFill>
                  <a:srgbClr val="48B9E6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1" lang="en-US" sz="1600" strike="noStrike">
                <a:solidFill>
                  <a:srgbClr val="49E697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en-US" sz="1600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>
                <a:solidFill>
                  <a:srgbClr val="49E6E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6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=&gt; number = 2</a:t>
            </a:r>
            <a:endParaRPr b="1" sz="1600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rgbClr val="48B9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:ok</a:t>
            </a:r>
            <a:r>
              <a:rPr b="1"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97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-US" sz="1600">
                <a:solidFill>
                  <a:srgbClr val="48B9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600">
                <a:solidFill>
                  <a:srgbClr val="97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1" lang="en-US" sz="1600">
                <a:solidFill>
                  <a:srgbClr val="49E69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en-US" sz="16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49E6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>
                <a:solidFill>
                  <a:srgbClr val="49E6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-U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6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6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=&gt; Error: 1 != 2</a:t>
            </a:r>
            <a:endParaRPr b="1" sz="16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user_info </a:t>
            </a:r>
            <a:r>
              <a:rPr b="1" lang="en-US" sz="1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1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-US" sz="1600" strike="noStrike">
                <a:solidFill>
                  <a:srgbClr val="48B9E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 strike="noStrike">
                <a:solidFill>
                  <a:srgbClr val="48B9E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id: </a:t>
            </a:r>
            <a:r>
              <a:rPr b="1" lang="en-US" sz="1600" strike="noStrik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email: </a:t>
            </a:r>
            <a:r>
              <a:rPr b="1" lang="en-US" sz="1600" strike="noStrike">
                <a:solidFill>
                  <a:srgbClr val="70B347"/>
                </a:solidFill>
                <a:latin typeface="Courier New"/>
                <a:ea typeface="Courier New"/>
                <a:cs typeface="Courier New"/>
                <a:sym typeface="Courier New"/>
              </a:rPr>
              <a:t>"fake@example.com"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 strike="noStrike">
                <a:solidFill>
                  <a:srgbClr val="48B9E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-US" sz="1600" strike="noStrike">
                <a:solidFill>
                  <a:srgbClr val="48B9E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email: user_email</a:t>
            </a:r>
            <a:r>
              <a:rPr b="1" lang="en-US" sz="1600" strike="noStrike">
                <a:solidFill>
                  <a:srgbClr val="48B9E6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1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user_info </a:t>
            </a:r>
            <a:r>
              <a:rPr b="1" lang="en-US" sz="16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=&gt; user_</a:t>
            </a:r>
            <a:r>
              <a:rPr b="1" lang="en-US" sz="16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en-US" sz="1600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= "fake@example.com"</a:t>
            </a:r>
            <a:endParaRPr b="1" sz="1600" strike="noStrike">
              <a:solidFill>
                <a:srgbClr val="2C3E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Modules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360000" y="1980000"/>
            <a:ext cx="9360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Container to group like-minded functions</a:t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779675" y="2575800"/>
            <a:ext cx="8940600" cy="2186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defmodule Adder </a:t>
            </a: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b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add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400">
                <a:solidFill>
                  <a:srgbClr val="97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Adder</a:t>
            </a:r>
            <a:r>
              <a:rPr lang="en-US" sz="2400">
                <a:solidFill>
                  <a:srgbClr val="49E69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=&gt; 3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90888" y="4762200"/>
            <a:ext cx="936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Contrasts with Classes in that there is no state</a:t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Structs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360000" y="1980000"/>
            <a:ext cx="93600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Maps with compile-time checks</a:t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3999" lvl="0" marL="431999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Defined in Modules</a:t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360300" y="2973300"/>
            <a:ext cx="9360000" cy="4051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defmodule Adder </a:t>
            </a: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defstruct </a:t>
            </a:r>
            <a:r>
              <a:rPr lang="en-US" sz="2400">
                <a:solidFill>
                  <a:srgbClr val="49E6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:first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:second</a:t>
            </a:r>
            <a:r>
              <a:rPr lang="en-US" sz="2400">
                <a:solidFill>
                  <a:srgbClr val="49E6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>
              <a:solidFill>
                <a:srgbClr val="49E6E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9E6E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9E6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add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400">
                <a:solidFill>
                  <a:srgbClr val="97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add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%Adder</a:t>
            </a:r>
            <a:r>
              <a:rPr lang="en-US" sz="2400">
                <a:solidFill>
                  <a:srgbClr val="48B9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first: a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second: b</a:t>
            </a:r>
            <a:r>
              <a:rPr lang="en-US" sz="2400">
                <a:solidFill>
                  <a:srgbClr val="48B9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rgbClr val="E6E64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Adder</a:t>
            </a:r>
            <a:r>
              <a:rPr lang="en-US" sz="2400">
                <a:solidFill>
                  <a:srgbClr val="49E69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%Adder</a:t>
            </a:r>
            <a:r>
              <a:rPr lang="en-US" sz="2400">
                <a:solidFill>
                  <a:srgbClr val="48B9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first: </a:t>
            </a:r>
            <a:r>
              <a:rPr lang="en-US" sz="2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second: </a:t>
            </a:r>
            <a:r>
              <a:rPr lang="en-US" sz="2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>
                <a:solidFill>
                  <a:srgbClr val="48B9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rgbClr val="E6E64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951800" y="3447325"/>
            <a:ext cx="5472900" cy="2033100"/>
          </a:xfrm>
          <a:prstGeom prst="wedgeRoundRectCallout">
            <a:avLst>
              <a:gd fmla="val -32681" name="adj1"/>
              <a:gd fmla="val 10489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%ModuleName{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property: value,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property: value,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Piping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37359" lvl="0" marL="431999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4800"/>
              <a:buFont typeface="Noto Sans Symbols"/>
              <a:buChar char="●"/>
            </a:pPr>
            <a:r>
              <a:rPr b="1" lang="en-US" sz="48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Removes need for intermediary values</a:t>
            </a:r>
            <a:endParaRPr b="1" sz="48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537359" lvl="0" marL="431999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4800"/>
              <a:buFont typeface="Noto Sans Symbols"/>
              <a:buChar char="●"/>
            </a:pPr>
            <a:r>
              <a:rPr b="1" lang="en-US" sz="48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Encourages consistent function definitions</a:t>
            </a:r>
            <a:endParaRPr b="1" sz="48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53735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4800"/>
              <a:buFont typeface="Noto Sans Symbols"/>
              <a:buChar char="●"/>
            </a:pPr>
            <a:r>
              <a:rPr b="1" lang="en-US" sz="48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Clarifies the step-by-step transformation of data</a:t>
            </a:r>
            <a:endParaRPr b="1" sz="48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Piping: Before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result =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thirdOp(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secondOp(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firstOp(</a:t>
            </a:r>
            <a:r>
              <a:rPr b="1" lang="en-US" sz="2200" strike="noStrik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"ホゲ"</a:t>
            </a: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2200" strike="noStrike">
              <a:solidFill>
                <a:srgbClr val="2C3E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firstOpResult = firstOp(</a:t>
            </a:r>
            <a:r>
              <a:rPr b="1" lang="en-US" sz="2200" strike="noStrik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"ホゲ"</a:t>
            </a: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secondOpResult = secondOp(firstOpResult)</a:t>
            </a:r>
            <a: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-US" sz="22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thirdOpResult = thirdOp(barResult)</a:t>
            </a:r>
            <a:r>
              <a:rPr b="1" lang="en-US" sz="2200" strike="noStrik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200" strike="noStrike">
              <a:solidFill>
                <a:srgbClr val="2C3E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Piping: After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b="1" lang="en-US" sz="3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3600" strike="noStrike">
                <a:solidFill>
                  <a:srgbClr val="70B347"/>
                </a:solidFill>
                <a:latin typeface="Courier New"/>
                <a:ea typeface="Courier New"/>
                <a:cs typeface="Courier New"/>
                <a:sym typeface="Courier New"/>
              </a:rPr>
              <a:t>"ホゲ"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70B347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US" sz="3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|&gt; </a:t>
            </a:r>
            <a:r>
              <a:rPr b="1" lang="en-US" sz="3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firstOp</a:t>
            </a:r>
            <a:r>
              <a:rPr b="1" lang="en-US" sz="3600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US" sz="3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|&gt; </a:t>
            </a:r>
            <a:r>
              <a:rPr b="1" lang="en-US" sz="3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secondOp</a:t>
            </a:r>
            <a:r>
              <a:rPr b="1" lang="en-US" sz="3600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US" sz="3600" strike="noStrike">
                <a:solidFill>
                  <a:srgbClr val="97E649"/>
                </a:solidFill>
                <a:latin typeface="Courier New"/>
                <a:ea typeface="Courier New"/>
                <a:cs typeface="Courier New"/>
                <a:sym typeface="Courier New"/>
              </a:rPr>
              <a:t>|&gt; </a:t>
            </a:r>
            <a:r>
              <a:rPr b="1" lang="en-US" sz="3600" strike="noStrik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thirdOp</a:t>
            </a:r>
            <a:r>
              <a:rPr b="1" lang="en-US" sz="3600" strike="noStrike">
                <a:solidFill>
                  <a:srgbClr val="E6E64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3600" strike="noStrike">
              <a:solidFill>
                <a:srgbClr val="2C3E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Piping: </a:t>
            </a: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More Interesting Example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800">
                <a:solidFill>
                  <a:srgbClr val="49E6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%{</a:t>
            </a:r>
            <a:br>
              <a:rPr b="1" lang="en-US" sz="2800">
                <a:solidFill>
                  <a:srgbClr val="49E6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username: </a:t>
            </a:r>
            <a:r>
              <a:rPr b="1" lang="en-US" sz="2800">
                <a:solidFill>
                  <a:srgbClr val="70B34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"taro@yamaguchi.co.jp"</a:t>
            </a:r>
            <a:r>
              <a:rPr b="1" lang="en-US" sz="2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1" lang="en-US" sz="2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password: </a:t>
            </a:r>
            <a:r>
              <a:rPr b="1" lang="en-US" sz="2800">
                <a:solidFill>
                  <a:srgbClr val="70B34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"secure-password123"</a:t>
            </a:r>
            <a:br>
              <a:rPr b="1" lang="en-US" sz="2800">
                <a:solidFill>
                  <a:srgbClr val="70B34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solidFill>
                  <a:srgbClr val="49E6E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800">
              <a:solidFill>
                <a:srgbClr val="49E6E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97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|&gt; </a:t>
            </a:r>
            <a:r>
              <a:rPr b="1" lang="en-US" sz="2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Authorization</a:t>
            </a:r>
            <a:r>
              <a:rPr b="1" lang="en-US" sz="2800">
                <a:solidFill>
                  <a:srgbClr val="49E69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get_access_token</a:t>
            </a:r>
            <a:r>
              <a:rPr b="1" lang="en-US" sz="28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800">
              <a:solidFill>
                <a:srgbClr val="E6E64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97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|&gt; </a:t>
            </a:r>
            <a:r>
              <a:rPr b="1" lang="en-US" sz="2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Accounts</a:t>
            </a:r>
            <a:r>
              <a:rPr b="1" lang="en-US" sz="2800">
                <a:solidFill>
                  <a:srgbClr val="49E69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get_address</a:t>
            </a:r>
            <a:r>
              <a:rPr b="1" lang="en-US" sz="28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:main</a:t>
            </a:r>
            <a:r>
              <a:rPr b="1" lang="en-US" sz="28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800">
              <a:solidFill>
                <a:srgbClr val="E6E64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800">
                <a:solidFill>
                  <a:srgbClr val="97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|&gt; </a:t>
            </a:r>
            <a:r>
              <a:rPr b="1" lang="en-US" sz="2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Analytics</a:t>
            </a:r>
            <a:r>
              <a:rPr b="1" lang="en-US" sz="2800">
                <a:solidFill>
                  <a:srgbClr val="49E69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add_address_to_report</a:t>
            </a:r>
            <a:r>
              <a:rPr b="1" lang="en-US" sz="2800">
                <a:solidFill>
                  <a:srgbClr val="E6E64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8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Pattern Matching &amp; Guards in Functions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360000" y="1612825"/>
            <a:ext cx="9360000" cy="5580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ex(1)&gt; defmodule Adder do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...(1)&gt;   def add(a, b) do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...(1)&gt;     a + b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...(1)&gt;   end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...(1)&gt; end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iex(2)&gt; Adder.add("a", "b")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** (ArithmeticError) bad argument in arithmetic expression</a:t>
            </a:r>
            <a:br>
              <a:rPr b="1" lang="en-U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FF00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iex:3: Adder.add/2</a:t>
            </a:r>
            <a:br>
              <a:rPr b="1" lang="en-US" sz="1600">
                <a:solidFill>
                  <a:srgbClr val="FF00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1600">
              <a:solidFill>
                <a:srgbClr val="FF000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iex(1)&gt; defmodule SafeAdder do</a:t>
            </a:r>
            <a:b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...(1)&gt;   def add(a, b) when is_number(a) and is_number(b) do</a:t>
            </a:r>
            <a:b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...(1)&gt;     a + b</a:t>
            </a:r>
            <a:b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...(1)&gt;   end</a:t>
            </a:r>
            <a:b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...(1)&gt; end</a:t>
            </a:r>
            <a:b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iex(2)&gt; SafeAdder.add("a", "b")</a:t>
            </a:r>
            <a:b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** (FunctionClauseError) no function clause matching in SafeAdder.add/2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The following arguments were given to SafeAdder.add/2:</a:t>
            </a:r>
            <a:b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# 1</a:t>
            </a:r>
            <a:b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b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# 2</a:t>
            </a:r>
            <a:b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b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iex:2: SafeAdder.add/2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Let’s Get Excited</a:t>
            </a:r>
            <a:endParaRPr b="1" i="0" sz="36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WhatsApp</a:t>
            </a:r>
            <a:endParaRPr b="1" i="0" sz="32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3999" lvl="1" marL="864000" rtl="0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 billion monthly users</a:t>
            </a:r>
            <a:endParaRPr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Bought by Facebook for</a:t>
            </a:r>
            <a:br>
              <a:rPr b="0" i="0" lang="en-US" sz="1800" u="none" cap="none" strike="noStrike"/>
            </a:b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$19 billion (２兆円)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64 billion messages / day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 erlang engineers 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1680" y="914400"/>
            <a:ext cx="2578320" cy="257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Effortless Clustering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5759" lvl="0" marL="431999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3200"/>
              <a:buFont typeface="Source Sans Pro SemiBold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This is too hard to put on a slide. I hope you were watching!</a:t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Things I Couldn’t Cover (yet)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60000" y="1628875"/>
            <a:ext cx="9360000" cy="53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959" lvl="0" marL="431999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●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Typespecs &amp; Static Analysis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4959" lvl="0" marL="431999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●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Endless Syntactic Sugar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1000" lvl="1" marL="9144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○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“with” &lt;- pattern matching + piping + advanced control flow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1000" lvl="1" marL="9144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○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List Comprehensions (one-line list generators and filters)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4959" lvl="0" marL="431999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●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Processes and Message Passing (Concurrency)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1000" lvl="1" marL="9144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○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And how you can start “thinking concurrently”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4959" lvl="0" marL="431999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●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Preemptive Scheduling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1000" lvl="1" marL="9144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○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Versus Cooperative Scheduling (Go, JS)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4959" lvl="0" marL="431999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●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OTP (The Secret Sauce of Generic Concurrent Programming)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84959" lvl="0" marL="431999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 SemiBold"/>
              <a:buChar char="●"/>
            </a:pPr>
            <a:r>
              <a:rPr b="1" lang="en-US" sz="24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… And more very cool things</a:t>
            </a:r>
            <a:endParaRPr b="1" sz="24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3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Conclusion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331450" y="1958700"/>
            <a:ext cx="9360000" cy="44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3059" lvl="0" marL="43199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Friendly Functional Language</a:t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435759" lvl="0" marL="43199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3200"/>
              <a:buFont typeface="Source Sans Pro SemiBold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Accomplish more with less code</a:t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435759" lvl="0" marL="43199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3200"/>
              <a:buFont typeface="Source Sans Pro SemiBold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Massive C</a:t>
            </a: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oncurrency &amp; Fault Tolerance Automatically</a:t>
            </a:r>
            <a:endParaRPr b="1" sz="3200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435759" lvl="0" marL="43199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3200"/>
              <a:buFont typeface="Source Sans Pro SemiBold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Modern Tooling to Get You Started Quickly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BEAM Powers the Internet</a:t>
            </a:r>
            <a:endParaRPr b="1" i="0" sz="36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400" y="1980000"/>
            <a:ext cx="395172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4280" y="2743200"/>
            <a:ext cx="6509880" cy="283644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5394960" y="6492240"/>
            <a:ext cx="4663440" cy="26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Source Sans Pro"/>
                <a:ea typeface="Source Sans Pro"/>
                <a:cs typeface="Source Sans Pro"/>
                <a:sym typeface="Source Sans Pro"/>
              </a:rPr>
              <a:t>https://twitter.com/guieevc/status/1002494428748140544</a:t>
            </a:r>
            <a:endParaRPr b="0" sz="1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Fin.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331450" y="1958700"/>
            <a:ext cx="9360000" cy="44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Q/A</a:t>
            </a:r>
            <a:endParaRPr b="1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Ok, Erlang Rocks; What about Elixir?</a:t>
            </a:r>
            <a:endParaRPr b="1" i="0" sz="36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Discord</a:t>
            </a:r>
            <a:endParaRPr b="1" i="0" sz="32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3999" lvl="1" marL="864000" rtl="0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VoIP Voice + Chat</a:t>
            </a:r>
            <a:b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(like Slack, but voice-focused)</a:t>
            </a:r>
            <a:endParaRPr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999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Ranked 170 Most Popular Site by Alexa</a:t>
            </a:r>
            <a:b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Ahead of Steam, Hulu, and GitHub</a:t>
            </a:r>
            <a:endParaRPr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130 million registered users</a:t>
            </a:r>
            <a:endParaRPr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4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800"/>
              <a:buFont typeface="Source Sans Pro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million concurrent connections</a:t>
            </a:r>
            <a:endParaRPr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4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800"/>
              <a:buFont typeface="Source Sans Pro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“We don’t have any regrets with our choice of infrastructure”</a:t>
            </a:r>
            <a:endParaRPr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525" y="1634049"/>
            <a:ext cx="5337301" cy="14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Erlang? BEAM? Elixir?</a:t>
            </a:r>
            <a:endParaRPr b="1" i="0" sz="36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Erlang </a:t>
            </a:r>
            <a:r>
              <a:rPr b="1" i="0" lang="en-US" sz="18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(comp</a:t>
            </a:r>
            <a:r>
              <a:rPr b="1" lang="en-US" sz="18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are to Java)</a:t>
            </a:r>
            <a:endParaRPr b="1" i="0" sz="18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Developed in 1986 by Ericsson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Compiles into BEAM bytecode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BEAM </a:t>
            </a:r>
            <a:r>
              <a:rPr b="1" i="0" lang="en-US" sz="18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(compare to JVM)</a:t>
            </a:r>
            <a:endParaRPr b="1" i="0" sz="18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VM upon which erlang code runs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Elixir</a:t>
            </a:r>
            <a:r>
              <a:rPr b="1" lang="en-US" sz="32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b="1" lang="en-US" sz="18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(compare to Scala/Clojure)</a:t>
            </a:r>
            <a:endParaRPr b="1" i="0" sz="32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Ruby-flavored language that compiles into BEAM bytecode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9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Noto Sans Symbols"/>
              <a:buChar char="−"/>
            </a:pPr>
            <a:r>
              <a:rPr b="1" lang="en-US" sz="1800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Elixir Source Code → Elixir AST  → Erlang AST → Core Erlang → BEAM Byte-code </a:t>
            </a:r>
            <a:endParaRPr b="1" i="0" sz="18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Am I Even Capable?</a:t>
            </a:r>
            <a:endParaRPr b="1" i="0" sz="36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828" y="1820531"/>
            <a:ext cx="4290950" cy="49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Fact Sheet</a:t>
            </a:r>
            <a:endParaRPr b="1" i="0" sz="36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Released on 2011</a:t>
            </a:r>
            <a:endParaRPr b="1" i="0" sz="32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Gives the joy of Ruby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Solves massive concurrency with Erlang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Features</a:t>
            </a:r>
            <a:endParaRPr b="1" i="0" sz="3200" u="none" cap="none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Fault Tolerance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Concurrency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999" lvl="1" marL="864000" rtl="0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Interoperability with Erlang</a:t>
            </a:r>
            <a:endParaRPr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999" lvl="1" marL="864000" rtl="0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Availability (99.9999999% Uptime)</a:t>
            </a:r>
            <a:endParaRPr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Why Elixir?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Approachable, Productive, Modern Tooling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`</a:t>
            </a: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mix` command for general project scripts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 management through Hex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`</a:t>
            </a: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iex` REPL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Does not require constant diligence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constant need to predict every possible failure.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2C3E5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Supervisors for automated process restart</a:t>
            </a:r>
            <a:endParaRPr b="0" i="0" sz="2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2C3E5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Code</a:t>
            </a:r>
            <a:br>
              <a:rPr lang="en-US" sz="1800"/>
            </a:br>
            <a:r>
              <a:rPr b="1" lang="en-US" sz="3600" strike="noStrike">
                <a:solidFill>
                  <a:srgbClr val="2C3E5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the</a:t>
            </a:r>
            <a:br>
              <a:rPr lang="en-US" sz="1800"/>
            </a:br>
            <a:r>
              <a:rPr b="1" lang="en-US" sz="3600" strike="noStrike">
                <a:solidFill>
                  <a:srgbClr val="2C3E50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Happy Path</a:t>
            </a:r>
            <a:endParaRPr b="1" sz="3600" strike="noStrike">
              <a:solidFill>
                <a:srgbClr val="2C3E50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Types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262075" y="1532100"/>
            <a:ext cx="9457800" cy="5705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$ iex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Erlang/OTP 20 [erts-9.3] [source] [64-bit] [smp:2:2] [ds:2:2:10] [async-threads:10] [hipe] [kernel-poll:false]</a:t>
            </a:r>
            <a:b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Interactive Elixir (1.6.3) - press Ctrl+C to exit (type h() ENTER for help)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iex(1)&gt; 1                                 # Integer</a:t>
            </a:r>
            <a:b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iex(2)&gt; 0x2f     # Integer</a:t>
            </a:r>
            <a:b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iex(3)&gt; 1.0      # Float</a:t>
            </a:r>
            <a:b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iex(4)&gt; :atom    # Atom</a:t>
            </a:r>
            <a:b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:atom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iex(5)&gt; "Hello"  # String</a:t>
            </a:r>
            <a:b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iex(6)&gt; &lt;&lt;72, 101, 108, 108, 111&gt;&gt;&gt;  # Binary</a:t>
            </a:r>
            <a:b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iex(7)&gt; [1, 2, 3] # List</a:t>
            </a:r>
            <a:b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iex(8)&gt; [104, 101, 108, 108, 111] # Another list</a:t>
            </a:r>
            <a:b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iex(9)&gt; {:ok, 1}  # Tuple</a:t>
            </a:r>
            <a:b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:ok</a:t>
            </a: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iex(10)&gt; %{a: 1}  # Map</a:t>
            </a:r>
            <a:b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%{</a:t>
            </a:r>
            <a:r>
              <a:rPr lang="en-US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lang="en-US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