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4" r:id="rId4"/>
    <p:sldId id="267" r:id="rId5"/>
    <p:sldId id="261" r:id="rId6"/>
    <p:sldId id="266" r:id="rId7"/>
    <p:sldId id="262" r:id="rId8"/>
    <p:sldId id="265" r:id="rId9"/>
    <p:sldId id="263" r:id="rId10"/>
    <p:sldId id="25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4905C-0A74-4F6F-893D-18987CFDA929}"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87C21-B939-40CC-958A-D6916E64F198}" type="slidenum">
              <a:rPr lang="en-US" smtClean="0"/>
              <a:t>‹#›</a:t>
            </a:fld>
            <a:endParaRPr lang="en-US"/>
          </a:p>
        </p:txBody>
      </p:sp>
    </p:spTree>
    <p:extLst>
      <p:ext uri="{BB962C8B-B14F-4D97-AF65-F5344CB8AC3E}">
        <p14:creationId xmlns:p14="http://schemas.microsoft.com/office/powerpoint/2010/main" val="363228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16/j.cell.2009.06.03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2</a:t>
            </a:fld>
            <a:endParaRPr lang="en-US"/>
          </a:p>
        </p:txBody>
      </p:sp>
    </p:spTree>
    <p:extLst>
      <p:ext uri="{BB962C8B-B14F-4D97-AF65-F5344CB8AC3E}">
        <p14:creationId xmlns:p14="http://schemas.microsoft.com/office/powerpoint/2010/main" val="72353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3</a:t>
            </a:fld>
            <a:endParaRPr lang="en-US"/>
          </a:p>
        </p:txBody>
      </p:sp>
    </p:spTree>
    <p:extLst>
      <p:ext uri="{BB962C8B-B14F-4D97-AF65-F5344CB8AC3E}">
        <p14:creationId xmlns:p14="http://schemas.microsoft.com/office/powerpoint/2010/main" val="362404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4</a:t>
            </a:fld>
            <a:endParaRPr lang="en-US"/>
          </a:p>
        </p:txBody>
      </p:sp>
    </p:spTree>
    <p:extLst>
      <p:ext uri="{BB962C8B-B14F-4D97-AF65-F5344CB8AC3E}">
        <p14:creationId xmlns:p14="http://schemas.microsoft.com/office/powerpoint/2010/main" val="343073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5</a:t>
            </a:fld>
            <a:endParaRPr lang="en-US"/>
          </a:p>
        </p:txBody>
      </p:sp>
    </p:spTree>
    <p:extLst>
      <p:ext uri="{BB962C8B-B14F-4D97-AF65-F5344CB8AC3E}">
        <p14:creationId xmlns:p14="http://schemas.microsoft.com/office/powerpoint/2010/main" val="74124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6</a:t>
            </a:fld>
            <a:endParaRPr lang="en-US"/>
          </a:p>
        </p:txBody>
      </p:sp>
    </p:spTree>
    <p:extLst>
      <p:ext uri="{BB962C8B-B14F-4D97-AF65-F5344CB8AC3E}">
        <p14:creationId xmlns:p14="http://schemas.microsoft.com/office/powerpoint/2010/main" val="252243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https://pubmed.ncbi.nlm.nih.gov/24744300/</a:t>
            </a:r>
          </a:p>
        </p:txBody>
      </p:sp>
      <p:sp>
        <p:nvSpPr>
          <p:cNvPr id="4" name="Slide Number Placeholder 3"/>
          <p:cNvSpPr>
            <a:spLocks noGrp="1"/>
          </p:cNvSpPr>
          <p:nvPr>
            <p:ph type="sldNum" sz="quarter" idx="5"/>
          </p:nvPr>
        </p:nvSpPr>
        <p:spPr/>
        <p:txBody>
          <a:bodyPr/>
          <a:lstStyle/>
          <a:p>
            <a:fld id="{FA087C21-B939-40CC-958A-D6916E64F198}" type="slidenum">
              <a:rPr lang="en-US" smtClean="0"/>
              <a:t>8</a:t>
            </a:fld>
            <a:endParaRPr lang="en-US"/>
          </a:p>
        </p:txBody>
      </p:sp>
    </p:spTree>
    <p:extLst>
      <p:ext uri="{BB962C8B-B14F-4D97-AF65-F5344CB8AC3E}">
        <p14:creationId xmlns:p14="http://schemas.microsoft.com/office/powerpoint/2010/main" val="47233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https://doi.org/10.1016/j.cell.2009.06.036</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9</a:t>
            </a:fld>
            <a:endParaRPr lang="en-US"/>
          </a:p>
        </p:txBody>
      </p:sp>
    </p:spTree>
    <p:extLst>
      <p:ext uri="{BB962C8B-B14F-4D97-AF65-F5344CB8AC3E}">
        <p14:creationId xmlns:p14="http://schemas.microsoft.com/office/powerpoint/2010/main" val="205436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621940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3893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89093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12047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8671132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CADC5C-C2E9-4708-A0F3-842D64431903}" type="datetimeFigureOut">
              <a:rPr lang="en-US" smtClean="0"/>
              <a:t>10/19/2020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90258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112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ADC5C-C2E9-4708-A0F3-842D64431903}"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422751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ADC5C-C2E9-4708-A0F3-842D64431903}"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6560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CADC5C-C2E9-4708-A0F3-842D64431903}" type="datetimeFigureOut">
              <a:rPr lang="en-US" smtClean="0"/>
              <a:t>10/19/2020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5591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CADC5C-C2E9-4708-A0F3-842D64431903}" type="datetimeFigureOut">
              <a:rPr lang="en-US" smtClean="0"/>
              <a:t>10/19/2020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7385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CADC5C-C2E9-4708-A0F3-842D64431903}" type="datetimeFigureOut">
              <a:rPr lang="en-US" smtClean="0"/>
              <a:t>10/19/2020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6263F8-82F4-405A-8ADD-EC2D0EE44EE4}" type="slidenum">
              <a:rPr lang="en-US" smtClean="0"/>
              <a:t>‹#›</a:t>
            </a:fld>
            <a:endParaRPr lang="en-US"/>
          </a:p>
        </p:txBody>
      </p:sp>
    </p:spTree>
    <p:extLst>
      <p:ext uri="{BB962C8B-B14F-4D97-AF65-F5344CB8AC3E}">
        <p14:creationId xmlns:p14="http://schemas.microsoft.com/office/powerpoint/2010/main" val="174808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8AA-0009-4F90-835D-9413AA3C7645}"/>
              </a:ext>
            </a:extLst>
          </p:cNvPr>
          <p:cNvSpPr>
            <a:spLocks noGrp="1"/>
          </p:cNvSpPr>
          <p:nvPr>
            <p:ph type="ctrTitle"/>
          </p:nvPr>
        </p:nvSpPr>
        <p:spPr/>
        <p:txBody>
          <a:bodyPr/>
          <a:lstStyle/>
          <a:p>
            <a:r>
              <a:rPr lang="en-US" dirty="0" err="1"/>
              <a:t>Anelloviruses</a:t>
            </a:r>
            <a:r>
              <a:rPr lang="en-US" dirty="0"/>
              <a:t> – The Enigma</a:t>
            </a:r>
          </a:p>
        </p:txBody>
      </p:sp>
      <p:sp>
        <p:nvSpPr>
          <p:cNvPr id="3" name="Subtitle 2">
            <a:extLst>
              <a:ext uri="{FF2B5EF4-FFF2-40B4-BE49-F238E27FC236}">
                <a16:creationId xmlns:a16="http://schemas.microsoft.com/office/drawing/2014/main" id="{FD6DC08C-DB06-40D1-96C0-A087EE7B2E37}"/>
              </a:ext>
            </a:extLst>
          </p:cNvPr>
          <p:cNvSpPr>
            <a:spLocks noGrp="1"/>
          </p:cNvSpPr>
          <p:nvPr>
            <p:ph type="subTitle" idx="1"/>
          </p:nvPr>
        </p:nvSpPr>
        <p:spPr/>
        <p:txBody>
          <a:bodyPr/>
          <a:lstStyle/>
          <a:p>
            <a:r>
              <a:rPr lang="en-US" dirty="0"/>
              <a:t>Cedric CS Tan</a:t>
            </a:r>
          </a:p>
          <a:p>
            <a:r>
              <a:rPr lang="en-US" dirty="0"/>
              <a:t>3</a:t>
            </a:r>
            <a:r>
              <a:rPr lang="en-US" baseline="30000" dirty="0"/>
              <a:t>rd  </a:t>
            </a:r>
            <a:r>
              <a:rPr lang="en-US" dirty="0"/>
              <a:t>year, BSc Molecular Biology</a:t>
            </a:r>
          </a:p>
        </p:txBody>
      </p:sp>
    </p:spTree>
    <p:extLst>
      <p:ext uri="{BB962C8B-B14F-4D97-AF65-F5344CB8AC3E}">
        <p14:creationId xmlns:p14="http://schemas.microsoft.com/office/powerpoint/2010/main" val="312433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B809-5624-48CE-B296-6D78944D9B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7D093B0-434F-4C9C-A674-3D60DFF3E8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619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63-5FAC-42E6-892C-C29BEA94A6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1308EF-090E-4A8C-B525-02095EFAA2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748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EFB-134F-4144-B47C-6C35225973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C6774E-52E1-4130-9ADD-0B09F87A79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145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Torque </a:t>
            </a:r>
            <a:r>
              <a:rPr lang="en-US" dirty="0" err="1"/>
              <a:t>teno</a:t>
            </a:r>
            <a:r>
              <a:rPr lang="en-US" dirty="0"/>
              <a:t> virus was first member discovered (Nishizawa </a:t>
            </a:r>
            <a:r>
              <a:rPr lang="en-US" i="1" dirty="0"/>
              <a:t>et al</a:t>
            </a:r>
            <a:r>
              <a:rPr lang="en-US" dirty="0"/>
              <a:t>., 1997)</a:t>
            </a:r>
          </a:p>
          <a:p>
            <a:r>
              <a:rPr lang="en-US" dirty="0"/>
              <a:t>No stable cell culture system</a:t>
            </a:r>
          </a:p>
          <a:p>
            <a:r>
              <a:rPr lang="en-US" dirty="0"/>
              <a:t>No animal models </a:t>
            </a:r>
          </a:p>
          <a:p>
            <a:r>
              <a:rPr lang="en-US" dirty="0"/>
              <a:t>~30nm, non-enveloped, icosahedral capsid </a:t>
            </a:r>
          </a:p>
          <a:p>
            <a:endParaRPr lang="en-US" dirty="0"/>
          </a:p>
          <a:p>
            <a:endParaRPr lang="en-US" dirty="0"/>
          </a:p>
        </p:txBody>
      </p:sp>
      <p:pic>
        <p:nvPicPr>
          <p:cNvPr id="4" name="Picture 3">
            <a:extLst>
              <a:ext uri="{FF2B5EF4-FFF2-40B4-BE49-F238E27FC236}">
                <a16:creationId xmlns:a16="http://schemas.microsoft.com/office/drawing/2014/main" id="{0FFDB3ED-B57E-421E-8896-4140451CE2A2}"/>
              </a:ext>
            </a:extLst>
          </p:cNvPr>
          <p:cNvPicPr>
            <a:picLocks noChangeAspect="1"/>
          </p:cNvPicPr>
          <p:nvPr/>
        </p:nvPicPr>
        <p:blipFill>
          <a:blip r:embed="rId3"/>
          <a:stretch>
            <a:fillRect/>
          </a:stretch>
        </p:blipFill>
        <p:spPr>
          <a:xfrm>
            <a:off x="2351027" y="3926260"/>
            <a:ext cx="2600326" cy="1985963"/>
          </a:xfrm>
          <a:prstGeom prst="rect">
            <a:avLst/>
          </a:prstGeom>
        </p:spPr>
      </p:pic>
      <p:sp>
        <p:nvSpPr>
          <p:cNvPr id="5" name="TextBox 4">
            <a:extLst>
              <a:ext uri="{FF2B5EF4-FFF2-40B4-BE49-F238E27FC236}">
                <a16:creationId xmlns:a16="http://schemas.microsoft.com/office/drawing/2014/main" id="{AA7D3437-0726-419E-847D-9E155A4ED881}"/>
              </a:ext>
            </a:extLst>
          </p:cNvPr>
          <p:cNvSpPr txBox="1"/>
          <p:nvPr/>
        </p:nvSpPr>
        <p:spPr>
          <a:xfrm>
            <a:off x="4135567" y="5500415"/>
            <a:ext cx="887506" cy="369332"/>
          </a:xfrm>
          <a:prstGeom prst="rect">
            <a:avLst/>
          </a:prstGeom>
          <a:noFill/>
        </p:spPr>
        <p:txBody>
          <a:bodyPr wrap="square" rtlCol="0">
            <a:spAutoFit/>
          </a:bodyPr>
          <a:lstStyle/>
          <a:p>
            <a:r>
              <a:rPr lang="en-US" dirty="0"/>
              <a:t>100nm</a:t>
            </a:r>
          </a:p>
        </p:txBody>
      </p:sp>
      <p:sp>
        <p:nvSpPr>
          <p:cNvPr id="7" name="TextBox 6">
            <a:extLst>
              <a:ext uri="{FF2B5EF4-FFF2-40B4-BE49-F238E27FC236}">
                <a16:creationId xmlns:a16="http://schemas.microsoft.com/office/drawing/2014/main" id="{DF9F693B-A18E-4C60-AEC7-C20F82485C9B}"/>
              </a:ext>
            </a:extLst>
          </p:cNvPr>
          <p:cNvSpPr txBox="1"/>
          <p:nvPr/>
        </p:nvSpPr>
        <p:spPr>
          <a:xfrm>
            <a:off x="2279306" y="5912223"/>
            <a:ext cx="1936381" cy="369332"/>
          </a:xfrm>
          <a:prstGeom prst="rect">
            <a:avLst/>
          </a:prstGeom>
          <a:noFill/>
        </p:spPr>
        <p:txBody>
          <a:bodyPr wrap="square" rtlCol="0">
            <a:spAutoFit/>
          </a:bodyPr>
          <a:lstStyle/>
          <a:p>
            <a:r>
              <a:rPr lang="en-US" dirty="0"/>
              <a:t>Itoh et al., 2000</a:t>
            </a:r>
          </a:p>
        </p:txBody>
      </p:sp>
    </p:spTree>
    <p:extLst>
      <p:ext uri="{BB962C8B-B14F-4D97-AF65-F5344CB8AC3E}">
        <p14:creationId xmlns:p14="http://schemas.microsoft.com/office/powerpoint/2010/main" val="394490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p:txBody>
          <a:bodyPr/>
          <a:lstStyle/>
          <a:p>
            <a:endParaRPr lang="en-US" dirty="0"/>
          </a:p>
        </p:txBody>
      </p:sp>
      <p:pic>
        <p:nvPicPr>
          <p:cNvPr id="2052" name="Picture 4">
            <a:extLst>
              <a:ext uri="{FF2B5EF4-FFF2-40B4-BE49-F238E27FC236}">
                <a16:creationId xmlns:a16="http://schemas.microsoft.com/office/drawing/2014/main" id="{0539EAF2-625C-4ECB-A0EE-03F00BF1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380027" y="57894"/>
            <a:ext cx="5261466" cy="82622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077A15-F166-4559-A22E-7E806FCB61D8}"/>
              </a:ext>
            </a:extLst>
          </p:cNvPr>
          <p:cNvSpPr txBox="1"/>
          <p:nvPr/>
        </p:nvSpPr>
        <p:spPr>
          <a:xfrm>
            <a:off x="8607287" y="6518485"/>
            <a:ext cx="1918252" cy="369332"/>
          </a:xfrm>
          <a:prstGeom prst="rect">
            <a:avLst/>
          </a:prstGeom>
          <a:noFill/>
        </p:spPr>
        <p:txBody>
          <a:bodyPr wrap="square" rtlCol="0">
            <a:spAutoFit/>
          </a:bodyPr>
          <a:lstStyle/>
          <a:p>
            <a:r>
              <a:rPr lang="en-US" dirty="0"/>
              <a:t>UPGMA; ORF1</a:t>
            </a:r>
          </a:p>
        </p:txBody>
      </p:sp>
      <p:sp>
        <p:nvSpPr>
          <p:cNvPr id="11" name="Rectangle 10">
            <a:extLst>
              <a:ext uri="{FF2B5EF4-FFF2-40B4-BE49-F238E27FC236}">
                <a16:creationId xmlns:a16="http://schemas.microsoft.com/office/drawing/2014/main" id="{F5E18BB9-B6D0-4CAC-92C7-E45359222652}"/>
              </a:ext>
            </a:extLst>
          </p:cNvPr>
          <p:cNvSpPr/>
          <p:nvPr/>
        </p:nvSpPr>
        <p:spPr>
          <a:xfrm>
            <a:off x="1879619" y="1558301"/>
            <a:ext cx="170480" cy="2973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ilhouette of a person&#10;&#10;Description automatically generated">
            <a:extLst>
              <a:ext uri="{FF2B5EF4-FFF2-40B4-BE49-F238E27FC236}">
                <a16:creationId xmlns:a16="http://schemas.microsoft.com/office/drawing/2014/main" id="{DCC6AD77-B4E2-439D-8908-5396B01F2C2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01458" y="5923855"/>
            <a:ext cx="246116" cy="246116"/>
          </a:xfrm>
          <a:prstGeom prst="rect">
            <a:avLst/>
          </a:prstGeom>
        </p:spPr>
      </p:pic>
      <p:pic>
        <p:nvPicPr>
          <p:cNvPr id="14" name="Picture 13" descr="A silhouette of a person&#10;&#10;Description automatically generated">
            <a:extLst>
              <a:ext uri="{FF2B5EF4-FFF2-40B4-BE49-F238E27FC236}">
                <a16:creationId xmlns:a16="http://schemas.microsoft.com/office/drawing/2014/main" id="{FE933BCC-ADAA-47B5-8EE4-FCF9174C97F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904101" y="5923855"/>
            <a:ext cx="246116" cy="246116"/>
          </a:xfrm>
          <a:prstGeom prst="rect">
            <a:avLst/>
          </a:prstGeom>
        </p:spPr>
      </p:pic>
    </p:spTree>
    <p:extLst>
      <p:ext uri="{BB962C8B-B14F-4D97-AF65-F5344CB8AC3E}">
        <p14:creationId xmlns:p14="http://schemas.microsoft.com/office/powerpoint/2010/main" val="262875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Nomenclature</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a:xfrm>
            <a:off x="2231136" y="1972122"/>
            <a:ext cx="7729728" cy="3101983"/>
          </a:xfrm>
        </p:spPr>
        <p:txBody>
          <a:bodyPr>
            <a:normAutofit fontScale="47500" lnSpcReduction="20000"/>
          </a:bodyPr>
          <a:lstStyle/>
          <a:p>
            <a:r>
              <a:rPr lang="en-US" dirty="0"/>
              <a:t>Alpha </a:t>
            </a:r>
            <a:r>
              <a:rPr lang="en-US" dirty="0">
                <a:sym typeface="Wingdings" panose="05000000000000000000" pitchFamily="2" charset="2"/>
              </a:rPr>
              <a:t> Torque </a:t>
            </a:r>
            <a:r>
              <a:rPr lang="en-US" dirty="0" err="1">
                <a:sym typeface="Wingdings" panose="05000000000000000000" pitchFamily="2" charset="2"/>
              </a:rPr>
              <a:t>teno</a:t>
            </a:r>
            <a:endParaRPr lang="en-US" dirty="0">
              <a:sym typeface="Wingdings" panose="05000000000000000000" pitchFamily="2" charset="2"/>
            </a:endParaRPr>
          </a:p>
          <a:p>
            <a:r>
              <a:rPr lang="en-US" dirty="0">
                <a:sym typeface="Wingdings" panose="05000000000000000000" pitchFamily="2" charset="2"/>
              </a:rPr>
              <a:t>Beta  Torque </a:t>
            </a:r>
            <a:r>
              <a:rPr lang="en-US" dirty="0" err="1">
                <a:sym typeface="Wingdings" panose="05000000000000000000" pitchFamily="2" charset="2"/>
              </a:rPr>
              <a:t>teno</a:t>
            </a:r>
            <a:r>
              <a:rPr lang="en-US" dirty="0">
                <a:sym typeface="Wingdings" panose="05000000000000000000" pitchFamily="2" charset="2"/>
              </a:rPr>
              <a:t> mini</a:t>
            </a:r>
          </a:p>
          <a:p>
            <a:r>
              <a:rPr lang="en-US" dirty="0">
                <a:sym typeface="Wingdings" panose="05000000000000000000" pitchFamily="2" charset="2"/>
              </a:rPr>
              <a:t>Gamma  Torque </a:t>
            </a:r>
            <a:r>
              <a:rPr lang="en-US" dirty="0" err="1">
                <a:sym typeface="Wingdings" panose="05000000000000000000" pitchFamily="2" charset="2"/>
              </a:rPr>
              <a:t>teno</a:t>
            </a:r>
            <a:r>
              <a:rPr lang="en-US" dirty="0">
                <a:sym typeface="Wingdings" panose="05000000000000000000" pitchFamily="2" charset="2"/>
              </a:rPr>
              <a:t> midi</a:t>
            </a:r>
          </a:p>
          <a:p>
            <a:r>
              <a:rPr lang="en-US" dirty="0">
                <a:sym typeface="Wingdings" panose="05000000000000000000" pitchFamily="2" charset="2"/>
              </a:rPr>
              <a:t>Delta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tupaia</a:t>
            </a:r>
            <a:endParaRPr lang="en-US" dirty="0">
              <a:sym typeface="Wingdings" panose="05000000000000000000" pitchFamily="2" charset="2"/>
            </a:endParaRPr>
          </a:p>
          <a:p>
            <a:r>
              <a:rPr lang="en-US" dirty="0">
                <a:sym typeface="Wingdings" panose="05000000000000000000" pitchFamily="2" charset="2"/>
              </a:rPr>
              <a:t>Epsilon  Torque </a:t>
            </a:r>
            <a:r>
              <a:rPr lang="en-US" dirty="0" err="1">
                <a:sym typeface="Wingdings" panose="05000000000000000000" pitchFamily="2" charset="2"/>
              </a:rPr>
              <a:t>teno</a:t>
            </a:r>
            <a:r>
              <a:rPr lang="en-US" dirty="0">
                <a:sym typeface="Wingdings" panose="05000000000000000000" pitchFamily="2" charset="2"/>
              </a:rPr>
              <a:t> tamarin</a:t>
            </a:r>
          </a:p>
          <a:p>
            <a:r>
              <a:rPr lang="en-US" dirty="0">
                <a:sym typeface="Wingdings" panose="05000000000000000000" pitchFamily="2" charset="2"/>
              </a:rPr>
              <a:t>Zeta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douroucouli</a:t>
            </a:r>
            <a:endParaRPr lang="en-US" dirty="0">
              <a:sym typeface="Wingdings" panose="05000000000000000000" pitchFamily="2" charset="2"/>
            </a:endParaRPr>
          </a:p>
          <a:p>
            <a:r>
              <a:rPr lang="en-US" dirty="0">
                <a:sym typeface="Wingdings" panose="05000000000000000000" pitchFamily="2" charset="2"/>
              </a:rPr>
              <a:t>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felis</a:t>
            </a:r>
            <a:endParaRPr lang="en-US" dirty="0">
              <a:sym typeface="Wingdings" panose="05000000000000000000" pitchFamily="2" charset="2"/>
            </a:endParaRPr>
          </a:p>
          <a:p>
            <a:r>
              <a:rPr lang="en-US" dirty="0">
                <a:sym typeface="Wingdings" panose="05000000000000000000" pitchFamily="2" charset="2"/>
              </a:rPr>
              <a:t>Theta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canis</a:t>
            </a:r>
            <a:endParaRPr lang="en-US" dirty="0">
              <a:sym typeface="Wingdings" panose="05000000000000000000" pitchFamily="2" charset="2"/>
            </a:endParaRPr>
          </a:p>
          <a:p>
            <a:r>
              <a:rPr lang="en-US" dirty="0">
                <a:sym typeface="Wingdings" panose="05000000000000000000" pitchFamily="2" charset="2"/>
              </a:rPr>
              <a:t>Iota  Torque </a:t>
            </a:r>
            <a:r>
              <a:rPr lang="en-US" dirty="0" err="1">
                <a:sym typeface="Wingdings" panose="05000000000000000000" pitchFamily="2" charset="2"/>
              </a:rPr>
              <a:t>teno</a:t>
            </a:r>
            <a:r>
              <a:rPr lang="en-US" dirty="0">
                <a:sym typeface="Wingdings" panose="05000000000000000000" pitchFamily="2" charset="2"/>
              </a:rPr>
              <a:t> sus</a:t>
            </a:r>
          </a:p>
          <a:p>
            <a:r>
              <a:rPr lang="en-US" dirty="0">
                <a:sym typeface="Wingdings" panose="05000000000000000000" pitchFamily="2" charset="2"/>
              </a:rPr>
              <a:t>Kappa  Torque </a:t>
            </a:r>
            <a:r>
              <a:rPr lang="en-US" dirty="0" err="1">
                <a:sym typeface="Wingdings" panose="05000000000000000000" pitchFamily="2" charset="2"/>
              </a:rPr>
              <a:t>teno</a:t>
            </a:r>
            <a:r>
              <a:rPr lang="en-US" dirty="0">
                <a:sym typeface="Wingdings" panose="05000000000000000000" pitchFamily="2" charset="2"/>
              </a:rPr>
              <a:t> sus virus K2</a:t>
            </a:r>
          </a:p>
          <a:p>
            <a:r>
              <a:rPr lang="en-US" dirty="0">
                <a:sym typeface="Wingdings" panose="05000000000000000000" pitchFamily="2" charset="2"/>
              </a:rPr>
              <a:t>Lambda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zalophus</a:t>
            </a:r>
            <a:endParaRPr lang="en-US" dirty="0">
              <a:sym typeface="Wingdings" panose="05000000000000000000" pitchFamily="2" charset="2"/>
            </a:endParaRPr>
          </a:p>
          <a:p>
            <a:r>
              <a:rPr lang="en-US" dirty="0">
                <a:sym typeface="Wingdings" panose="05000000000000000000" pitchFamily="2" charset="2"/>
              </a:rPr>
              <a:t>Mu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equus</a:t>
            </a:r>
            <a:endParaRPr lang="en-US" dirty="0">
              <a:sym typeface="Wingdings" panose="05000000000000000000" pitchFamily="2" charset="2"/>
            </a:endParaRPr>
          </a:p>
          <a:p>
            <a:r>
              <a:rPr lang="en-US" dirty="0">
                <a:sym typeface="Wingdings" panose="05000000000000000000" pitchFamily="2" charset="2"/>
              </a:rPr>
              <a:t>Nu  Torque </a:t>
            </a:r>
            <a:r>
              <a:rPr lang="en-US" dirty="0" err="1">
                <a:sym typeface="Wingdings" panose="05000000000000000000" pitchFamily="2" charset="2"/>
              </a:rPr>
              <a:t>teno</a:t>
            </a:r>
            <a:r>
              <a:rPr lang="en-US" dirty="0">
                <a:sym typeface="Wingdings" panose="05000000000000000000" pitchFamily="2" charset="2"/>
              </a:rPr>
              <a:t> seal</a:t>
            </a:r>
          </a:p>
          <a:p>
            <a:endParaRPr lang="en-US" dirty="0"/>
          </a:p>
        </p:txBody>
      </p:sp>
    </p:spTree>
    <p:extLst>
      <p:ext uri="{BB962C8B-B14F-4D97-AF65-F5344CB8AC3E}">
        <p14:creationId xmlns:p14="http://schemas.microsoft.com/office/powerpoint/2010/main" val="84545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(-)ssDNA</a:t>
            </a:r>
          </a:p>
          <a:p>
            <a:r>
              <a:rPr lang="en-US" dirty="0"/>
              <a:t>Circular (rolling-circle)</a:t>
            </a:r>
          </a:p>
          <a:p>
            <a:r>
              <a:rPr lang="en-US" dirty="0"/>
              <a:t>2-3.9kb (Kaczorowska et al., 2020)</a:t>
            </a:r>
          </a:p>
          <a:p>
            <a:endParaRPr lang="en-US" dirty="0"/>
          </a:p>
          <a:p>
            <a:endParaRPr lang="en-US" dirty="0"/>
          </a:p>
        </p:txBody>
      </p:sp>
    </p:spTree>
    <p:extLst>
      <p:ext uri="{BB962C8B-B14F-4D97-AF65-F5344CB8AC3E}">
        <p14:creationId xmlns:p14="http://schemas.microsoft.com/office/powerpoint/2010/main" val="414120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endParaRPr lang="en-US" dirty="0"/>
          </a:p>
          <a:p>
            <a:endParaRPr lang="en-US" dirty="0"/>
          </a:p>
        </p:txBody>
      </p:sp>
      <p:pic>
        <p:nvPicPr>
          <p:cNvPr id="4" name="Picture 2" descr="Transcription profile of HEL32 TTV (Genbank accession number AY666122) and the encoded proteins. (A) Organization of TTV HEL32 genome. The genome consist of overlapping ORFs in the coding region and a GC-rich box within the noncoding region. Due to the presence of alternative pre-mRNA splicing, 6 different viral proteins are expressed. The ORFs and proteins are indicated with colored boxes. (B) The transcript map of TTV HEL32. The polyadenylation signal is indicated with p(A). The percentage relative abundance of each species is indicated, as well as the protein product names and sizes (Qiu, Kakkola et al. 2005). The introns are indicated with a dashed line. The figure was adapted from Qiu, Kakkola et al. 2005.">
            <a:extLst>
              <a:ext uri="{FF2B5EF4-FFF2-40B4-BE49-F238E27FC236}">
                <a16:creationId xmlns:a16="http://schemas.microsoft.com/office/drawing/2014/main" id="{0497A398-FF5C-490F-93EE-748F18A54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1452527"/>
            <a:ext cx="7729728" cy="4875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8E6C35-29F7-4083-814D-FD957AD7D8B6}"/>
              </a:ext>
            </a:extLst>
          </p:cNvPr>
          <p:cNvSpPr/>
          <p:nvPr/>
        </p:nvSpPr>
        <p:spPr>
          <a:xfrm>
            <a:off x="2112517" y="6302915"/>
            <a:ext cx="2500364" cy="369332"/>
          </a:xfrm>
          <a:prstGeom prst="rect">
            <a:avLst/>
          </a:prstGeom>
        </p:spPr>
        <p:txBody>
          <a:bodyPr wrap="none">
            <a:spAutoFit/>
          </a:bodyPr>
          <a:lstStyle/>
          <a:p>
            <a:r>
              <a:rPr lang="en-US" dirty="0"/>
              <a:t>Kaczorowska et al., 2020</a:t>
            </a:r>
          </a:p>
        </p:txBody>
      </p:sp>
      <p:sp>
        <p:nvSpPr>
          <p:cNvPr id="6" name="Right Brace 5">
            <a:extLst>
              <a:ext uri="{FF2B5EF4-FFF2-40B4-BE49-F238E27FC236}">
                <a16:creationId xmlns:a16="http://schemas.microsoft.com/office/drawing/2014/main" id="{8AEE1029-0B38-47F2-A847-9BFA507189C1}"/>
              </a:ext>
            </a:extLst>
          </p:cNvPr>
          <p:cNvSpPr/>
          <p:nvPr/>
        </p:nvSpPr>
        <p:spPr>
          <a:xfrm>
            <a:off x="10079483" y="1520687"/>
            <a:ext cx="227395" cy="4144617"/>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746EDF1-BB51-44E1-BBAE-C3638DB54B11}"/>
              </a:ext>
            </a:extLst>
          </p:cNvPr>
          <p:cNvSpPr txBox="1"/>
          <p:nvPr/>
        </p:nvSpPr>
        <p:spPr>
          <a:xfrm>
            <a:off x="10193180" y="3269829"/>
            <a:ext cx="1461052" cy="646331"/>
          </a:xfrm>
          <a:prstGeom prst="rect">
            <a:avLst/>
          </a:prstGeom>
          <a:noFill/>
        </p:spPr>
        <p:txBody>
          <a:bodyPr wrap="square" rtlCol="0">
            <a:spAutoFit/>
          </a:bodyPr>
          <a:lstStyle/>
          <a:p>
            <a:pPr algn="ctr"/>
            <a:r>
              <a:rPr lang="en-US" dirty="0"/>
              <a:t>Alternative splicing</a:t>
            </a:r>
          </a:p>
        </p:txBody>
      </p:sp>
    </p:spTree>
    <p:extLst>
      <p:ext uri="{BB962C8B-B14F-4D97-AF65-F5344CB8AC3E}">
        <p14:creationId xmlns:p14="http://schemas.microsoft.com/office/powerpoint/2010/main" val="128143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Prevalence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endParaRPr lang="en-US" dirty="0"/>
          </a:p>
        </p:txBody>
      </p:sp>
    </p:spTree>
    <p:extLst>
      <p:ext uri="{BB962C8B-B14F-4D97-AF65-F5344CB8AC3E}">
        <p14:creationId xmlns:p14="http://schemas.microsoft.com/office/powerpoint/2010/main" val="378515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wood mice (</a:t>
            </a:r>
            <a:r>
              <a:rPr lang="en-US" dirty="0" err="1"/>
              <a:t>Apodemus</a:t>
            </a:r>
            <a:r>
              <a:rPr lang="en-US" dirty="0"/>
              <a:t> </a:t>
            </a:r>
            <a:r>
              <a:rPr lang="en-US" dirty="0" err="1"/>
              <a:t>sylvaticus</a:t>
            </a:r>
            <a:r>
              <a:rPr lang="en-US" dirty="0"/>
              <a:t>)</a:t>
            </a:r>
          </a:p>
          <a:p>
            <a:r>
              <a:rPr lang="en-US" dirty="0"/>
              <a:t>field voles (Microtus </a:t>
            </a:r>
            <a:r>
              <a:rPr lang="en-US" dirty="0" err="1"/>
              <a:t>agrestis</a:t>
            </a:r>
            <a:r>
              <a:rPr lang="en-US" dirty="0"/>
              <a:t>)</a:t>
            </a:r>
          </a:p>
          <a:p>
            <a:r>
              <a:rPr lang="en-US" dirty="0"/>
              <a:t>bank voles (</a:t>
            </a:r>
            <a:r>
              <a:rPr lang="en-US" dirty="0" err="1"/>
              <a:t>Myodes</a:t>
            </a:r>
            <a:r>
              <a:rPr lang="en-US" dirty="0"/>
              <a:t> </a:t>
            </a:r>
            <a:r>
              <a:rPr lang="en-US" dirty="0" err="1"/>
              <a:t>glareolus</a:t>
            </a:r>
            <a:r>
              <a:rPr lang="en-US" dirty="0"/>
              <a:t>)</a:t>
            </a:r>
          </a:p>
        </p:txBody>
      </p:sp>
    </p:spTree>
    <p:extLst>
      <p:ext uri="{BB962C8B-B14F-4D97-AF65-F5344CB8AC3E}">
        <p14:creationId xmlns:p14="http://schemas.microsoft.com/office/powerpoint/2010/main" val="354378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endParaRPr lang="en-US" dirty="0"/>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Two events are fundamental to establishment of chronic viral infection (Figure 1). First, the virus must evade sterilizing immunity (the complete elimination of a virus). Second, the immune system must adjust to the continuous presence of viral antigen-driven inflammatory responses in order to limit viral replication to an acceptable level without untoward damage to permanently infected tissues. </a:t>
            </a:r>
          </a:p>
          <a:p>
            <a:r>
              <a:rPr lang="en-US" dirty="0"/>
              <a:t>Currently, there is no cell culture system established to propagate human AVs, and there is no animal model that could provide information on the virus–host interactions.</a:t>
            </a:r>
          </a:p>
        </p:txBody>
      </p:sp>
    </p:spTree>
    <p:extLst>
      <p:ext uri="{BB962C8B-B14F-4D97-AF65-F5344CB8AC3E}">
        <p14:creationId xmlns:p14="http://schemas.microsoft.com/office/powerpoint/2010/main" val="187850417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230</TotalTime>
  <Words>399</Words>
  <Application>Microsoft Office PowerPoint</Application>
  <PresentationFormat>Widescreen</PresentationFormat>
  <Paragraphs>55</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Anelloviruses – The Enigma</vt:lpstr>
      <vt:lpstr>Introduction</vt:lpstr>
      <vt:lpstr>Taxonomy</vt:lpstr>
      <vt:lpstr>Nomenclature</vt:lpstr>
      <vt:lpstr>Genome structure</vt:lpstr>
      <vt:lpstr>Genome structure</vt:lpstr>
      <vt:lpstr>Prevalence</vt:lpstr>
      <vt:lpstr>Host Range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dc:title>
  <dc:creator>Cedric Tan</dc:creator>
  <cp:lastModifiedBy>Cedric Tan</cp:lastModifiedBy>
  <cp:revision>13</cp:revision>
  <dcterms:created xsi:type="dcterms:W3CDTF">2020-10-19T02:20:59Z</dcterms:created>
  <dcterms:modified xsi:type="dcterms:W3CDTF">2020-10-19T06:11:57Z</dcterms:modified>
</cp:coreProperties>
</file>