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70" r:id="rId4"/>
    <p:sldId id="288" r:id="rId5"/>
    <p:sldId id="268" r:id="rId6"/>
    <p:sldId id="286" r:id="rId7"/>
    <p:sldId id="291" r:id="rId8"/>
    <p:sldId id="264" r:id="rId9"/>
    <p:sldId id="290" r:id="rId10"/>
    <p:sldId id="289" r:id="rId11"/>
    <p:sldId id="267" r:id="rId12"/>
    <p:sldId id="261" r:id="rId13"/>
    <p:sldId id="266" r:id="rId14"/>
    <p:sldId id="262" r:id="rId15"/>
    <p:sldId id="284" r:id="rId16"/>
    <p:sldId id="265" r:id="rId17"/>
    <p:sldId id="272" r:id="rId18"/>
    <p:sldId id="275" r:id="rId19"/>
    <p:sldId id="276" r:id="rId20"/>
    <p:sldId id="277" r:id="rId21"/>
    <p:sldId id="285" r:id="rId22"/>
    <p:sldId id="278" r:id="rId23"/>
    <p:sldId id="281" r:id="rId24"/>
    <p:sldId id="283" r:id="rId25"/>
    <p:sldId id="273" r:id="rId26"/>
    <p:sldId id="274" r:id="rId27"/>
    <p:sldId id="263" r:id="rId28"/>
    <p:sldId id="271" r:id="rId29"/>
    <p:sldId id="279" r:id="rId30"/>
    <p:sldId id="280" r:id="rId31"/>
    <p:sldId id="25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319" autoAdjust="0"/>
  </p:normalViewPr>
  <p:slideViewPr>
    <p:cSldViewPr snapToGrid="0">
      <p:cViewPr varScale="1">
        <p:scale>
          <a:sx n="52" d="100"/>
          <a:sy n="52" d="100"/>
        </p:scale>
        <p:origin x="12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4905C-0A74-4F6F-893D-18987CFDA929}"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87C21-B939-40CC-958A-D6916E64F198}" type="slidenum">
              <a:rPr lang="en-US" smtClean="0"/>
              <a:t>‹#›</a:t>
            </a:fld>
            <a:endParaRPr lang="en-US"/>
          </a:p>
        </p:txBody>
      </p:sp>
    </p:spTree>
    <p:extLst>
      <p:ext uri="{BB962C8B-B14F-4D97-AF65-F5344CB8AC3E}">
        <p14:creationId xmlns:p14="http://schemas.microsoft.com/office/powerpoint/2010/main" val="363228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i.org/10.1093/femsre/fuaa007"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i.org/10.1093/femsre/fuaa007"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i.org/10.1371/journal.pone.012984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i.org/10.2460/ajvr.69.12.1608"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i.org/10.1016/j.exger.2018.09.003"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oi.org/10.1016/j.jinf.2019.05.01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i.org/10.1128/jvi.01101-07"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https://pubmed.ncbi.nlm.nih.gov/9405239/</a:t>
            </a:r>
          </a:p>
          <a:p>
            <a:r>
              <a:rPr lang="en-US" dirty="0"/>
              <a:t>https://pubmed.ncbi.nlm.nih.gov/11118351/</a:t>
            </a:r>
          </a:p>
        </p:txBody>
      </p:sp>
      <p:sp>
        <p:nvSpPr>
          <p:cNvPr id="4" name="Slide Number Placeholder 3"/>
          <p:cNvSpPr>
            <a:spLocks noGrp="1"/>
          </p:cNvSpPr>
          <p:nvPr>
            <p:ph type="sldNum" sz="quarter" idx="5"/>
          </p:nvPr>
        </p:nvSpPr>
        <p:spPr/>
        <p:txBody>
          <a:bodyPr/>
          <a:lstStyle/>
          <a:p>
            <a:fld id="{FA087C21-B939-40CC-958A-D6916E64F198}" type="slidenum">
              <a:rPr lang="en-US" smtClean="0"/>
              <a:t>2</a:t>
            </a:fld>
            <a:endParaRPr lang="en-US"/>
          </a:p>
        </p:txBody>
      </p:sp>
    </p:spTree>
    <p:extLst>
      <p:ext uri="{BB962C8B-B14F-4D97-AF65-F5344CB8AC3E}">
        <p14:creationId xmlns:p14="http://schemas.microsoft.com/office/powerpoint/2010/main" val="723534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11</a:t>
            </a:fld>
            <a:endParaRPr lang="en-US"/>
          </a:p>
        </p:txBody>
      </p:sp>
    </p:spTree>
    <p:extLst>
      <p:ext uri="{BB962C8B-B14F-4D97-AF65-F5344CB8AC3E}">
        <p14:creationId xmlns:p14="http://schemas.microsoft.com/office/powerpoint/2010/main" val="3430731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https://doi.org/10.1093/femsre/fuaa007</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12</a:t>
            </a:fld>
            <a:endParaRPr lang="en-US"/>
          </a:p>
        </p:txBody>
      </p:sp>
    </p:spTree>
    <p:extLst>
      <p:ext uri="{BB962C8B-B14F-4D97-AF65-F5344CB8AC3E}">
        <p14:creationId xmlns:p14="http://schemas.microsoft.com/office/powerpoint/2010/main" val="741240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https://doi.org/10.1093/femsre/fuaa007</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13</a:t>
            </a:fld>
            <a:endParaRPr lang="en-US"/>
          </a:p>
        </p:txBody>
      </p:sp>
    </p:spTree>
    <p:extLst>
      <p:ext uri="{BB962C8B-B14F-4D97-AF65-F5344CB8AC3E}">
        <p14:creationId xmlns:p14="http://schemas.microsoft.com/office/powerpoint/2010/main" val="2522432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14</a:t>
            </a:fld>
            <a:endParaRPr lang="en-US"/>
          </a:p>
        </p:txBody>
      </p:sp>
    </p:spTree>
    <p:extLst>
      <p:ext uri="{BB962C8B-B14F-4D97-AF65-F5344CB8AC3E}">
        <p14:creationId xmlns:p14="http://schemas.microsoft.com/office/powerpoint/2010/main" val="209087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https://www.sciencedirect.com/science/article/pii/S0042682217303732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https://pubmed.ncbi.nlm.nih.gov/24744300/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Methods for determining host range (one virus multiple hosts)</a:t>
            </a:r>
          </a:p>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16</a:t>
            </a:fld>
            <a:endParaRPr lang="en-US"/>
          </a:p>
        </p:txBody>
      </p:sp>
    </p:spTree>
    <p:extLst>
      <p:ext uri="{BB962C8B-B14F-4D97-AF65-F5344CB8AC3E}">
        <p14:creationId xmlns:p14="http://schemas.microsoft.com/office/powerpoint/2010/main" val="4723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https://www.microbiologyresearch.org/content/journal/jgv/10.1099/vir.0.008987-0</a:t>
            </a:r>
          </a:p>
          <a:p>
            <a:r>
              <a:rPr lang="en-US" dirty="0"/>
              <a:t>https://www.mdpi.com/1999-4915/12/3/340</a:t>
            </a:r>
          </a:p>
          <a:p>
            <a:r>
              <a:rPr lang="en-US" dirty="0"/>
              <a:t>https://link.springer.com/article/10.1007/s11262-017-1520-5</a:t>
            </a:r>
          </a:p>
          <a:p>
            <a:r>
              <a:rPr lang="en-US" dirty="0"/>
              <a:t>https://www.microbiologyresearch.org/content/journal/jgv/10.1099/vir.0.80573-0</a:t>
            </a:r>
          </a:p>
        </p:txBody>
      </p:sp>
      <p:sp>
        <p:nvSpPr>
          <p:cNvPr id="4" name="Slide Number Placeholder 3"/>
          <p:cNvSpPr>
            <a:spLocks noGrp="1"/>
          </p:cNvSpPr>
          <p:nvPr>
            <p:ph type="sldNum" sz="quarter" idx="5"/>
          </p:nvPr>
        </p:nvSpPr>
        <p:spPr/>
        <p:txBody>
          <a:bodyPr/>
          <a:lstStyle/>
          <a:p>
            <a:fld id="{FA087C21-B939-40CC-958A-D6916E64F198}" type="slidenum">
              <a:rPr lang="en-US" smtClean="0"/>
              <a:t>17</a:t>
            </a:fld>
            <a:endParaRPr lang="en-US"/>
          </a:p>
        </p:txBody>
      </p:sp>
    </p:spTree>
    <p:extLst>
      <p:ext uri="{BB962C8B-B14F-4D97-AF65-F5344CB8AC3E}">
        <p14:creationId xmlns:p14="http://schemas.microsoft.com/office/powerpoint/2010/main" val="257833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https://www.tandfonline.com/doi/full/10.1038/s41426-018-0037-x</a:t>
            </a:r>
          </a:p>
          <a:p>
            <a:r>
              <a:rPr lang="en-US" dirty="0"/>
              <a:t>Look for </a:t>
            </a:r>
            <a:r>
              <a:rPr lang="en-US" dirty="0" err="1"/>
              <a:t>anthroponosis</a:t>
            </a: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18</a:t>
            </a:fld>
            <a:endParaRPr lang="en-US"/>
          </a:p>
        </p:txBody>
      </p:sp>
    </p:spTree>
    <p:extLst>
      <p:ext uri="{BB962C8B-B14F-4D97-AF65-F5344CB8AC3E}">
        <p14:creationId xmlns:p14="http://schemas.microsoft.com/office/powerpoint/2010/main" val="3515439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https://journals.plos.org/plosone/article?id=10.1371/journal.pone.0020579#pone.0020579.s002</a:t>
            </a:r>
          </a:p>
        </p:txBody>
      </p:sp>
      <p:sp>
        <p:nvSpPr>
          <p:cNvPr id="4" name="Slide Number Placeholder 3"/>
          <p:cNvSpPr>
            <a:spLocks noGrp="1"/>
          </p:cNvSpPr>
          <p:nvPr>
            <p:ph type="sldNum" sz="quarter" idx="5"/>
          </p:nvPr>
        </p:nvSpPr>
        <p:spPr/>
        <p:txBody>
          <a:bodyPr/>
          <a:lstStyle/>
          <a:p>
            <a:fld id="{FA087C21-B939-40CC-958A-D6916E64F198}" type="slidenum">
              <a:rPr lang="en-US" smtClean="0"/>
              <a:t>19</a:t>
            </a:fld>
            <a:endParaRPr lang="en-US"/>
          </a:p>
        </p:txBody>
      </p:sp>
    </p:spTree>
    <p:extLst>
      <p:ext uri="{BB962C8B-B14F-4D97-AF65-F5344CB8AC3E}">
        <p14:creationId xmlns:p14="http://schemas.microsoft.com/office/powerpoint/2010/main" val="240301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3"/>
              </a:rPr>
              <a:t>https://doi.org/10.1371/journal.pone.0129845</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20</a:t>
            </a:fld>
            <a:endParaRPr lang="en-US"/>
          </a:p>
        </p:txBody>
      </p:sp>
    </p:spTree>
    <p:extLst>
      <p:ext uri="{BB962C8B-B14F-4D97-AF65-F5344CB8AC3E}">
        <p14:creationId xmlns:p14="http://schemas.microsoft.com/office/powerpoint/2010/main" val="3229350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22</a:t>
            </a:fld>
            <a:endParaRPr lang="en-US"/>
          </a:p>
        </p:txBody>
      </p:sp>
    </p:spTree>
    <p:extLst>
      <p:ext uri="{BB962C8B-B14F-4D97-AF65-F5344CB8AC3E}">
        <p14:creationId xmlns:p14="http://schemas.microsoft.com/office/powerpoint/2010/main" val="3373856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https://pubmed.ncbi.nlm.nih.gov/9405239/</a:t>
            </a:r>
          </a:p>
          <a:p>
            <a:r>
              <a:rPr lang="en-US" dirty="0"/>
              <a:t>https://pubmed.ncbi.nlm.nih.gov/11118351/</a:t>
            </a:r>
          </a:p>
        </p:txBody>
      </p:sp>
      <p:sp>
        <p:nvSpPr>
          <p:cNvPr id="4" name="Slide Number Placeholder 3"/>
          <p:cNvSpPr>
            <a:spLocks noGrp="1"/>
          </p:cNvSpPr>
          <p:nvPr>
            <p:ph type="sldNum" sz="quarter" idx="5"/>
          </p:nvPr>
        </p:nvSpPr>
        <p:spPr/>
        <p:txBody>
          <a:bodyPr/>
          <a:lstStyle/>
          <a:p>
            <a:fld id="{FA087C21-B939-40CC-958A-D6916E64F198}" type="slidenum">
              <a:rPr lang="en-US" smtClean="0"/>
              <a:t>3</a:t>
            </a:fld>
            <a:endParaRPr lang="en-US"/>
          </a:p>
        </p:txBody>
      </p:sp>
    </p:spTree>
    <p:extLst>
      <p:ext uri="{BB962C8B-B14F-4D97-AF65-F5344CB8AC3E}">
        <p14:creationId xmlns:p14="http://schemas.microsoft.com/office/powerpoint/2010/main" val="1940505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23</a:t>
            </a:fld>
            <a:endParaRPr lang="en-US"/>
          </a:p>
        </p:txBody>
      </p:sp>
    </p:spTree>
    <p:extLst>
      <p:ext uri="{BB962C8B-B14F-4D97-AF65-F5344CB8AC3E}">
        <p14:creationId xmlns:p14="http://schemas.microsoft.com/office/powerpoint/2010/main" val="1914060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24</a:t>
            </a:fld>
            <a:endParaRPr lang="en-US"/>
          </a:p>
        </p:txBody>
      </p:sp>
    </p:spTree>
    <p:extLst>
      <p:ext uri="{BB962C8B-B14F-4D97-AF65-F5344CB8AC3E}">
        <p14:creationId xmlns:p14="http://schemas.microsoft.com/office/powerpoint/2010/main" val="996221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https://www.microbiologyresearch.org/content/journal/jgv/10.1099/vir.0.008987-0</a:t>
            </a:r>
          </a:p>
          <a:p>
            <a:r>
              <a:rPr lang="en-US" dirty="0"/>
              <a:t>https://www.microbiologyresearch.org/content/journal/jgv/10.1099/vir.0.029678-0</a:t>
            </a:r>
          </a:p>
          <a:p>
            <a:r>
              <a:rPr lang="en-US" sz="1200" b="0" i="0" kern="1200" dirty="0">
                <a:solidFill>
                  <a:schemeClr val="tx1"/>
                </a:solidFill>
                <a:effectLst/>
                <a:latin typeface="+mn-lt"/>
                <a:ea typeface="+mn-ea"/>
                <a:cs typeface="+mn-cs"/>
                <a:hlinkClick r:id="rId3"/>
              </a:rPr>
              <a:t>https://doi.org/10.2460/ajvr.69.12.1608</a:t>
            </a:r>
            <a:endParaRPr lang="en-US" sz="1200" b="0" i="0" kern="1200" dirty="0">
              <a:solidFill>
                <a:schemeClr val="tx1"/>
              </a:solidFill>
              <a:effectLst/>
              <a:latin typeface="+mn-lt"/>
              <a:ea typeface="+mn-ea"/>
              <a:cs typeface="+mn-cs"/>
            </a:endParaRPr>
          </a:p>
          <a:p>
            <a:r>
              <a:rPr lang="en-US" dirty="0"/>
              <a:t>https://www.sciencedirect.com/science/article/pii/S0145305X99000762?casa_token=lt5NOuORnCMAAAAA:W2Fn6zmYiarHxccRKf8Vu34nrtxi-XUI54IANWkz427SJkwW6HysorhmCgsjFrqpzgdU5qpij5E</a:t>
            </a:r>
          </a:p>
        </p:txBody>
      </p:sp>
      <p:sp>
        <p:nvSpPr>
          <p:cNvPr id="4" name="Slide Number Placeholder 3"/>
          <p:cNvSpPr>
            <a:spLocks noGrp="1"/>
          </p:cNvSpPr>
          <p:nvPr>
            <p:ph type="sldNum" sz="quarter" idx="5"/>
          </p:nvPr>
        </p:nvSpPr>
        <p:spPr/>
        <p:txBody>
          <a:bodyPr/>
          <a:lstStyle/>
          <a:p>
            <a:fld id="{FA087C21-B939-40CC-958A-D6916E64F198}" type="slidenum">
              <a:rPr lang="en-US" smtClean="0"/>
              <a:t>25</a:t>
            </a:fld>
            <a:endParaRPr lang="en-US"/>
          </a:p>
        </p:txBody>
      </p:sp>
    </p:spTree>
    <p:extLst>
      <p:ext uri="{BB962C8B-B14F-4D97-AF65-F5344CB8AC3E}">
        <p14:creationId xmlns:p14="http://schemas.microsoft.com/office/powerpoint/2010/main" val="3047299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tooltip="Persistent link using digital object identifier"/>
              </a:rPr>
              <a:t>https://doi.org/10.1016/j.exger.2018.09.003</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4"/>
              </a:rPr>
              <a:t>10.1016/j.jinf.2019.05.010</a:t>
            </a:r>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26</a:t>
            </a:fld>
            <a:endParaRPr lang="en-US"/>
          </a:p>
        </p:txBody>
      </p:sp>
    </p:spTree>
    <p:extLst>
      <p:ext uri="{BB962C8B-B14F-4D97-AF65-F5344CB8AC3E}">
        <p14:creationId xmlns:p14="http://schemas.microsoft.com/office/powerpoint/2010/main" val="249297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https://journals.plos.org/plospathogens/article?id=10.1371/journal.ppat.1003818#ppat-1003818-g007</a:t>
            </a:r>
          </a:p>
          <a:p>
            <a:r>
              <a:rPr lang="en-US" dirty="0"/>
              <a:t>HEK293T (human embryonic kidney)</a:t>
            </a:r>
          </a:p>
        </p:txBody>
      </p:sp>
      <p:sp>
        <p:nvSpPr>
          <p:cNvPr id="4" name="Slide Number Placeholder 3"/>
          <p:cNvSpPr>
            <a:spLocks noGrp="1"/>
          </p:cNvSpPr>
          <p:nvPr>
            <p:ph type="sldNum" sz="quarter" idx="5"/>
          </p:nvPr>
        </p:nvSpPr>
        <p:spPr/>
        <p:txBody>
          <a:bodyPr/>
          <a:lstStyle/>
          <a:p>
            <a:fld id="{FA087C21-B939-40CC-958A-D6916E64F198}" type="slidenum">
              <a:rPr lang="en-US" smtClean="0"/>
              <a:t>27</a:t>
            </a:fld>
            <a:endParaRPr lang="en-US"/>
          </a:p>
        </p:txBody>
      </p:sp>
    </p:spTree>
    <p:extLst>
      <p:ext uri="{BB962C8B-B14F-4D97-AF65-F5344CB8AC3E}">
        <p14:creationId xmlns:p14="http://schemas.microsoft.com/office/powerpoint/2010/main" val="2054364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10.1128/JVI.01101-07</a:t>
            </a:r>
            <a:endParaRPr lang="en-US" sz="1200" b="0" i="0" u="none" strike="noStrike" kern="1200" dirty="0">
              <a:solidFill>
                <a:schemeClr val="tx1"/>
              </a:solidFill>
              <a:effectLst/>
              <a:latin typeface="+mn-lt"/>
              <a:ea typeface="+mn-ea"/>
              <a:cs typeface="+mn-cs"/>
            </a:endParaRPr>
          </a:p>
          <a:p>
            <a:r>
              <a:rPr lang="en-US" sz="1200" b="0" i="0" kern="1200">
                <a:solidFill>
                  <a:schemeClr val="tx1"/>
                </a:solidFill>
                <a:effectLst/>
                <a:latin typeface="+mn-lt"/>
                <a:ea typeface="+mn-ea"/>
                <a:cs typeface="+mn-cs"/>
              </a:rPr>
              <a:t>https://www.sciencedirect.com/science/article/pii/S0168170216300892?casa_token=J9lhmEuHhmcAAAAA:bXpGbhNj7-3H_xnV-oWTkZyOAfhGV1iUoyEKIQMrdxO_3K40H8DFIJjybvaA1g8soD2JqNRepEQ</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87C21-B939-40CC-958A-D6916E64F198}" type="slidenum">
              <a:rPr lang="en-US" smtClean="0"/>
              <a:t>28</a:t>
            </a:fld>
            <a:endParaRPr lang="en-US"/>
          </a:p>
        </p:txBody>
      </p:sp>
    </p:spTree>
    <p:extLst>
      <p:ext uri="{BB962C8B-B14F-4D97-AF65-F5344CB8AC3E}">
        <p14:creationId xmlns:p14="http://schemas.microsoft.com/office/powerpoint/2010/main" val="563508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87C21-B939-40CC-958A-D6916E64F198}" type="slidenum">
              <a:rPr lang="en-US" smtClean="0"/>
              <a:t>29</a:t>
            </a:fld>
            <a:endParaRPr lang="en-US"/>
          </a:p>
        </p:txBody>
      </p:sp>
    </p:spTree>
    <p:extLst>
      <p:ext uri="{BB962C8B-B14F-4D97-AF65-F5344CB8AC3E}">
        <p14:creationId xmlns:p14="http://schemas.microsoft.com/office/powerpoint/2010/main" val="2659488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87C21-B939-40CC-958A-D6916E64F198}" type="slidenum">
              <a:rPr lang="en-US" smtClean="0"/>
              <a:t>30</a:t>
            </a:fld>
            <a:endParaRPr lang="en-US"/>
          </a:p>
        </p:txBody>
      </p:sp>
    </p:spTree>
    <p:extLst>
      <p:ext uri="{BB962C8B-B14F-4D97-AF65-F5344CB8AC3E}">
        <p14:creationId xmlns:p14="http://schemas.microsoft.com/office/powerpoint/2010/main" val="2192488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interesting pointers at the start</a:t>
            </a:r>
          </a:p>
          <a:p>
            <a:r>
              <a:rPr lang="en-US" dirty="0"/>
              <a:t>Add mechanisms (host-pathogen)</a:t>
            </a:r>
          </a:p>
          <a:p>
            <a:r>
              <a:rPr lang="en-US" dirty="0"/>
              <a:t>Compare to similar mechanisms (wider phylogeny)</a:t>
            </a:r>
          </a:p>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31</a:t>
            </a:fld>
            <a:endParaRPr lang="en-US"/>
          </a:p>
        </p:txBody>
      </p:sp>
    </p:spTree>
    <p:extLst>
      <p:ext uri="{BB962C8B-B14F-4D97-AF65-F5344CB8AC3E}">
        <p14:creationId xmlns:p14="http://schemas.microsoft.com/office/powerpoint/2010/main" val="2291527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https://pubmed.ncbi.nlm.nih.gov/9405239/</a:t>
            </a:r>
          </a:p>
          <a:p>
            <a:r>
              <a:rPr lang="en-US" dirty="0"/>
              <a:t>https://pubmed.ncbi.nlm.nih.gov/11118351/</a:t>
            </a:r>
          </a:p>
        </p:txBody>
      </p:sp>
      <p:sp>
        <p:nvSpPr>
          <p:cNvPr id="4" name="Slide Number Placeholder 3"/>
          <p:cNvSpPr>
            <a:spLocks noGrp="1"/>
          </p:cNvSpPr>
          <p:nvPr>
            <p:ph type="sldNum" sz="quarter" idx="5"/>
          </p:nvPr>
        </p:nvSpPr>
        <p:spPr/>
        <p:txBody>
          <a:bodyPr/>
          <a:lstStyle/>
          <a:p>
            <a:fld id="{FA087C21-B939-40CC-958A-D6916E64F198}" type="slidenum">
              <a:rPr lang="en-US" smtClean="0"/>
              <a:t>4</a:t>
            </a:fld>
            <a:endParaRPr lang="en-US"/>
          </a:p>
        </p:txBody>
      </p:sp>
    </p:spTree>
    <p:extLst>
      <p:ext uri="{BB962C8B-B14F-4D97-AF65-F5344CB8AC3E}">
        <p14:creationId xmlns:p14="http://schemas.microsoft.com/office/powerpoint/2010/main" val="375907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5</a:t>
            </a:fld>
            <a:endParaRPr lang="en-US"/>
          </a:p>
        </p:txBody>
      </p:sp>
    </p:spTree>
    <p:extLst>
      <p:ext uri="{BB962C8B-B14F-4D97-AF65-F5344CB8AC3E}">
        <p14:creationId xmlns:p14="http://schemas.microsoft.com/office/powerpoint/2010/main" val="139109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6</a:t>
            </a:fld>
            <a:endParaRPr lang="en-US"/>
          </a:p>
        </p:txBody>
      </p:sp>
    </p:spTree>
    <p:extLst>
      <p:ext uri="{BB962C8B-B14F-4D97-AF65-F5344CB8AC3E}">
        <p14:creationId xmlns:p14="http://schemas.microsoft.com/office/powerpoint/2010/main" val="284691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87C21-B939-40CC-958A-D6916E64F198}" type="slidenum">
              <a:rPr lang="en-US" smtClean="0"/>
              <a:t>7</a:t>
            </a:fld>
            <a:endParaRPr lang="en-US"/>
          </a:p>
        </p:txBody>
      </p:sp>
    </p:spTree>
    <p:extLst>
      <p:ext uri="{BB962C8B-B14F-4D97-AF65-F5344CB8AC3E}">
        <p14:creationId xmlns:p14="http://schemas.microsoft.com/office/powerpoint/2010/main" val="95807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8</a:t>
            </a:fld>
            <a:endParaRPr lang="en-US"/>
          </a:p>
        </p:txBody>
      </p:sp>
    </p:spTree>
    <p:extLst>
      <p:ext uri="{BB962C8B-B14F-4D97-AF65-F5344CB8AC3E}">
        <p14:creationId xmlns:p14="http://schemas.microsoft.com/office/powerpoint/2010/main" val="362404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9</a:t>
            </a:fld>
            <a:endParaRPr lang="en-US"/>
          </a:p>
        </p:txBody>
      </p:sp>
    </p:spTree>
    <p:extLst>
      <p:ext uri="{BB962C8B-B14F-4D97-AF65-F5344CB8AC3E}">
        <p14:creationId xmlns:p14="http://schemas.microsoft.com/office/powerpoint/2010/main" val="3191227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https://talk.ictvonline.org/ictv-reports/ictv_9th_report/ssdna-viruses-2011/w/ssdna_viruses/140/anelloviridae-figures</a:t>
            </a:r>
          </a:p>
        </p:txBody>
      </p:sp>
      <p:sp>
        <p:nvSpPr>
          <p:cNvPr id="4" name="Slide Number Placeholder 3"/>
          <p:cNvSpPr>
            <a:spLocks noGrp="1"/>
          </p:cNvSpPr>
          <p:nvPr>
            <p:ph type="sldNum" sz="quarter" idx="5"/>
          </p:nvPr>
        </p:nvSpPr>
        <p:spPr/>
        <p:txBody>
          <a:bodyPr/>
          <a:lstStyle/>
          <a:p>
            <a:fld id="{FA087C21-B939-40CC-958A-D6916E64F198}" type="slidenum">
              <a:rPr lang="en-US" smtClean="0"/>
              <a:t>10</a:t>
            </a:fld>
            <a:endParaRPr lang="en-US"/>
          </a:p>
        </p:txBody>
      </p:sp>
    </p:spTree>
    <p:extLst>
      <p:ext uri="{BB962C8B-B14F-4D97-AF65-F5344CB8AC3E}">
        <p14:creationId xmlns:p14="http://schemas.microsoft.com/office/powerpoint/2010/main" val="3355737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CADC5C-C2E9-4708-A0F3-842D64431903}"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621940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DC5C-C2E9-4708-A0F3-842D644319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3893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DC5C-C2E9-4708-A0F3-842D644319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289093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ADC5C-C2E9-4708-A0F3-842D64431903}"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120477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DCADC5C-C2E9-4708-A0F3-842D64431903}"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38671132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CADC5C-C2E9-4708-A0F3-842D64431903}" type="datetimeFigureOut">
              <a:rPr lang="en-US" smtClean="0"/>
              <a:t>2/1/2021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390258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DCADC5C-C2E9-4708-A0F3-842D64431903}"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263F8-82F4-405A-8ADD-EC2D0EE44EE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7112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CADC5C-C2E9-4708-A0F3-842D64431903}"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422751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ADC5C-C2E9-4708-A0F3-842D64431903}"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6560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DCADC5C-C2E9-4708-A0F3-842D64431903}" type="datetimeFigureOut">
              <a:rPr lang="en-US" smtClean="0"/>
              <a:t>2/1/2021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55914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CADC5C-C2E9-4708-A0F3-842D64431903}" type="datetimeFigureOut">
              <a:rPr lang="en-US" smtClean="0"/>
              <a:t>2/1/2021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A6263F8-82F4-405A-8ADD-EC2D0EE44EE4}" type="slidenum">
              <a:rPr lang="en-US" smtClean="0"/>
              <a:t>‹#›</a:t>
            </a:fld>
            <a:endParaRPr lang="en-US"/>
          </a:p>
        </p:txBody>
      </p:sp>
    </p:spTree>
    <p:extLst>
      <p:ext uri="{BB962C8B-B14F-4D97-AF65-F5344CB8AC3E}">
        <p14:creationId xmlns:p14="http://schemas.microsoft.com/office/powerpoint/2010/main" val="73850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CADC5C-C2E9-4708-A0F3-842D64431903}" type="datetimeFigureOut">
              <a:rPr lang="en-US" smtClean="0"/>
              <a:t>2/1/2021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6263F8-82F4-405A-8ADD-EC2D0EE44EE4}" type="slidenum">
              <a:rPr lang="en-US" smtClean="0"/>
              <a:t>‹#›</a:t>
            </a:fld>
            <a:endParaRPr lang="en-US"/>
          </a:p>
        </p:txBody>
      </p:sp>
    </p:spTree>
    <p:extLst>
      <p:ext uri="{BB962C8B-B14F-4D97-AF65-F5344CB8AC3E}">
        <p14:creationId xmlns:p14="http://schemas.microsoft.com/office/powerpoint/2010/main" val="174808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jvi.asm.org/content/80/7/3487"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ncbi.nlm.nih.gov/pmc/articles/PMC7120144/" TargetMode="External"/><Relationship Id="rId5" Type="http://schemas.openxmlformats.org/officeDocument/2006/relationships/hyperlink" Target="https://www.nature.com/articles/s41598-019-42210-0" TargetMode="Externa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hyperlink" Target="https://www.sciencedirect.com/science/article/pii/S0378113517310581" TargetMode="External"/><Relationship Id="rId3" Type="http://schemas.openxmlformats.org/officeDocument/2006/relationships/hyperlink" Target="https://www-sciencedirect-com.libproxy.ucl.ac.uk/science/article/pii/S0168170207004509" TargetMode="External"/><Relationship Id="rId7" Type="http://schemas.openxmlformats.org/officeDocument/2006/relationships/hyperlink" Target="https://www-ncbi-nlm-nih-gov.libproxy.ucl.ac.uk/pmc/articles/PMC4517707/"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sciencedirect-com.libproxy.ucl.ac.uk/science/article/pii/S0042682213004935" TargetMode="External"/><Relationship Id="rId11" Type="http://schemas.openxmlformats.org/officeDocument/2006/relationships/hyperlink" Target="https://doi.org/10.1016/j.watres.2005.03.034" TargetMode="External"/><Relationship Id="rId5" Type="http://schemas.openxmlformats.org/officeDocument/2006/relationships/hyperlink" Target="https://www-sciencedirect-com.libproxy.ucl.ac.uk/science/article/pii/S1386653212002545" TargetMode="External"/><Relationship Id="rId10" Type="http://schemas.openxmlformats.org/officeDocument/2006/relationships/hyperlink" Target="https://www.ncbi.nlm.nih.gov/pmc/articles/PMC7129822/" TargetMode="External"/><Relationship Id="rId4" Type="http://schemas.openxmlformats.org/officeDocument/2006/relationships/hyperlink" Target="https://jvi-asm-org.libproxy.ucl.ac.uk/content/85/15/7948.short" TargetMode="External"/><Relationship Id="rId9" Type="http://schemas.openxmlformats.org/officeDocument/2006/relationships/hyperlink" Target="https://www.sciencedirect.com/science/article/pii/S1386634602002504?casa_token=QK3Xs9x2h0YAAAAA:XjvK71_0-ErtaYY1FiRfggoJoOEqyniHHG5ez_oLZM_yFlBofqWNQSHV-_RJNCr1_N7A5nNO3fA"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microbiologyresearch.org/content/journal/jgv/10.1099/vir.0.007385-0" TargetMode="External"/><Relationship Id="rId7" Type="http://schemas.openxmlformats.org/officeDocument/2006/relationships/hyperlink" Target="https://www.sciencedirect.com/science/article/pii/S0378113507003367#fig1"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microbiologyresearch.org/content/journal/jgv/10.1099/vir.0.007385-0#R38" TargetMode="External"/><Relationship Id="rId5" Type="http://schemas.openxmlformats.org/officeDocument/2006/relationships/hyperlink" Target="https://www.microbiologyresearch.org/content/journal/jgv/10.1099/vir.0.007385-0#R30" TargetMode="External"/><Relationship Id="rId4" Type="http://schemas.openxmlformats.org/officeDocument/2006/relationships/hyperlink" Target="https://www.microbiologyresearch.org/content/journal/jgv/10.1099/vir.0.007385-0#R6"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tandfonline-com.libproxy.ucl.ac.uk/doi/full/10.1080/0307945060071734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journals.plos.org/plosone/article?id=10.1371/journal.pone.0098819"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ww-sciencedirect-com.libproxy.ucl.ac.uk/science/article/pii/S0042682208007113" TargetMode="External"/><Relationship Id="rId4" Type="http://schemas.openxmlformats.org/officeDocument/2006/relationships/hyperlink" Target="https://www-microbiologyresearch-org.libproxy.ucl.ac.uk/content/journal/jgv/10.1099/vir.0.79790-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ciencedirect-com.libproxy.ucl.ac.uk/science/article/pii/S004268220900526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E8AA-0009-4F90-835D-9413AA3C7645}"/>
              </a:ext>
            </a:extLst>
          </p:cNvPr>
          <p:cNvSpPr>
            <a:spLocks noGrp="1"/>
          </p:cNvSpPr>
          <p:nvPr>
            <p:ph type="ctrTitle"/>
          </p:nvPr>
        </p:nvSpPr>
        <p:spPr/>
        <p:txBody>
          <a:bodyPr/>
          <a:lstStyle/>
          <a:p>
            <a:r>
              <a:rPr lang="en-US" dirty="0" err="1"/>
              <a:t>Anelloviruses</a:t>
            </a:r>
            <a:r>
              <a:rPr lang="en-US" dirty="0"/>
              <a:t> – The Enigma</a:t>
            </a:r>
          </a:p>
        </p:txBody>
      </p:sp>
      <p:sp>
        <p:nvSpPr>
          <p:cNvPr id="3" name="Subtitle 2">
            <a:extLst>
              <a:ext uri="{FF2B5EF4-FFF2-40B4-BE49-F238E27FC236}">
                <a16:creationId xmlns:a16="http://schemas.microsoft.com/office/drawing/2014/main" id="{FD6DC08C-DB06-40D1-96C0-A087EE7B2E37}"/>
              </a:ext>
            </a:extLst>
          </p:cNvPr>
          <p:cNvSpPr>
            <a:spLocks noGrp="1"/>
          </p:cNvSpPr>
          <p:nvPr>
            <p:ph type="subTitle" idx="1"/>
          </p:nvPr>
        </p:nvSpPr>
        <p:spPr/>
        <p:txBody>
          <a:bodyPr/>
          <a:lstStyle/>
          <a:p>
            <a:r>
              <a:rPr lang="en-US" dirty="0"/>
              <a:t>Cedric CS Tan</a:t>
            </a:r>
          </a:p>
          <a:p>
            <a:r>
              <a:rPr lang="en-US" dirty="0"/>
              <a:t>3</a:t>
            </a:r>
            <a:r>
              <a:rPr lang="en-US" baseline="30000" dirty="0"/>
              <a:t>rd  </a:t>
            </a:r>
            <a:r>
              <a:rPr lang="en-US" dirty="0"/>
              <a:t>year, BSc Molecular Biology</a:t>
            </a:r>
          </a:p>
        </p:txBody>
      </p:sp>
    </p:spTree>
    <p:extLst>
      <p:ext uri="{BB962C8B-B14F-4D97-AF65-F5344CB8AC3E}">
        <p14:creationId xmlns:p14="http://schemas.microsoft.com/office/powerpoint/2010/main" val="312433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F61AE04-0E0D-4F61-A21E-81434A9F94D8}"/>
              </a:ext>
            </a:extLst>
          </p:cNvPr>
          <p:cNvSpPr/>
          <p:nvPr/>
        </p:nvSpPr>
        <p:spPr>
          <a:xfrm>
            <a:off x="-1068860" y="3336324"/>
            <a:ext cx="13771606" cy="352167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‘Core’ Genome Extraction</a:t>
            </a:r>
          </a:p>
        </p:txBody>
      </p:sp>
      <p:pic>
        <p:nvPicPr>
          <p:cNvPr id="5" name="Picture 4">
            <a:extLst>
              <a:ext uri="{FF2B5EF4-FFF2-40B4-BE49-F238E27FC236}">
                <a16:creationId xmlns:a16="http://schemas.microsoft.com/office/drawing/2014/main" id="{077F650B-96BC-4E73-A015-AACBC23BFACA}"/>
              </a:ext>
            </a:extLst>
          </p:cNvPr>
          <p:cNvPicPr>
            <a:picLocks noChangeAspect="1"/>
          </p:cNvPicPr>
          <p:nvPr/>
        </p:nvPicPr>
        <p:blipFill>
          <a:blip r:embed="rId3"/>
          <a:stretch>
            <a:fillRect/>
          </a:stretch>
        </p:blipFill>
        <p:spPr>
          <a:xfrm>
            <a:off x="-128591" y="1852225"/>
            <a:ext cx="6504674" cy="4023207"/>
          </a:xfrm>
          <a:prstGeom prst="rect">
            <a:avLst/>
          </a:prstGeom>
        </p:spPr>
      </p:pic>
      <p:pic>
        <p:nvPicPr>
          <p:cNvPr id="4" name="Picture 3">
            <a:extLst>
              <a:ext uri="{FF2B5EF4-FFF2-40B4-BE49-F238E27FC236}">
                <a16:creationId xmlns:a16="http://schemas.microsoft.com/office/drawing/2014/main" id="{7B4E456C-8EA0-43CA-AEBB-453E694BF247}"/>
              </a:ext>
            </a:extLst>
          </p:cNvPr>
          <p:cNvPicPr>
            <a:picLocks noChangeAspect="1"/>
          </p:cNvPicPr>
          <p:nvPr/>
        </p:nvPicPr>
        <p:blipFill>
          <a:blip r:embed="rId4"/>
          <a:stretch>
            <a:fillRect/>
          </a:stretch>
        </p:blipFill>
        <p:spPr>
          <a:xfrm>
            <a:off x="6217700" y="1874530"/>
            <a:ext cx="5974300" cy="4797717"/>
          </a:xfrm>
          <a:prstGeom prst="rect">
            <a:avLst/>
          </a:prstGeom>
        </p:spPr>
      </p:pic>
    </p:spTree>
    <p:extLst>
      <p:ext uri="{BB962C8B-B14F-4D97-AF65-F5344CB8AC3E}">
        <p14:creationId xmlns:p14="http://schemas.microsoft.com/office/powerpoint/2010/main" val="423181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Nomenclature</a:t>
            </a:r>
          </a:p>
        </p:txBody>
      </p:sp>
      <p:sp>
        <p:nvSpPr>
          <p:cNvPr id="5" name="Content Placeholder 4">
            <a:extLst>
              <a:ext uri="{FF2B5EF4-FFF2-40B4-BE49-F238E27FC236}">
                <a16:creationId xmlns:a16="http://schemas.microsoft.com/office/drawing/2014/main" id="{BA0C2CDB-3F05-42D9-A117-3F5B1C1D60AF}"/>
              </a:ext>
            </a:extLst>
          </p:cNvPr>
          <p:cNvSpPr>
            <a:spLocks noGrp="1"/>
          </p:cNvSpPr>
          <p:nvPr>
            <p:ph idx="1"/>
          </p:nvPr>
        </p:nvSpPr>
        <p:spPr>
          <a:xfrm>
            <a:off x="2231136" y="1972122"/>
            <a:ext cx="7729728" cy="3101983"/>
          </a:xfrm>
        </p:spPr>
        <p:txBody>
          <a:bodyPr>
            <a:normAutofit fontScale="47500" lnSpcReduction="20000"/>
          </a:bodyPr>
          <a:lstStyle/>
          <a:p>
            <a:r>
              <a:rPr lang="en-US" dirty="0"/>
              <a:t>Alpha </a:t>
            </a:r>
            <a:r>
              <a:rPr lang="en-US" dirty="0">
                <a:sym typeface="Wingdings" panose="05000000000000000000" pitchFamily="2" charset="2"/>
              </a:rPr>
              <a:t> Torque </a:t>
            </a:r>
            <a:r>
              <a:rPr lang="en-US" dirty="0" err="1">
                <a:sym typeface="Wingdings" panose="05000000000000000000" pitchFamily="2" charset="2"/>
              </a:rPr>
              <a:t>teno</a:t>
            </a:r>
            <a:endParaRPr lang="en-US" dirty="0">
              <a:sym typeface="Wingdings" panose="05000000000000000000" pitchFamily="2" charset="2"/>
            </a:endParaRPr>
          </a:p>
          <a:p>
            <a:r>
              <a:rPr lang="en-US" dirty="0">
                <a:sym typeface="Wingdings" panose="05000000000000000000" pitchFamily="2" charset="2"/>
              </a:rPr>
              <a:t>Beta  Torque </a:t>
            </a:r>
            <a:r>
              <a:rPr lang="en-US" dirty="0" err="1">
                <a:sym typeface="Wingdings" panose="05000000000000000000" pitchFamily="2" charset="2"/>
              </a:rPr>
              <a:t>teno</a:t>
            </a:r>
            <a:r>
              <a:rPr lang="en-US" dirty="0">
                <a:sym typeface="Wingdings" panose="05000000000000000000" pitchFamily="2" charset="2"/>
              </a:rPr>
              <a:t> mini</a:t>
            </a:r>
          </a:p>
          <a:p>
            <a:r>
              <a:rPr lang="en-US" dirty="0">
                <a:sym typeface="Wingdings" panose="05000000000000000000" pitchFamily="2" charset="2"/>
              </a:rPr>
              <a:t>Gamma  Torque </a:t>
            </a:r>
            <a:r>
              <a:rPr lang="en-US" dirty="0" err="1">
                <a:sym typeface="Wingdings" panose="05000000000000000000" pitchFamily="2" charset="2"/>
              </a:rPr>
              <a:t>teno</a:t>
            </a:r>
            <a:r>
              <a:rPr lang="en-US" dirty="0">
                <a:sym typeface="Wingdings" panose="05000000000000000000" pitchFamily="2" charset="2"/>
              </a:rPr>
              <a:t> midi</a:t>
            </a:r>
          </a:p>
          <a:p>
            <a:r>
              <a:rPr lang="en-US" dirty="0">
                <a:sym typeface="Wingdings" panose="05000000000000000000" pitchFamily="2" charset="2"/>
              </a:rPr>
              <a:t>Delta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tupaia</a:t>
            </a:r>
            <a:endParaRPr lang="en-US" dirty="0">
              <a:sym typeface="Wingdings" panose="05000000000000000000" pitchFamily="2" charset="2"/>
            </a:endParaRPr>
          </a:p>
          <a:p>
            <a:r>
              <a:rPr lang="en-US" dirty="0">
                <a:sym typeface="Wingdings" panose="05000000000000000000" pitchFamily="2" charset="2"/>
              </a:rPr>
              <a:t>Epsilon  Torque </a:t>
            </a:r>
            <a:r>
              <a:rPr lang="en-US" dirty="0" err="1">
                <a:sym typeface="Wingdings" panose="05000000000000000000" pitchFamily="2" charset="2"/>
              </a:rPr>
              <a:t>teno</a:t>
            </a:r>
            <a:r>
              <a:rPr lang="en-US" dirty="0">
                <a:sym typeface="Wingdings" panose="05000000000000000000" pitchFamily="2" charset="2"/>
              </a:rPr>
              <a:t> tamarin</a:t>
            </a:r>
          </a:p>
          <a:p>
            <a:r>
              <a:rPr lang="en-US" dirty="0">
                <a:sym typeface="Wingdings" panose="05000000000000000000" pitchFamily="2" charset="2"/>
              </a:rPr>
              <a:t>Zeta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douroucouli</a:t>
            </a:r>
            <a:endParaRPr lang="en-US" dirty="0">
              <a:sym typeface="Wingdings" panose="05000000000000000000" pitchFamily="2" charset="2"/>
            </a:endParaRPr>
          </a:p>
          <a:p>
            <a:r>
              <a:rPr lang="en-US" dirty="0">
                <a:sym typeface="Wingdings" panose="05000000000000000000" pitchFamily="2" charset="2"/>
              </a:rPr>
              <a:t>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felis</a:t>
            </a:r>
            <a:endParaRPr lang="en-US" dirty="0">
              <a:sym typeface="Wingdings" panose="05000000000000000000" pitchFamily="2" charset="2"/>
            </a:endParaRPr>
          </a:p>
          <a:p>
            <a:r>
              <a:rPr lang="en-US" dirty="0">
                <a:sym typeface="Wingdings" panose="05000000000000000000" pitchFamily="2" charset="2"/>
              </a:rPr>
              <a:t>Theta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canis</a:t>
            </a:r>
            <a:endParaRPr lang="en-US" dirty="0">
              <a:sym typeface="Wingdings" panose="05000000000000000000" pitchFamily="2" charset="2"/>
            </a:endParaRPr>
          </a:p>
          <a:p>
            <a:r>
              <a:rPr lang="en-US" dirty="0">
                <a:sym typeface="Wingdings" panose="05000000000000000000" pitchFamily="2" charset="2"/>
              </a:rPr>
              <a:t>Iota  Torque </a:t>
            </a:r>
            <a:r>
              <a:rPr lang="en-US" dirty="0" err="1">
                <a:sym typeface="Wingdings" panose="05000000000000000000" pitchFamily="2" charset="2"/>
              </a:rPr>
              <a:t>teno</a:t>
            </a:r>
            <a:r>
              <a:rPr lang="en-US" dirty="0">
                <a:sym typeface="Wingdings" panose="05000000000000000000" pitchFamily="2" charset="2"/>
              </a:rPr>
              <a:t> sus</a:t>
            </a:r>
          </a:p>
          <a:p>
            <a:r>
              <a:rPr lang="en-US" dirty="0">
                <a:sym typeface="Wingdings" panose="05000000000000000000" pitchFamily="2" charset="2"/>
              </a:rPr>
              <a:t>Kappa  Torque </a:t>
            </a:r>
            <a:r>
              <a:rPr lang="en-US" dirty="0" err="1">
                <a:sym typeface="Wingdings" panose="05000000000000000000" pitchFamily="2" charset="2"/>
              </a:rPr>
              <a:t>teno</a:t>
            </a:r>
            <a:r>
              <a:rPr lang="en-US" dirty="0">
                <a:sym typeface="Wingdings" panose="05000000000000000000" pitchFamily="2" charset="2"/>
              </a:rPr>
              <a:t> sus virus K2</a:t>
            </a:r>
          </a:p>
          <a:p>
            <a:r>
              <a:rPr lang="en-US" dirty="0">
                <a:sym typeface="Wingdings" panose="05000000000000000000" pitchFamily="2" charset="2"/>
              </a:rPr>
              <a:t>Lambda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zalophus</a:t>
            </a:r>
            <a:endParaRPr lang="en-US" dirty="0">
              <a:sym typeface="Wingdings" panose="05000000000000000000" pitchFamily="2" charset="2"/>
            </a:endParaRPr>
          </a:p>
          <a:p>
            <a:r>
              <a:rPr lang="en-US" dirty="0">
                <a:sym typeface="Wingdings" panose="05000000000000000000" pitchFamily="2" charset="2"/>
              </a:rPr>
              <a:t>Mu  Torque </a:t>
            </a:r>
            <a:r>
              <a:rPr lang="en-US" dirty="0" err="1">
                <a:sym typeface="Wingdings" panose="05000000000000000000" pitchFamily="2" charset="2"/>
              </a:rPr>
              <a:t>teno</a:t>
            </a:r>
            <a:r>
              <a:rPr lang="en-US" dirty="0">
                <a:sym typeface="Wingdings" panose="05000000000000000000" pitchFamily="2" charset="2"/>
              </a:rPr>
              <a:t> </a:t>
            </a:r>
            <a:r>
              <a:rPr lang="en-US" dirty="0" err="1">
                <a:sym typeface="Wingdings" panose="05000000000000000000" pitchFamily="2" charset="2"/>
              </a:rPr>
              <a:t>equus</a:t>
            </a:r>
            <a:endParaRPr lang="en-US" dirty="0">
              <a:sym typeface="Wingdings" panose="05000000000000000000" pitchFamily="2" charset="2"/>
            </a:endParaRPr>
          </a:p>
          <a:p>
            <a:r>
              <a:rPr lang="en-US" dirty="0">
                <a:sym typeface="Wingdings" panose="05000000000000000000" pitchFamily="2" charset="2"/>
              </a:rPr>
              <a:t>Nu  Torque </a:t>
            </a:r>
            <a:r>
              <a:rPr lang="en-US" dirty="0" err="1">
                <a:sym typeface="Wingdings" panose="05000000000000000000" pitchFamily="2" charset="2"/>
              </a:rPr>
              <a:t>teno</a:t>
            </a:r>
            <a:r>
              <a:rPr lang="en-US" dirty="0">
                <a:sym typeface="Wingdings" panose="05000000000000000000" pitchFamily="2" charset="2"/>
              </a:rPr>
              <a:t> seal</a:t>
            </a:r>
          </a:p>
          <a:p>
            <a:endParaRPr lang="en-US" dirty="0"/>
          </a:p>
        </p:txBody>
      </p:sp>
    </p:spTree>
    <p:extLst>
      <p:ext uri="{BB962C8B-B14F-4D97-AF65-F5344CB8AC3E}">
        <p14:creationId xmlns:p14="http://schemas.microsoft.com/office/powerpoint/2010/main" val="84545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Genome structure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(-)ssDNA</a:t>
            </a:r>
          </a:p>
          <a:p>
            <a:r>
              <a:rPr lang="en-US" dirty="0"/>
              <a:t>Circular (rolling-circle)</a:t>
            </a:r>
          </a:p>
          <a:p>
            <a:r>
              <a:rPr lang="en-US" dirty="0"/>
              <a:t>2-3.9kb (Kaczorowska et al., 2020)</a:t>
            </a:r>
          </a:p>
          <a:p>
            <a:endParaRPr lang="en-US" dirty="0"/>
          </a:p>
          <a:p>
            <a:endParaRPr lang="en-US" dirty="0"/>
          </a:p>
        </p:txBody>
      </p:sp>
    </p:spTree>
    <p:extLst>
      <p:ext uri="{BB962C8B-B14F-4D97-AF65-F5344CB8AC3E}">
        <p14:creationId xmlns:p14="http://schemas.microsoft.com/office/powerpoint/2010/main" val="414120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Genome structure</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endParaRPr lang="en-US" dirty="0"/>
          </a:p>
          <a:p>
            <a:endParaRPr lang="en-US" dirty="0"/>
          </a:p>
        </p:txBody>
      </p:sp>
      <p:pic>
        <p:nvPicPr>
          <p:cNvPr id="4" name="Picture 2" descr="Transcription profile of HEL32 TTV (Genbank accession number AY666122) and the encoded proteins. (A) Organization of TTV HEL32 genome. The genome consist of overlapping ORFs in the coding region and a GC-rich box within the noncoding region. Due to the presence of alternative pre-mRNA splicing, 6 different viral proteins are expressed. The ORFs and proteins are indicated with colored boxes. (B) The transcript map of TTV HEL32. The polyadenylation signal is indicated with p(A). The percentage relative abundance of each species is indicated, as well as the protein product names and sizes (Qiu, Kakkola et al. 2005). The introns are indicated with a dashed line. The figure was adapted from Qiu, Kakkola et al. 2005.">
            <a:extLst>
              <a:ext uri="{FF2B5EF4-FFF2-40B4-BE49-F238E27FC236}">
                <a16:creationId xmlns:a16="http://schemas.microsoft.com/office/drawing/2014/main" id="{0497A398-FF5C-490F-93EE-748F18A54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136" y="1452527"/>
            <a:ext cx="7729728" cy="4875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C8E6C35-29F7-4083-814D-FD957AD7D8B6}"/>
              </a:ext>
            </a:extLst>
          </p:cNvPr>
          <p:cNvSpPr/>
          <p:nvPr/>
        </p:nvSpPr>
        <p:spPr>
          <a:xfrm>
            <a:off x="2112517" y="6302915"/>
            <a:ext cx="2500364" cy="369332"/>
          </a:xfrm>
          <a:prstGeom prst="rect">
            <a:avLst/>
          </a:prstGeom>
        </p:spPr>
        <p:txBody>
          <a:bodyPr wrap="none">
            <a:spAutoFit/>
          </a:bodyPr>
          <a:lstStyle/>
          <a:p>
            <a:r>
              <a:rPr lang="en-US" dirty="0"/>
              <a:t>Kaczorowska et al., 2020</a:t>
            </a:r>
          </a:p>
        </p:txBody>
      </p:sp>
      <p:sp>
        <p:nvSpPr>
          <p:cNvPr id="6" name="Right Brace 5">
            <a:extLst>
              <a:ext uri="{FF2B5EF4-FFF2-40B4-BE49-F238E27FC236}">
                <a16:creationId xmlns:a16="http://schemas.microsoft.com/office/drawing/2014/main" id="{8AEE1029-0B38-47F2-A847-9BFA507189C1}"/>
              </a:ext>
            </a:extLst>
          </p:cNvPr>
          <p:cNvSpPr/>
          <p:nvPr/>
        </p:nvSpPr>
        <p:spPr>
          <a:xfrm>
            <a:off x="10079483" y="1520687"/>
            <a:ext cx="227395" cy="4144617"/>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746EDF1-BB51-44E1-BBAE-C3638DB54B11}"/>
              </a:ext>
            </a:extLst>
          </p:cNvPr>
          <p:cNvSpPr txBox="1"/>
          <p:nvPr/>
        </p:nvSpPr>
        <p:spPr>
          <a:xfrm>
            <a:off x="10193180" y="3269829"/>
            <a:ext cx="1461052" cy="646331"/>
          </a:xfrm>
          <a:prstGeom prst="rect">
            <a:avLst/>
          </a:prstGeom>
          <a:noFill/>
        </p:spPr>
        <p:txBody>
          <a:bodyPr wrap="square" rtlCol="0">
            <a:spAutoFit/>
          </a:bodyPr>
          <a:lstStyle/>
          <a:p>
            <a:pPr algn="ctr"/>
            <a:r>
              <a:rPr lang="en-US" dirty="0"/>
              <a:t>Alternative splicing</a:t>
            </a:r>
          </a:p>
        </p:txBody>
      </p:sp>
    </p:spTree>
    <p:extLst>
      <p:ext uri="{BB962C8B-B14F-4D97-AF65-F5344CB8AC3E}">
        <p14:creationId xmlns:p14="http://schemas.microsoft.com/office/powerpoint/2010/main" val="128143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CB22E4-5D08-4493-9EDE-DA3D421FD290}"/>
              </a:ext>
            </a:extLst>
          </p:cNvPr>
          <p:cNvSpPr/>
          <p:nvPr/>
        </p:nvSpPr>
        <p:spPr>
          <a:xfrm>
            <a:off x="1988288" y="1221306"/>
            <a:ext cx="8278833" cy="5550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6" descr="A picture containing text&#10;&#10;Description automatically generated">
            <a:extLst>
              <a:ext uri="{FF2B5EF4-FFF2-40B4-BE49-F238E27FC236}">
                <a16:creationId xmlns:a16="http://schemas.microsoft.com/office/drawing/2014/main" id="{337613E8-DBD0-42E8-8AA0-9431C8CE26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4574" y="1856972"/>
            <a:ext cx="7066042" cy="1570231"/>
          </a:xfrm>
        </p:spPr>
      </p:pic>
      <p:pic>
        <p:nvPicPr>
          <p:cNvPr id="11" name="Picture 10">
            <a:extLst>
              <a:ext uri="{FF2B5EF4-FFF2-40B4-BE49-F238E27FC236}">
                <a16:creationId xmlns:a16="http://schemas.microsoft.com/office/drawing/2014/main" id="{5D1B7C00-3CE8-4825-85AE-9FA31A4E19E3}"/>
              </a:ext>
            </a:extLst>
          </p:cNvPr>
          <p:cNvPicPr>
            <a:picLocks noChangeAspect="1"/>
          </p:cNvPicPr>
          <p:nvPr/>
        </p:nvPicPr>
        <p:blipFill>
          <a:blip r:embed="rId4"/>
          <a:stretch>
            <a:fillRect/>
          </a:stretch>
        </p:blipFill>
        <p:spPr>
          <a:xfrm>
            <a:off x="2884574" y="1540212"/>
            <a:ext cx="2286000" cy="476250"/>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id="{BF364CC2-CF35-41C1-9C21-82F8AD829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504" y="3206574"/>
            <a:ext cx="8229617" cy="3657607"/>
          </a:xfrm>
          <a:prstGeom prst="rect">
            <a:avLst/>
          </a:prstGeom>
        </p:spPr>
      </p:pic>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400"/>
            <a:ext cx="7729728" cy="1188720"/>
          </a:xfrm>
        </p:spPr>
        <p:txBody>
          <a:bodyPr/>
          <a:lstStyle/>
          <a:p>
            <a:r>
              <a:rPr lang="en-US" dirty="0"/>
              <a:t>Prevalence</a:t>
            </a:r>
          </a:p>
        </p:txBody>
      </p:sp>
      <p:sp>
        <p:nvSpPr>
          <p:cNvPr id="6" name="TextBox 5">
            <a:extLst>
              <a:ext uri="{FF2B5EF4-FFF2-40B4-BE49-F238E27FC236}">
                <a16:creationId xmlns:a16="http://schemas.microsoft.com/office/drawing/2014/main" id="{5B7A8638-2721-4E3B-BFF2-065C33D747DB}"/>
              </a:ext>
            </a:extLst>
          </p:cNvPr>
          <p:cNvSpPr txBox="1"/>
          <p:nvPr/>
        </p:nvSpPr>
        <p:spPr>
          <a:xfrm>
            <a:off x="10203712" y="3206574"/>
            <a:ext cx="2112390" cy="1200329"/>
          </a:xfrm>
          <a:prstGeom prst="rect">
            <a:avLst/>
          </a:prstGeom>
          <a:noFill/>
        </p:spPr>
        <p:txBody>
          <a:bodyPr wrap="square" rtlCol="0">
            <a:spAutoFit/>
          </a:bodyPr>
          <a:lstStyle/>
          <a:p>
            <a:r>
              <a:rPr lang="en-US" dirty="0"/>
              <a:t>Prevalence estimates vary based on LOD of PCR primers and sample type </a:t>
            </a:r>
          </a:p>
        </p:txBody>
      </p:sp>
    </p:spTree>
    <p:extLst>
      <p:ext uri="{BB962C8B-B14F-4D97-AF65-F5344CB8AC3E}">
        <p14:creationId xmlns:p14="http://schemas.microsoft.com/office/powerpoint/2010/main" val="378515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A49150D-5EF2-436D-BDE7-C924AAA83A53}"/>
              </a:ext>
            </a:extLst>
          </p:cNvPr>
          <p:cNvSpPr/>
          <p:nvPr/>
        </p:nvSpPr>
        <p:spPr>
          <a:xfrm>
            <a:off x="1988288" y="1307805"/>
            <a:ext cx="8278833" cy="5550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Content Placeholder 36" descr="A picture containing text&#10;&#10;Description automatically generated">
            <a:extLst>
              <a:ext uri="{FF2B5EF4-FFF2-40B4-BE49-F238E27FC236}">
                <a16:creationId xmlns:a16="http://schemas.microsoft.com/office/drawing/2014/main" id="{7107A62C-C6B4-4074-BA5C-666FDCDD27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574" y="1943471"/>
            <a:ext cx="7066042" cy="1570231"/>
          </a:xfrm>
        </p:spPr>
      </p:pic>
      <p:pic>
        <p:nvPicPr>
          <p:cNvPr id="30" name="Picture 29">
            <a:extLst>
              <a:ext uri="{FF2B5EF4-FFF2-40B4-BE49-F238E27FC236}">
                <a16:creationId xmlns:a16="http://schemas.microsoft.com/office/drawing/2014/main" id="{BFD25D6B-79C6-4F02-A7B8-DE5C095D4934}"/>
              </a:ext>
            </a:extLst>
          </p:cNvPr>
          <p:cNvPicPr>
            <a:picLocks noChangeAspect="1"/>
          </p:cNvPicPr>
          <p:nvPr/>
        </p:nvPicPr>
        <p:blipFill>
          <a:blip r:embed="rId3"/>
          <a:stretch>
            <a:fillRect/>
          </a:stretch>
        </p:blipFill>
        <p:spPr>
          <a:xfrm>
            <a:off x="2884574" y="1626711"/>
            <a:ext cx="2286000" cy="476250"/>
          </a:xfrm>
          <a:prstGeom prst="rect">
            <a:avLst/>
          </a:prstGeom>
        </p:spPr>
      </p:pic>
      <p:pic>
        <p:nvPicPr>
          <p:cNvPr id="3" name="Picture 2" descr="Chart, box and whisker chart&#10;&#10;Description automatically generated">
            <a:extLst>
              <a:ext uri="{FF2B5EF4-FFF2-40B4-BE49-F238E27FC236}">
                <a16:creationId xmlns:a16="http://schemas.microsoft.com/office/drawing/2014/main" id="{22F667BF-C619-4CEB-AAC2-C8ACD15AB4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504" y="3293073"/>
            <a:ext cx="8229617" cy="3657607"/>
          </a:xfrm>
          <a:prstGeom prst="rect">
            <a:avLst/>
          </a:prstGeom>
        </p:spPr>
      </p:pic>
    </p:spTree>
    <p:extLst>
      <p:ext uri="{BB962C8B-B14F-4D97-AF65-F5344CB8AC3E}">
        <p14:creationId xmlns:p14="http://schemas.microsoft.com/office/powerpoint/2010/main" val="2022943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 Range and Animal Reservoirs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pPr marL="0" indent="0">
              <a:buNone/>
            </a:pPr>
            <a:r>
              <a:rPr lang="en-US" dirty="0"/>
              <a:t>De Souza et al. (2018)</a:t>
            </a:r>
          </a:p>
          <a:p>
            <a:r>
              <a:rPr lang="en-US" dirty="0"/>
              <a:t>Rodents (</a:t>
            </a:r>
            <a:r>
              <a:rPr lang="en-US" dirty="0" err="1"/>
              <a:t>Criticidae</a:t>
            </a:r>
            <a:r>
              <a:rPr lang="en-US" dirty="0"/>
              <a:t>)</a:t>
            </a:r>
          </a:p>
          <a:p>
            <a:r>
              <a:rPr lang="en-US" dirty="0"/>
              <a:t>Bats (</a:t>
            </a:r>
            <a:r>
              <a:rPr lang="en-US" dirty="0" err="1"/>
              <a:t>Molossidae</a:t>
            </a:r>
            <a:r>
              <a:rPr lang="en-US" dirty="0"/>
              <a:t>, </a:t>
            </a:r>
            <a:r>
              <a:rPr lang="en-US" dirty="0" err="1"/>
              <a:t>Phyllostomidae</a:t>
            </a:r>
            <a:r>
              <a:rPr lang="en-US" dirty="0"/>
              <a:t>)</a:t>
            </a:r>
          </a:p>
          <a:p>
            <a:r>
              <a:rPr lang="en-US" dirty="0"/>
              <a:t>Opossums (</a:t>
            </a:r>
            <a:r>
              <a:rPr lang="en-US" dirty="0" err="1"/>
              <a:t>Didelphidae</a:t>
            </a:r>
            <a:r>
              <a:rPr lang="en-US" dirty="0"/>
              <a:t>)</a:t>
            </a:r>
          </a:p>
          <a:p>
            <a:pPr marL="0" indent="0">
              <a:buNone/>
            </a:pPr>
            <a:r>
              <a:rPr lang="en-US" dirty="0"/>
              <a:t>Nishiyama et al. (2014)</a:t>
            </a:r>
          </a:p>
          <a:p>
            <a:r>
              <a:rPr lang="en-US" dirty="0"/>
              <a:t>wood mice (</a:t>
            </a:r>
            <a:r>
              <a:rPr lang="en-US" dirty="0" err="1"/>
              <a:t>Apodemus</a:t>
            </a:r>
            <a:r>
              <a:rPr lang="en-US" dirty="0"/>
              <a:t> </a:t>
            </a:r>
            <a:r>
              <a:rPr lang="en-US" dirty="0" err="1"/>
              <a:t>sylvaticus</a:t>
            </a:r>
            <a:r>
              <a:rPr lang="en-US" dirty="0"/>
              <a:t>)</a:t>
            </a:r>
          </a:p>
          <a:p>
            <a:r>
              <a:rPr lang="en-US" dirty="0"/>
              <a:t>field voles (Microtus </a:t>
            </a:r>
            <a:r>
              <a:rPr lang="en-US" dirty="0" err="1"/>
              <a:t>agrestis</a:t>
            </a:r>
            <a:r>
              <a:rPr lang="en-US" dirty="0"/>
              <a:t>)</a:t>
            </a:r>
          </a:p>
          <a:p>
            <a:r>
              <a:rPr lang="en-US" dirty="0"/>
              <a:t>bank voles (</a:t>
            </a:r>
            <a:r>
              <a:rPr lang="en-US" dirty="0" err="1"/>
              <a:t>Myodes</a:t>
            </a:r>
            <a:r>
              <a:rPr lang="en-US" dirty="0"/>
              <a:t> </a:t>
            </a:r>
            <a:r>
              <a:rPr lang="en-US" dirty="0" err="1"/>
              <a:t>glareolus</a:t>
            </a:r>
            <a:r>
              <a:rPr lang="en-US" dirty="0"/>
              <a:t>)</a:t>
            </a:r>
          </a:p>
          <a:p>
            <a:r>
              <a:rPr lang="en-US" dirty="0"/>
              <a:t>Absent in Mus musculus</a:t>
            </a:r>
          </a:p>
          <a:p>
            <a:endParaRPr lang="en-US" dirty="0"/>
          </a:p>
        </p:txBody>
      </p:sp>
    </p:spTree>
    <p:extLst>
      <p:ext uri="{BB962C8B-B14F-4D97-AF65-F5344CB8AC3E}">
        <p14:creationId xmlns:p14="http://schemas.microsoft.com/office/powerpoint/2010/main" val="354378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 Range and Animal Reservoirs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pPr marL="0" indent="0">
              <a:buNone/>
            </a:pPr>
            <a:r>
              <a:rPr lang="en-US" dirty="0"/>
              <a:t>Ng et al. (2009)</a:t>
            </a:r>
          </a:p>
          <a:p>
            <a:r>
              <a:rPr lang="en-US" dirty="0"/>
              <a:t>Sea lions (Zalophus </a:t>
            </a:r>
            <a:r>
              <a:rPr lang="en-US" dirty="0" err="1"/>
              <a:t>californianus</a:t>
            </a:r>
            <a:r>
              <a:rPr lang="en-US" dirty="0"/>
              <a:t>)</a:t>
            </a:r>
          </a:p>
          <a:p>
            <a:pPr marL="0" indent="0">
              <a:buNone/>
            </a:pPr>
            <a:r>
              <a:rPr lang="en-US" dirty="0"/>
              <a:t>Agueda-Pinto et al. (2020)</a:t>
            </a:r>
          </a:p>
          <a:p>
            <a:r>
              <a:rPr lang="en-US" dirty="0"/>
              <a:t>Iberian Hares</a:t>
            </a:r>
          </a:p>
          <a:p>
            <a:pPr marL="0" indent="0">
              <a:buNone/>
            </a:pPr>
            <a:r>
              <a:rPr lang="en-US" dirty="0"/>
              <a:t>Waits et al. (2018)</a:t>
            </a:r>
          </a:p>
          <a:p>
            <a:r>
              <a:rPr lang="en-US" dirty="0"/>
              <a:t>American dog ticks (</a:t>
            </a:r>
            <a:r>
              <a:rPr lang="en-US" dirty="0" err="1"/>
              <a:t>Dermacentor</a:t>
            </a:r>
            <a:r>
              <a:rPr lang="en-US" dirty="0"/>
              <a:t> </a:t>
            </a:r>
            <a:r>
              <a:rPr lang="en-US" dirty="0" err="1"/>
              <a:t>variabilis</a:t>
            </a:r>
            <a:r>
              <a:rPr lang="en-US" dirty="0"/>
              <a:t>)</a:t>
            </a:r>
          </a:p>
          <a:p>
            <a:pPr marL="0" indent="0">
              <a:buNone/>
            </a:pPr>
            <a:r>
              <a:rPr lang="en-US" dirty="0" err="1"/>
              <a:t>Bigarre</a:t>
            </a:r>
            <a:r>
              <a:rPr lang="en-US" dirty="0"/>
              <a:t> et al. (2005)</a:t>
            </a:r>
          </a:p>
          <a:p>
            <a:r>
              <a:rPr lang="en-US" dirty="0"/>
              <a:t>93% prevalence in French pigs</a:t>
            </a:r>
          </a:p>
          <a:p>
            <a:pPr marL="0" indent="0">
              <a:buNone/>
            </a:pPr>
            <a:r>
              <a:rPr lang="en-US" dirty="0"/>
              <a:t> </a:t>
            </a:r>
            <a:r>
              <a:rPr lang="en-US" dirty="0" err="1"/>
              <a:t>Amatya</a:t>
            </a:r>
            <a:r>
              <a:rPr lang="en-US" dirty="0"/>
              <a:t> et al. (2017)</a:t>
            </a:r>
          </a:p>
          <a:p>
            <a:r>
              <a:rPr lang="en-US" dirty="0"/>
              <a:t>Lemur (Indri indri)</a:t>
            </a:r>
          </a:p>
          <a:p>
            <a:pPr marL="0" indent="0">
              <a:buNone/>
            </a:pPr>
            <a:endParaRPr lang="en-US" dirty="0"/>
          </a:p>
        </p:txBody>
      </p:sp>
    </p:spTree>
    <p:extLst>
      <p:ext uri="{BB962C8B-B14F-4D97-AF65-F5344CB8AC3E}">
        <p14:creationId xmlns:p14="http://schemas.microsoft.com/office/powerpoint/2010/main" val="1658883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Genomic Surveillance</a:t>
            </a:r>
          </a:p>
        </p:txBody>
      </p:sp>
      <p:pic>
        <p:nvPicPr>
          <p:cNvPr id="4" name="Content Placeholder 3">
            <a:extLst>
              <a:ext uri="{FF2B5EF4-FFF2-40B4-BE49-F238E27FC236}">
                <a16:creationId xmlns:a16="http://schemas.microsoft.com/office/drawing/2014/main" id="{E8C84D4B-AA7A-4875-AE81-42D083320254}"/>
              </a:ext>
            </a:extLst>
          </p:cNvPr>
          <p:cNvPicPr>
            <a:picLocks noGrp="1" noChangeAspect="1"/>
          </p:cNvPicPr>
          <p:nvPr>
            <p:ph idx="1"/>
          </p:nvPr>
        </p:nvPicPr>
        <p:blipFill>
          <a:blip r:embed="rId3"/>
          <a:stretch>
            <a:fillRect/>
          </a:stretch>
        </p:blipFill>
        <p:spPr>
          <a:xfrm>
            <a:off x="1252561" y="1405295"/>
            <a:ext cx="7364926" cy="5389209"/>
          </a:xfrm>
          <a:prstGeom prst="rect">
            <a:avLst/>
          </a:prstGeom>
        </p:spPr>
      </p:pic>
      <p:sp>
        <p:nvSpPr>
          <p:cNvPr id="5" name="TextBox 4">
            <a:extLst>
              <a:ext uri="{FF2B5EF4-FFF2-40B4-BE49-F238E27FC236}">
                <a16:creationId xmlns:a16="http://schemas.microsoft.com/office/drawing/2014/main" id="{2BFED6E4-2D8C-4363-8A29-EFD59531CB0C}"/>
              </a:ext>
            </a:extLst>
          </p:cNvPr>
          <p:cNvSpPr txBox="1"/>
          <p:nvPr/>
        </p:nvSpPr>
        <p:spPr>
          <a:xfrm>
            <a:off x="7085812" y="6488668"/>
            <a:ext cx="1804827" cy="369332"/>
          </a:xfrm>
          <a:prstGeom prst="rect">
            <a:avLst/>
          </a:prstGeom>
          <a:noFill/>
        </p:spPr>
        <p:txBody>
          <a:bodyPr wrap="square" rtlCol="0">
            <a:spAutoFit/>
          </a:bodyPr>
          <a:lstStyle/>
          <a:p>
            <a:r>
              <a:rPr lang="en-US" dirty="0"/>
              <a:t>Du et al. (2018)</a:t>
            </a:r>
          </a:p>
        </p:txBody>
      </p:sp>
      <p:sp>
        <p:nvSpPr>
          <p:cNvPr id="6" name="TextBox 5">
            <a:extLst>
              <a:ext uri="{FF2B5EF4-FFF2-40B4-BE49-F238E27FC236}">
                <a16:creationId xmlns:a16="http://schemas.microsoft.com/office/drawing/2014/main" id="{C06588EA-C20F-4DCE-8572-00CA86CA2BA5}"/>
              </a:ext>
            </a:extLst>
          </p:cNvPr>
          <p:cNvSpPr txBox="1"/>
          <p:nvPr/>
        </p:nvSpPr>
        <p:spPr>
          <a:xfrm>
            <a:off x="8767349" y="3176569"/>
            <a:ext cx="2565046" cy="923330"/>
          </a:xfrm>
          <a:prstGeom prst="rect">
            <a:avLst/>
          </a:prstGeom>
          <a:noFill/>
        </p:spPr>
        <p:txBody>
          <a:bodyPr wrap="square" rtlCol="0">
            <a:spAutoFit/>
          </a:bodyPr>
          <a:lstStyle/>
          <a:p>
            <a:r>
              <a:rPr lang="en-US" dirty="0"/>
              <a:t>Du et al. (2018) collected rodents across 20 provinces in China	</a:t>
            </a:r>
          </a:p>
        </p:txBody>
      </p:sp>
    </p:spTree>
    <p:extLst>
      <p:ext uri="{BB962C8B-B14F-4D97-AF65-F5344CB8AC3E}">
        <p14:creationId xmlns:p14="http://schemas.microsoft.com/office/powerpoint/2010/main" val="35937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Genomic Surveillance</a:t>
            </a:r>
          </a:p>
        </p:txBody>
      </p:sp>
      <p:sp>
        <p:nvSpPr>
          <p:cNvPr id="6" name="TextBox 5">
            <a:extLst>
              <a:ext uri="{FF2B5EF4-FFF2-40B4-BE49-F238E27FC236}">
                <a16:creationId xmlns:a16="http://schemas.microsoft.com/office/drawing/2014/main" id="{C06588EA-C20F-4DCE-8572-00CA86CA2BA5}"/>
              </a:ext>
            </a:extLst>
          </p:cNvPr>
          <p:cNvSpPr txBox="1"/>
          <p:nvPr/>
        </p:nvSpPr>
        <p:spPr>
          <a:xfrm>
            <a:off x="2876764" y="4684839"/>
            <a:ext cx="5455578" cy="923330"/>
          </a:xfrm>
          <a:prstGeom prst="rect">
            <a:avLst/>
          </a:prstGeom>
          <a:noFill/>
        </p:spPr>
        <p:txBody>
          <a:bodyPr wrap="square" rtlCol="0">
            <a:spAutoFit/>
          </a:bodyPr>
          <a:lstStyle/>
          <a:p>
            <a:pPr marL="285750" indent="-285750">
              <a:buFont typeface="Arial" panose="020B0604020202020204" pitchFamily="34" charset="0"/>
              <a:buChar char="•"/>
            </a:pPr>
            <a:r>
              <a:rPr lang="en-US" dirty="0"/>
              <a:t>Ng et al. (2011) collected viral metagenomic samples of 3 locations in San Diego, CA</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2ADB336C-A9B4-431B-85BF-306C329D056D}"/>
              </a:ext>
            </a:extLst>
          </p:cNvPr>
          <p:cNvPicPr>
            <a:picLocks noChangeAspect="1"/>
          </p:cNvPicPr>
          <p:nvPr/>
        </p:nvPicPr>
        <p:blipFill>
          <a:blip r:embed="rId3"/>
          <a:stretch>
            <a:fillRect/>
          </a:stretch>
        </p:blipFill>
        <p:spPr>
          <a:xfrm>
            <a:off x="0" y="2253241"/>
            <a:ext cx="12192000" cy="2351517"/>
          </a:xfrm>
          <a:prstGeom prst="rect">
            <a:avLst/>
          </a:prstGeom>
        </p:spPr>
      </p:pic>
      <p:sp>
        <p:nvSpPr>
          <p:cNvPr id="12" name="TextBox 11">
            <a:extLst>
              <a:ext uri="{FF2B5EF4-FFF2-40B4-BE49-F238E27FC236}">
                <a16:creationId xmlns:a16="http://schemas.microsoft.com/office/drawing/2014/main" id="{2776F778-20F8-4D8A-B818-6F1DDEF2BA48}"/>
              </a:ext>
            </a:extLst>
          </p:cNvPr>
          <p:cNvSpPr txBox="1"/>
          <p:nvPr/>
        </p:nvSpPr>
        <p:spPr>
          <a:xfrm>
            <a:off x="97605" y="1966101"/>
            <a:ext cx="5455578" cy="307777"/>
          </a:xfrm>
          <a:prstGeom prst="rect">
            <a:avLst/>
          </a:prstGeom>
          <a:noFill/>
        </p:spPr>
        <p:txBody>
          <a:bodyPr wrap="square" rtlCol="0">
            <a:spAutoFit/>
          </a:bodyPr>
          <a:lstStyle/>
          <a:p>
            <a:r>
              <a:rPr lang="en-US" sz="1400" dirty="0"/>
              <a:t>Modified Fig. 2</a:t>
            </a:r>
          </a:p>
        </p:txBody>
      </p:sp>
    </p:spTree>
    <p:extLst>
      <p:ext uri="{BB962C8B-B14F-4D97-AF65-F5344CB8AC3E}">
        <p14:creationId xmlns:p14="http://schemas.microsoft.com/office/powerpoint/2010/main" val="147257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Introduction</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Torque </a:t>
            </a:r>
            <a:r>
              <a:rPr lang="en-US" dirty="0" err="1"/>
              <a:t>teno</a:t>
            </a:r>
            <a:r>
              <a:rPr lang="en-US" dirty="0"/>
              <a:t> virus was first member discovered (Nishizawa </a:t>
            </a:r>
            <a:r>
              <a:rPr lang="en-US" i="1" dirty="0"/>
              <a:t>et al</a:t>
            </a:r>
            <a:r>
              <a:rPr lang="en-US" dirty="0"/>
              <a:t>., 1997)</a:t>
            </a:r>
          </a:p>
          <a:p>
            <a:r>
              <a:rPr lang="en-US" dirty="0"/>
              <a:t>No stable cell culture system</a:t>
            </a:r>
          </a:p>
          <a:p>
            <a:r>
              <a:rPr lang="en-US" dirty="0"/>
              <a:t>No animal models </a:t>
            </a:r>
          </a:p>
          <a:p>
            <a:r>
              <a:rPr lang="en-US" dirty="0"/>
              <a:t>~30nm, non-enveloped, icosahedral capsid </a:t>
            </a:r>
          </a:p>
          <a:p>
            <a:endParaRPr lang="en-US" dirty="0"/>
          </a:p>
          <a:p>
            <a:endParaRPr lang="en-US" dirty="0"/>
          </a:p>
        </p:txBody>
      </p:sp>
      <p:pic>
        <p:nvPicPr>
          <p:cNvPr id="4" name="Picture 3">
            <a:extLst>
              <a:ext uri="{FF2B5EF4-FFF2-40B4-BE49-F238E27FC236}">
                <a16:creationId xmlns:a16="http://schemas.microsoft.com/office/drawing/2014/main" id="{0FFDB3ED-B57E-421E-8896-4140451CE2A2}"/>
              </a:ext>
            </a:extLst>
          </p:cNvPr>
          <p:cNvPicPr>
            <a:picLocks noChangeAspect="1"/>
          </p:cNvPicPr>
          <p:nvPr/>
        </p:nvPicPr>
        <p:blipFill>
          <a:blip r:embed="rId3"/>
          <a:stretch>
            <a:fillRect/>
          </a:stretch>
        </p:blipFill>
        <p:spPr>
          <a:xfrm>
            <a:off x="2351027" y="3926260"/>
            <a:ext cx="2600326" cy="1985963"/>
          </a:xfrm>
          <a:prstGeom prst="rect">
            <a:avLst/>
          </a:prstGeom>
        </p:spPr>
      </p:pic>
      <p:sp>
        <p:nvSpPr>
          <p:cNvPr id="5" name="TextBox 4">
            <a:extLst>
              <a:ext uri="{FF2B5EF4-FFF2-40B4-BE49-F238E27FC236}">
                <a16:creationId xmlns:a16="http://schemas.microsoft.com/office/drawing/2014/main" id="{AA7D3437-0726-419E-847D-9E155A4ED881}"/>
              </a:ext>
            </a:extLst>
          </p:cNvPr>
          <p:cNvSpPr txBox="1"/>
          <p:nvPr/>
        </p:nvSpPr>
        <p:spPr>
          <a:xfrm>
            <a:off x="4135567" y="5500415"/>
            <a:ext cx="887506" cy="369332"/>
          </a:xfrm>
          <a:prstGeom prst="rect">
            <a:avLst/>
          </a:prstGeom>
          <a:noFill/>
        </p:spPr>
        <p:txBody>
          <a:bodyPr wrap="square" rtlCol="0">
            <a:spAutoFit/>
          </a:bodyPr>
          <a:lstStyle/>
          <a:p>
            <a:r>
              <a:rPr lang="en-US" dirty="0"/>
              <a:t>100nm</a:t>
            </a:r>
          </a:p>
        </p:txBody>
      </p:sp>
      <p:sp>
        <p:nvSpPr>
          <p:cNvPr id="7" name="TextBox 6">
            <a:extLst>
              <a:ext uri="{FF2B5EF4-FFF2-40B4-BE49-F238E27FC236}">
                <a16:creationId xmlns:a16="http://schemas.microsoft.com/office/drawing/2014/main" id="{DF9F693B-A18E-4C60-AEC7-C20F82485C9B}"/>
              </a:ext>
            </a:extLst>
          </p:cNvPr>
          <p:cNvSpPr txBox="1"/>
          <p:nvPr/>
        </p:nvSpPr>
        <p:spPr>
          <a:xfrm>
            <a:off x="2279306" y="5912223"/>
            <a:ext cx="1936381" cy="369332"/>
          </a:xfrm>
          <a:prstGeom prst="rect">
            <a:avLst/>
          </a:prstGeom>
          <a:noFill/>
        </p:spPr>
        <p:txBody>
          <a:bodyPr wrap="square" rtlCol="0">
            <a:spAutoFit/>
          </a:bodyPr>
          <a:lstStyle/>
          <a:p>
            <a:r>
              <a:rPr lang="en-US" dirty="0"/>
              <a:t>Itoh et al., 2000</a:t>
            </a:r>
          </a:p>
        </p:txBody>
      </p:sp>
    </p:spTree>
    <p:extLst>
      <p:ext uri="{BB962C8B-B14F-4D97-AF65-F5344CB8AC3E}">
        <p14:creationId xmlns:p14="http://schemas.microsoft.com/office/powerpoint/2010/main" val="3944908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Genomic Surveillance</a:t>
            </a:r>
          </a:p>
        </p:txBody>
      </p:sp>
      <p:pic>
        <p:nvPicPr>
          <p:cNvPr id="2050" name="Picture 2" descr="thumbnail">
            <a:extLst>
              <a:ext uri="{FF2B5EF4-FFF2-40B4-BE49-F238E27FC236}">
                <a16:creationId xmlns:a16="http://schemas.microsoft.com/office/drawing/2014/main" id="{8987BE4E-ED71-4B6C-AFDA-1269480EE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723" y="1495709"/>
            <a:ext cx="4950363" cy="53371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A6821D-DCF0-4112-8EAB-731A63D89AB0}"/>
              </a:ext>
            </a:extLst>
          </p:cNvPr>
          <p:cNvSpPr/>
          <p:nvPr/>
        </p:nvSpPr>
        <p:spPr>
          <a:xfrm>
            <a:off x="3791164" y="1839074"/>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650CB9-F838-401E-A8D8-CC2A64D9F510}"/>
              </a:ext>
            </a:extLst>
          </p:cNvPr>
          <p:cNvSpPr/>
          <p:nvPr/>
        </p:nvSpPr>
        <p:spPr>
          <a:xfrm>
            <a:off x="3039438" y="2813405"/>
            <a:ext cx="996593" cy="26884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43F863-FF43-47F2-A639-BF7A96ED4B5D}"/>
              </a:ext>
            </a:extLst>
          </p:cNvPr>
          <p:cNvSpPr/>
          <p:nvPr/>
        </p:nvSpPr>
        <p:spPr>
          <a:xfrm>
            <a:off x="3900754" y="4025755"/>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48BA54-E26F-4E5D-91E0-4D93F8E674CB}"/>
              </a:ext>
            </a:extLst>
          </p:cNvPr>
          <p:cNvSpPr/>
          <p:nvPr/>
        </p:nvSpPr>
        <p:spPr>
          <a:xfrm>
            <a:off x="3760341" y="4275158"/>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4DA96F-F25B-4875-BA40-0A2D06ED201E}"/>
              </a:ext>
            </a:extLst>
          </p:cNvPr>
          <p:cNvSpPr/>
          <p:nvPr/>
        </p:nvSpPr>
        <p:spPr>
          <a:xfrm>
            <a:off x="2551415" y="3912739"/>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Pig Sow Animal - Free image on Pixabay">
            <a:extLst>
              <a:ext uri="{FF2B5EF4-FFF2-40B4-BE49-F238E27FC236}">
                <a16:creationId xmlns:a16="http://schemas.microsoft.com/office/drawing/2014/main" id="{AD601F08-4383-4397-9B23-5D5504C5D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747747" y="3856564"/>
            <a:ext cx="1145278" cy="64660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9012EE99-81C1-42F9-BD2F-E6701D60EF88}"/>
              </a:ext>
            </a:extLst>
          </p:cNvPr>
          <p:cNvSpPr/>
          <p:nvPr/>
        </p:nvSpPr>
        <p:spPr>
          <a:xfrm>
            <a:off x="6239832" y="1633591"/>
            <a:ext cx="345900" cy="5038656"/>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4EBC1F3-76A4-4459-8EA2-6F834A082B50}"/>
              </a:ext>
            </a:extLst>
          </p:cNvPr>
          <p:cNvSpPr txBox="1"/>
          <p:nvPr/>
        </p:nvSpPr>
        <p:spPr>
          <a:xfrm>
            <a:off x="8445357" y="3082246"/>
            <a:ext cx="339047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Shi et al. (2015) collected mosquito samples from pig farms in Hubei province, China</a:t>
            </a:r>
          </a:p>
          <a:p>
            <a:pPr marL="285750" indent="-285750">
              <a:buFont typeface="Arial" panose="020B0604020202020204" pitchFamily="34" charset="0"/>
              <a:buChar char="•"/>
            </a:pPr>
            <a:r>
              <a:rPr lang="en-US" dirty="0"/>
              <a:t>Potential vector for transmission of </a:t>
            </a:r>
            <a:r>
              <a:rPr lang="en-US" dirty="0" err="1"/>
              <a:t>TTSuV</a:t>
            </a:r>
            <a:r>
              <a:rPr lang="en-US" dirty="0"/>
              <a:t>-like viruses</a:t>
            </a:r>
          </a:p>
          <a:p>
            <a:pPr marL="285750" indent="-285750">
              <a:buFont typeface="Arial" panose="020B0604020202020204" pitchFamily="34" charset="0"/>
              <a:buChar char="•"/>
            </a:pPr>
            <a:r>
              <a:rPr lang="en-US" dirty="0"/>
              <a:t>Did not affirm persistence of infection in mosquitoes or transmission to humans</a:t>
            </a:r>
          </a:p>
        </p:txBody>
      </p:sp>
    </p:spTree>
    <p:extLst>
      <p:ext uri="{BB962C8B-B14F-4D97-AF65-F5344CB8AC3E}">
        <p14:creationId xmlns:p14="http://schemas.microsoft.com/office/powerpoint/2010/main" val="121795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7253-6FF4-48DC-94D8-0EB486C38F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5E0EDF-1455-4C75-91F7-C424F533580C}"/>
              </a:ext>
            </a:extLst>
          </p:cNvPr>
          <p:cNvSpPr>
            <a:spLocks noGrp="1"/>
          </p:cNvSpPr>
          <p:nvPr>
            <p:ph idx="1"/>
          </p:nvPr>
        </p:nvSpPr>
        <p:spPr/>
        <p:txBody>
          <a:bodyPr/>
          <a:lstStyle/>
          <a:p>
            <a:endParaRPr lang="en-US" dirty="0"/>
          </a:p>
        </p:txBody>
      </p:sp>
      <p:pic>
        <p:nvPicPr>
          <p:cNvPr id="1026" name="Picture 2" descr="Fig. 3">
            <a:extLst>
              <a:ext uri="{FF2B5EF4-FFF2-40B4-BE49-F238E27FC236}">
                <a16:creationId xmlns:a16="http://schemas.microsoft.com/office/drawing/2014/main" id="{46A7E5B7-9A18-48ED-969E-E02CBA1F2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25" y="0"/>
            <a:ext cx="4119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277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Zoonosis</a:t>
            </a:r>
          </a:p>
        </p:txBody>
      </p:sp>
      <p:pic>
        <p:nvPicPr>
          <p:cNvPr id="2050" name="Picture 2" descr="thumbnail">
            <a:extLst>
              <a:ext uri="{FF2B5EF4-FFF2-40B4-BE49-F238E27FC236}">
                <a16:creationId xmlns:a16="http://schemas.microsoft.com/office/drawing/2014/main" id="{8987BE4E-ED71-4B6C-AFDA-1269480EE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723" y="1495709"/>
            <a:ext cx="4950363" cy="53371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A6821D-DCF0-4112-8EAB-731A63D89AB0}"/>
              </a:ext>
            </a:extLst>
          </p:cNvPr>
          <p:cNvSpPr/>
          <p:nvPr/>
        </p:nvSpPr>
        <p:spPr>
          <a:xfrm>
            <a:off x="3791164" y="1839074"/>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650CB9-F838-401E-A8D8-CC2A64D9F510}"/>
              </a:ext>
            </a:extLst>
          </p:cNvPr>
          <p:cNvSpPr/>
          <p:nvPr/>
        </p:nvSpPr>
        <p:spPr>
          <a:xfrm>
            <a:off x="3039438" y="2813405"/>
            <a:ext cx="996593" cy="26884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43F863-FF43-47F2-A639-BF7A96ED4B5D}"/>
              </a:ext>
            </a:extLst>
          </p:cNvPr>
          <p:cNvSpPr/>
          <p:nvPr/>
        </p:nvSpPr>
        <p:spPr>
          <a:xfrm>
            <a:off x="3900754" y="4025755"/>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48BA54-E26F-4E5D-91E0-4D93F8E674CB}"/>
              </a:ext>
            </a:extLst>
          </p:cNvPr>
          <p:cNvSpPr/>
          <p:nvPr/>
        </p:nvSpPr>
        <p:spPr>
          <a:xfrm>
            <a:off x="3760341" y="4275158"/>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4DA96F-F25B-4875-BA40-0A2D06ED201E}"/>
              </a:ext>
            </a:extLst>
          </p:cNvPr>
          <p:cNvSpPr/>
          <p:nvPr/>
        </p:nvSpPr>
        <p:spPr>
          <a:xfrm>
            <a:off x="2551415" y="3912739"/>
            <a:ext cx="996593" cy="15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Pig Sow Animal - Free image on Pixabay">
            <a:extLst>
              <a:ext uri="{FF2B5EF4-FFF2-40B4-BE49-F238E27FC236}">
                <a16:creationId xmlns:a16="http://schemas.microsoft.com/office/drawing/2014/main" id="{AD601F08-4383-4397-9B23-5D5504C5D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747747" y="3856564"/>
            <a:ext cx="1145278" cy="64660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9012EE99-81C1-42F9-BD2F-E6701D60EF88}"/>
              </a:ext>
            </a:extLst>
          </p:cNvPr>
          <p:cNvSpPr/>
          <p:nvPr/>
        </p:nvSpPr>
        <p:spPr>
          <a:xfrm>
            <a:off x="6239832" y="1633591"/>
            <a:ext cx="345900" cy="5038656"/>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4EBC1F3-76A4-4459-8EA2-6F834A082B50}"/>
              </a:ext>
            </a:extLst>
          </p:cNvPr>
          <p:cNvSpPr txBox="1"/>
          <p:nvPr/>
        </p:nvSpPr>
        <p:spPr>
          <a:xfrm>
            <a:off x="8445357" y="3082246"/>
            <a:ext cx="3390472" cy="2585323"/>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https://www.nature.com/articles/s41598-019-42210-0</a:t>
            </a:r>
            <a:endParaRPr lang="en-US" dirty="0"/>
          </a:p>
          <a:p>
            <a:pPr marL="285750" indent="-285750">
              <a:buFont typeface="Arial" panose="020B0604020202020204" pitchFamily="34" charset="0"/>
              <a:buChar char="•"/>
            </a:pPr>
            <a:r>
              <a:rPr lang="en-US" dirty="0">
                <a:hlinkClick r:id="rId6"/>
              </a:rPr>
              <a:t>https://www.ncbi.nlm.nih.gov/pmc/articles/PMC7120144/</a:t>
            </a:r>
            <a:endParaRPr lang="en-US" dirty="0"/>
          </a:p>
          <a:p>
            <a:pPr marL="285750" indent="-285750">
              <a:buFont typeface="Arial" panose="020B0604020202020204" pitchFamily="34" charset="0"/>
              <a:buChar char="•"/>
            </a:pPr>
            <a:r>
              <a:rPr lang="en-US" dirty="0">
                <a:hlinkClick r:id="rId7"/>
              </a:rPr>
              <a:t>https://jvi.asm.org/content/80/7/3487</a:t>
            </a:r>
            <a:endParaRPr lang="en-US" dirty="0"/>
          </a:p>
          <a:p>
            <a:pPr marL="285750" indent="-285750">
              <a:buFont typeface="Arial" panose="020B0604020202020204" pitchFamily="34" charset="0"/>
              <a:buChar char="•"/>
            </a:pPr>
            <a:r>
              <a:rPr lang="en-US" dirty="0"/>
              <a:t>TTSUV found in humans https://www.nature.com/articles/srep26655</a:t>
            </a:r>
          </a:p>
        </p:txBody>
      </p:sp>
    </p:spTree>
    <p:extLst>
      <p:ext uri="{BB962C8B-B14F-4D97-AF65-F5344CB8AC3E}">
        <p14:creationId xmlns:p14="http://schemas.microsoft.com/office/powerpoint/2010/main" val="257051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Zoonosis</a:t>
            </a:r>
          </a:p>
        </p:txBody>
      </p:sp>
      <p:sp>
        <p:nvSpPr>
          <p:cNvPr id="5" name="TextBox 4">
            <a:extLst>
              <a:ext uri="{FF2B5EF4-FFF2-40B4-BE49-F238E27FC236}">
                <a16:creationId xmlns:a16="http://schemas.microsoft.com/office/drawing/2014/main" id="{74EBC1F3-76A4-4459-8EA2-6F834A082B50}"/>
              </a:ext>
            </a:extLst>
          </p:cNvPr>
          <p:cNvSpPr txBox="1"/>
          <p:nvPr/>
        </p:nvSpPr>
        <p:spPr>
          <a:xfrm>
            <a:off x="2231136" y="1316935"/>
            <a:ext cx="8817406" cy="5909310"/>
          </a:xfrm>
          <a:prstGeom prst="rect">
            <a:avLst/>
          </a:prstGeom>
          <a:noFill/>
        </p:spPr>
        <p:txBody>
          <a:bodyPr wrap="square" rtlCol="0">
            <a:spAutoFit/>
          </a:bodyPr>
          <a:lstStyle/>
          <a:p>
            <a:pPr marL="285750" indent="-285750">
              <a:buFont typeface="Arial" panose="020B0604020202020204" pitchFamily="34" charset="0"/>
              <a:buChar char="•"/>
            </a:pPr>
            <a:r>
              <a:rPr lang="en-US" dirty="0"/>
              <a:t>could be spread through feather dust and dander in addition to the oral-fecal and vertical transmission routes.</a:t>
            </a:r>
          </a:p>
          <a:p>
            <a:pPr marL="285750" indent="-285750">
              <a:buFont typeface="Arial" panose="020B0604020202020204" pitchFamily="34" charset="0"/>
              <a:buChar char="•"/>
            </a:pPr>
            <a:r>
              <a:rPr lang="en-US" dirty="0">
                <a:hlinkClick r:id="rId3"/>
              </a:rPr>
              <a:t>https://www-sciencedirect-com.libproxy.ucl.ac.uk/science/article/pii/S0168170207004509</a:t>
            </a:r>
            <a:r>
              <a:rPr lang="en-US" dirty="0"/>
              <a:t> </a:t>
            </a:r>
          </a:p>
          <a:p>
            <a:pPr marL="285750" indent="-285750">
              <a:buFont typeface="Arial" panose="020B0604020202020204" pitchFamily="34" charset="0"/>
              <a:buChar char="•"/>
            </a:pPr>
            <a:r>
              <a:rPr lang="en-US" dirty="0"/>
              <a:t>Human </a:t>
            </a:r>
            <a:r>
              <a:rPr lang="en-US" dirty="0" err="1"/>
              <a:t>gyrovirus</a:t>
            </a:r>
            <a:r>
              <a:rPr lang="en-US" dirty="0"/>
              <a:t> similar to CAV in skin </a:t>
            </a:r>
            <a:r>
              <a:rPr lang="en-US" dirty="0">
                <a:hlinkClick r:id="rId4"/>
              </a:rPr>
              <a:t>https://jvi-asm-org.libproxy.ucl.ac.uk/content/85/15/7948.short</a:t>
            </a:r>
            <a:endParaRPr lang="en-US" dirty="0"/>
          </a:p>
          <a:p>
            <a:pPr marL="285750" indent="-285750">
              <a:buFont typeface="Arial" panose="020B0604020202020204" pitchFamily="34" charset="0"/>
              <a:buChar char="•"/>
            </a:pPr>
            <a:r>
              <a:rPr lang="en-US" dirty="0" err="1"/>
              <a:t>Gyrovirus</a:t>
            </a:r>
            <a:r>
              <a:rPr lang="en-US" dirty="0"/>
              <a:t> in stool</a:t>
            </a:r>
          </a:p>
          <a:p>
            <a:pPr marL="285750" indent="-285750">
              <a:buFont typeface="Arial" panose="020B0604020202020204" pitchFamily="34" charset="0"/>
              <a:buChar char="•"/>
            </a:pPr>
            <a:r>
              <a:rPr lang="en-US" dirty="0">
                <a:hlinkClick r:id="rId5"/>
              </a:rPr>
              <a:t>https://www-sciencedirect-com.libproxy.ucl.ac.uk/science/article/pii/S1386653212002545</a:t>
            </a:r>
            <a:endParaRPr lang="en-US" dirty="0"/>
          </a:p>
          <a:p>
            <a:pPr marL="285750" indent="-285750">
              <a:buFont typeface="Arial" panose="020B0604020202020204" pitchFamily="34" charset="0"/>
              <a:buChar char="•"/>
            </a:pPr>
            <a:r>
              <a:rPr lang="en-US" dirty="0">
                <a:hlinkClick r:id="rId6"/>
              </a:rPr>
              <a:t>https://www-sciencedirect-com.libproxy.ucl.ac.uk/science/article/pii/S0042682213004935</a:t>
            </a:r>
            <a:endParaRPr lang="en-US" dirty="0"/>
          </a:p>
          <a:p>
            <a:pPr marL="285750" indent="-285750">
              <a:buFont typeface="Arial" panose="020B0604020202020204" pitchFamily="34" charset="0"/>
              <a:buChar char="•"/>
            </a:pPr>
            <a:r>
              <a:rPr lang="en-US" dirty="0" err="1"/>
              <a:t>Gyrovirus</a:t>
            </a:r>
            <a:r>
              <a:rPr lang="en-US" dirty="0"/>
              <a:t> found in fowl and humans</a:t>
            </a:r>
          </a:p>
          <a:p>
            <a:pPr marL="285750" indent="-285750">
              <a:buFont typeface="Arial" panose="020B0604020202020204" pitchFamily="34" charset="0"/>
              <a:buChar char="•"/>
            </a:pPr>
            <a:r>
              <a:rPr lang="en-US" dirty="0">
                <a:hlinkClick r:id="rId7"/>
              </a:rPr>
              <a:t>https://www-ncbi-nlm-nih-gov.libproxy.ucl.ac.uk/pmc/articles/PMC4517707/</a:t>
            </a:r>
            <a:endParaRPr lang="en-US" dirty="0"/>
          </a:p>
          <a:p>
            <a:pPr marL="285750" indent="-285750">
              <a:buFont typeface="Arial" panose="020B0604020202020204" pitchFamily="34" charset="0"/>
              <a:buChar char="•"/>
            </a:pPr>
            <a:r>
              <a:rPr lang="en-US" dirty="0" err="1"/>
              <a:t>TTSuV</a:t>
            </a:r>
            <a:r>
              <a:rPr lang="en-US" dirty="0"/>
              <a:t> in multiple hosts</a:t>
            </a:r>
          </a:p>
          <a:p>
            <a:r>
              <a:rPr lang="en-US" dirty="0">
                <a:hlinkClick r:id="rId8"/>
              </a:rPr>
              <a:t>https://www.sciencedirect.com/science/article/pii/S0378113517310581</a:t>
            </a:r>
            <a:endParaRPr lang="en-US" dirty="0"/>
          </a:p>
          <a:p>
            <a:pPr marL="285750" indent="-285750">
              <a:buFont typeface="Arial" panose="020B0604020202020204" pitchFamily="34" charset="0"/>
              <a:buChar char="•"/>
            </a:pPr>
            <a:r>
              <a:rPr lang="en-US" dirty="0"/>
              <a:t>Simian TTV in humans </a:t>
            </a:r>
            <a:r>
              <a:rPr lang="en-US" dirty="0">
                <a:hlinkClick r:id="rId9"/>
              </a:rPr>
              <a:t>https://www.sciencedirect.com/science/article/pii/S1386634602002504?casa_token=QK3Xs9x2h0YAAAAA:XjvK71_0-ErtaYY1FiRfggoJoOEqyniHHG5ez_oLZM_yFlBofqWNQSHV-_RJNCr1_N7A5nNO3fA</a:t>
            </a:r>
            <a:endParaRPr lang="en-US" dirty="0"/>
          </a:p>
          <a:p>
            <a:pPr marL="285750" indent="-285750">
              <a:buFont typeface="Arial" panose="020B0604020202020204" pitchFamily="34" charset="0"/>
              <a:buChar char="•"/>
            </a:pPr>
            <a:r>
              <a:rPr lang="en-US" dirty="0">
                <a:hlinkClick r:id="rId10"/>
              </a:rPr>
              <a:t>https://www.ncbi.nlm.nih.gov/pmc/articles/PMC7129822/</a:t>
            </a:r>
            <a:r>
              <a:rPr lang="en-US" dirty="0"/>
              <a:t> bats-pig transmission (circovirus)</a:t>
            </a:r>
          </a:p>
          <a:p>
            <a:pPr marL="285750" indent="-285750">
              <a:buFont typeface="Arial" panose="020B0604020202020204" pitchFamily="34" charset="0"/>
              <a:buChar char="•"/>
            </a:pPr>
            <a:r>
              <a:rPr lang="en-US" dirty="0"/>
              <a:t>Japan wastewater TTV </a:t>
            </a:r>
            <a:r>
              <a:rPr lang="en-US" u="sng" dirty="0">
                <a:hlinkClick r:id="rId11" tooltip="Persistent link using digital object identifier"/>
              </a:rPr>
              <a:t>https://doi.org/10.1016/j.watres.2005.03.034</a:t>
            </a:r>
            <a:endParaRPr lang="en-US" u="sng" dirty="0"/>
          </a:p>
          <a:p>
            <a:pPr marL="285750" indent="-285750">
              <a:buFont typeface="Arial" panose="020B0604020202020204" pitchFamily="34" charset="0"/>
              <a:buChar char="•"/>
            </a:pPr>
            <a:br>
              <a:rPr lang="en-US" dirty="0"/>
            </a:br>
            <a:r>
              <a:rPr lang="en-US" dirty="0"/>
              <a:t>Human adenovirus from chimps and bonobo (recombination) https://www.ncbi.nlm.nih.gov/pmc/articles/PMC6714811/</a:t>
            </a:r>
          </a:p>
        </p:txBody>
      </p:sp>
    </p:spTree>
    <p:extLst>
      <p:ext uri="{BB962C8B-B14F-4D97-AF65-F5344CB8AC3E}">
        <p14:creationId xmlns:p14="http://schemas.microsoft.com/office/powerpoint/2010/main" val="1991327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ANTHROPONOSIS</a:t>
            </a:r>
          </a:p>
        </p:txBody>
      </p:sp>
      <p:sp>
        <p:nvSpPr>
          <p:cNvPr id="5" name="TextBox 4">
            <a:extLst>
              <a:ext uri="{FF2B5EF4-FFF2-40B4-BE49-F238E27FC236}">
                <a16:creationId xmlns:a16="http://schemas.microsoft.com/office/drawing/2014/main" id="{74EBC1F3-76A4-4459-8EA2-6F834A082B50}"/>
              </a:ext>
            </a:extLst>
          </p:cNvPr>
          <p:cNvSpPr txBox="1"/>
          <p:nvPr/>
        </p:nvSpPr>
        <p:spPr>
          <a:xfrm>
            <a:off x="3346313" y="1835337"/>
            <a:ext cx="633744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Chimpanzees have been experimentally infected with human TTVs and a simian TTV was detected in a human host</a:t>
            </a:r>
          </a:p>
          <a:p>
            <a:pPr marL="285750" indent="-285750">
              <a:buFont typeface="Arial" panose="020B0604020202020204" pitchFamily="34" charset="0"/>
              <a:buChar char="•"/>
            </a:pPr>
            <a:r>
              <a:rPr lang="en-US" dirty="0"/>
              <a:t>chimpanzee TTVs (Pt-TTV6, s-TTV.CH65-1, s-TTV.CH65-2 and s-TTV.CH71) and chimpanzee TTMV (Pt-TTMV8-II) were interspersed with human TTVs and human TTMVs, respectively (</a:t>
            </a:r>
            <a:r>
              <a:rPr lang="en-US" dirty="0">
                <a:hlinkClick r:id="rId3"/>
              </a:rPr>
              <a:t>https://www.microbiologyresearch.org/content/journal/jgv/10.1099/vir.0.007385-0</a:t>
            </a:r>
            <a:r>
              <a:rPr lang="en-US" dirty="0"/>
              <a:t>).</a:t>
            </a:r>
          </a:p>
          <a:p>
            <a:pPr marL="285750" indent="-285750">
              <a:buFont typeface="Arial" panose="020B0604020202020204" pitchFamily="34" charset="0"/>
              <a:buChar char="•"/>
            </a:pPr>
            <a:r>
              <a:rPr lang="en-US" dirty="0"/>
              <a:t>one subject who tested positive for human TTV and TTMDV DNA was found to be co-infected with chimpanzee TTMDV</a:t>
            </a:r>
          </a:p>
          <a:p>
            <a:pPr marL="285750" indent="-285750">
              <a:buFont typeface="Arial" panose="020B0604020202020204" pitchFamily="34" charset="0"/>
              <a:buChar char="•"/>
            </a:pPr>
            <a:r>
              <a:rPr lang="en-US" dirty="0"/>
              <a:t>Reproducibility of the PCR assay was verified by repeated assays and the specificity of the assay was confirmed by sequence analysis of the amplicon</a:t>
            </a:r>
          </a:p>
          <a:p>
            <a:pPr marL="285750" indent="-285750">
              <a:buFont typeface="Arial" panose="020B0604020202020204" pitchFamily="34" charset="0"/>
              <a:buChar char="•"/>
            </a:pPr>
            <a:r>
              <a:rPr lang="en-US" dirty="0"/>
              <a:t>The present study corroborates the previous studies because human TTV sequences have been identified in samples obtained from captive chimpanzees (</a:t>
            </a:r>
            <a:r>
              <a:rPr lang="en-US" dirty="0">
                <a:hlinkClick r:id="rId4"/>
              </a:rPr>
              <a:t>Cong </a:t>
            </a:r>
            <a:r>
              <a:rPr lang="en-US" i="1" dirty="0">
                <a:hlinkClick r:id="rId4"/>
              </a:rPr>
              <a:t>et al.</a:t>
            </a:r>
            <a:r>
              <a:rPr lang="en-US" dirty="0">
                <a:hlinkClick r:id="rId4"/>
              </a:rPr>
              <a:t>, 2000</a:t>
            </a:r>
            <a:r>
              <a:rPr lang="en-US" dirty="0"/>
              <a:t>; </a:t>
            </a:r>
            <a:r>
              <a:rPr lang="en-US" dirty="0">
                <a:hlinkClick r:id="rId5"/>
              </a:rPr>
              <a:t>Okamoto </a:t>
            </a:r>
            <a:r>
              <a:rPr lang="en-US" i="1" dirty="0">
                <a:hlinkClick r:id="rId5"/>
              </a:rPr>
              <a:t>et al.</a:t>
            </a:r>
            <a:r>
              <a:rPr lang="en-US" dirty="0">
                <a:hlinkClick r:id="rId5"/>
              </a:rPr>
              <a:t>, 2000a</a:t>
            </a:r>
            <a:r>
              <a:rPr lang="en-US" dirty="0"/>
              <a:t>; </a:t>
            </a:r>
            <a:r>
              <a:rPr lang="en-US" dirty="0">
                <a:hlinkClick r:id="rId6"/>
              </a:rPr>
              <a:t>Romeo </a:t>
            </a:r>
            <a:r>
              <a:rPr lang="en-US" i="1" dirty="0">
                <a:hlinkClick r:id="rId6"/>
              </a:rPr>
              <a:t>et al.</a:t>
            </a:r>
            <a:r>
              <a:rPr lang="en-US" dirty="0">
                <a:hlinkClick r:id="rId6"/>
              </a:rPr>
              <a:t>, 2000</a:t>
            </a:r>
            <a:r>
              <a:rPr lang="en-US" dirty="0"/>
              <a:t>),</a:t>
            </a:r>
          </a:p>
          <a:p>
            <a:pPr marL="285750" indent="-285750">
              <a:buFont typeface="Arial" panose="020B0604020202020204" pitchFamily="34" charset="0"/>
              <a:buChar char="•"/>
            </a:pPr>
            <a:r>
              <a:rPr lang="en-US" dirty="0"/>
              <a:t>TTV in swine and cattle </a:t>
            </a:r>
          </a:p>
          <a:p>
            <a:r>
              <a:rPr lang="en-US" dirty="0">
                <a:hlinkClick r:id="rId7"/>
              </a:rPr>
              <a:t>https://www.sciencedirect.com/science/article/pii/S0378113507003367#fig1</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6272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Pathogenicity</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normAutofit fontScale="92500" lnSpcReduction="10000"/>
          </a:bodyPr>
          <a:lstStyle/>
          <a:p>
            <a:pPr marL="0" indent="0">
              <a:buNone/>
            </a:pPr>
            <a:r>
              <a:rPr lang="en-US" b="1" dirty="0"/>
              <a:t>Seals and Sea Lions</a:t>
            </a:r>
          </a:p>
          <a:p>
            <a:r>
              <a:rPr lang="en-US" dirty="0"/>
              <a:t>Viral presence associated with mortality events in Sea lions (Ng et al., 2009). Found inflammation of lung tissue and high viral loads.</a:t>
            </a:r>
          </a:p>
          <a:p>
            <a:r>
              <a:rPr lang="en-US" dirty="0"/>
              <a:t>Pneumonia in mortality event in 21 pacific harbor seals (Ng et al. 2011).</a:t>
            </a:r>
          </a:p>
          <a:p>
            <a:pPr marL="0" indent="0">
              <a:buNone/>
            </a:pPr>
            <a:r>
              <a:rPr lang="en-US" b="1" dirty="0"/>
              <a:t>Pigs</a:t>
            </a:r>
          </a:p>
          <a:p>
            <a:r>
              <a:rPr lang="en-US" dirty="0" err="1"/>
              <a:t>TTSuV</a:t>
            </a:r>
            <a:r>
              <a:rPr lang="en-US" dirty="0"/>
              <a:t> + porcine circovirus 2 coinfection led to fatal postweaning multisystemic wasting syndrome. </a:t>
            </a:r>
            <a:r>
              <a:rPr lang="en-US" dirty="0" err="1"/>
              <a:t>Monoinfected</a:t>
            </a:r>
            <a:r>
              <a:rPr lang="en-US" dirty="0"/>
              <a:t> pigs had no clinical symptoms (Ellis et al., 2008).</a:t>
            </a:r>
          </a:p>
          <a:p>
            <a:pPr marL="0" indent="0">
              <a:buNone/>
            </a:pPr>
            <a:r>
              <a:rPr lang="en-US" b="1" dirty="0"/>
              <a:t>Chicken</a:t>
            </a:r>
          </a:p>
          <a:p>
            <a:r>
              <a:rPr lang="en-US" dirty="0"/>
              <a:t>Chicken anemia virus targets erythroid and lymphoid progenitor cells in the bone marrow and thymus </a:t>
            </a:r>
            <a:r>
              <a:rPr lang="en-US" dirty="0">
                <a:sym typeface="Wingdings" panose="05000000000000000000" pitchFamily="2" charset="2"/>
              </a:rPr>
              <a:t> severe anemia and increased mortality (Adair, 2000) </a:t>
            </a:r>
          </a:p>
          <a:p>
            <a:r>
              <a:rPr lang="en-US" dirty="0">
                <a:sym typeface="Wingdings" panose="05000000000000000000" pitchFamily="2" charset="2"/>
              </a:rPr>
              <a:t>Immunosuppression (</a:t>
            </a:r>
            <a:r>
              <a:rPr lang="en-US" dirty="0">
                <a:sym typeface="Wingdings" panose="05000000000000000000" pitchFamily="2" charset="2"/>
                <a:hlinkClick r:id="rId3"/>
              </a:rPr>
              <a:t>https://www-tandfonline-com.libproxy.ucl.ac.uk/doi/full/10.1080/03079450600717349</a:t>
            </a:r>
            <a:r>
              <a:rPr lang="en-US" dirty="0">
                <a:sym typeface="Wingdings" panose="05000000000000000000" pitchFamily="2" charset="2"/>
              </a:rPr>
              <a:t>)</a:t>
            </a:r>
          </a:p>
          <a:p>
            <a:r>
              <a:rPr lang="en-US" dirty="0">
                <a:sym typeface="Wingdings" panose="05000000000000000000" pitchFamily="2" charset="2"/>
              </a:rPr>
              <a:t>Suboptimal protection by antibodies (https://virologyj.biomedcentral.com/articles/10.1186/1743-422X-9-189)</a:t>
            </a:r>
            <a:endParaRPr lang="en-US" dirty="0"/>
          </a:p>
        </p:txBody>
      </p:sp>
    </p:spTree>
    <p:extLst>
      <p:ext uri="{BB962C8B-B14F-4D97-AF65-F5344CB8AC3E}">
        <p14:creationId xmlns:p14="http://schemas.microsoft.com/office/powerpoint/2010/main" val="3404663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Pathogenicity to Humans?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High TTV load (&gt; 4 log</a:t>
            </a:r>
            <a:r>
              <a:rPr lang="en-US" baseline="-25000" dirty="0"/>
              <a:t>10</a:t>
            </a:r>
            <a:r>
              <a:rPr lang="en-US" dirty="0"/>
              <a:t>copies/ml) associated with mortality in elderly (Hazard ratio = 4.78; </a:t>
            </a:r>
            <a:r>
              <a:rPr lang="en-US" dirty="0" err="1"/>
              <a:t>Giacconi</a:t>
            </a:r>
            <a:r>
              <a:rPr lang="en-US" dirty="0"/>
              <a:t> et al., 2018)</a:t>
            </a:r>
          </a:p>
          <a:p>
            <a:r>
              <a:rPr lang="en-US" dirty="0"/>
              <a:t>Low TTV load (&lt; 4.2 log</a:t>
            </a:r>
            <a:r>
              <a:rPr lang="en-US" baseline="-25000" dirty="0"/>
              <a:t>10</a:t>
            </a:r>
            <a:r>
              <a:rPr lang="en-US" dirty="0"/>
              <a:t>copies/ml) associated with kidney graft rejection within 2 years (Hazard ratio = 7.30; Solis et al., 2019) </a:t>
            </a:r>
          </a:p>
          <a:p>
            <a:r>
              <a:rPr lang="en-US" dirty="0"/>
              <a:t>Studies only demonstrate TTV as a marker of immune status rather than a pathogen</a:t>
            </a:r>
          </a:p>
        </p:txBody>
      </p:sp>
      <p:sp>
        <p:nvSpPr>
          <p:cNvPr id="4" name="Rectangle 3">
            <a:extLst>
              <a:ext uri="{FF2B5EF4-FFF2-40B4-BE49-F238E27FC236}">
                <a16:creationId xmlns:a16="http://schemas.microsoft.com/office/drawing/2014/main" id="{847BD39D-A1B5-4329-AD46-C25E76456FD8}"/>
              </a:ext>
            </a:extLst>
          </p:cNvPr>
          <p:cNvSpPr/>
          <p:nvPr/>
        </p:nvSpPr>
        <p:spPr>
          <a:xfrm>
            <a:off x="983674" y="3995678"/>
            <a:ext cx="11111344" cy="2862322"/>
          </a:xfrm>
          <a:prstGeom prst="rect">
            <a:avLst/>
          </a:prstGeom>
        </p:spPr>
        <p:txBody>
          <a:bodyPr wrap="square">
            <a:spAutoFit/>
          </a:bodyPr>
          <a:lstStyle/>
          <a:p>
            <a:r>
              <a:rPr lang="en-US" dirty="0">
                <a:hlinkClick r:id="rId3"/>
              </a:rPr>
              <a:t>https://journals.plos.org/plosone/article?id=10.1371/journal.pone.0098819</a:t>
            </a:r>
            <a:endParaRPr lang="en-US" dirty="0"/>
          </a:p>
          <a:p>
            <a:endParaRPr lang="en-US" dirty="0"/>
          </a:p>
          <a:p>
            <a:r>
              <a:rPr lang="en-US" dirty="0"/>
              <a:t>APOPTIN FROM TTV </a:t>
            </a:r>
            <a:r>
              <a:rPr lang="en-US" dirty="0">
                <a:hlinkClick r:id="rId4"/>
              </a:rPr>
              <a:t>https://www-microbiologyresearch-org.libproxy.ucl.ac.uk/content/journal/jgv/10.1099/vir.0.79790-0</a:t>
            </a:r>
            <a:endParaRPr lang="en-US" dirty="0"/>
          </a:p>
          <a:p>
            <a:endParaRPr lang="en-US" dirty="0"/>
          </a:p>
          <a:p>
            <a:r>
              <a:rPr lang="en-US" dirty="0"/>
              <a:t>TTV-VP3 Complements knockout CAV </a:t>
            </a:r>
            <a:r>
              <a:rPr lang="en-US" dirty="0">
                <a:hlinkClick r:id="rId5"/>
              </a:rPr>
              <a:t>https://www-sciencedirect-com.libproxy.ucl.ac.uk/science/article/pii/S0042682208007113</a:t>
            </a:r>
            <a:endParaRPr lang="en-US" dirty="0"/>
          </a:p>
          <a:p>
            <a:endParaRPr lang="en-US" dirty="0"/>
          </a:p>
          <a:p>
            <a:r>
              <a:rPr lang="en-US" dirty="0"/>
              <a:t>APOPTIN does not trigger apoptosis in normal cells https://www-pnas-org.libproxy.ucl.ac.uk/content/94/11/5843.short</a:t>
            </a:r>
          </a:p>
        </p:txBody>
      </p:sp>
    </p:spTree>
    <p:extLst>
      <p:ext uri="{BB962C8B-B14F-4D97-AF65-F5344CB8AC3E}">
        <p14:creationId xmlns:p14="http://schemas.microsoft.com/office/powerpoint/2010/main" val="1466170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TTV miRNA decreases interferon production</a:t>
            </a:r>
          </a:p>
          <a:p>
            <a:r>
              <a:rPr lang="en-US" dirty="0"/>
              <a:t>TTV miRNA promotes cell proliferation in response to interferon</a:t>
            </a:r>
          </a:p>
          <a:p>
            <a:endParaRPr lang="en-US" dirty="0"/>
          </a:p>
        </p:txBody>
      </p:sp>
      <p:pic>
        <p:nvPicPr>
          <p:cNvPr id="4" name="Picture 3">
            <a:extLst>
              <a:ext uri="{FF2B5EF4-FFF2-40B4-BE49-F238E27FC236}">
                <a16:creationId xmlns:a16="http://schemas.microsoft.com/office/drawing/2014/main" id="{EEDB3169-58FB-4A3E-847F-1AD48D0ABD0D}"/>
              </a:ext>
            </a:extLst>
          </p:cNvPr>
          <p:cNvPicPr>
            <a:picLocks noChangeAspect="1"/>
          </p:cNvPicPr>
          <p:nvPr/>
        </p:nvPicPr>
        <p:blipFill>
          <a:blip r:embed="rId3"/>
          <a:stretch>
            <a:fillRect/>
          </a:stretch>
        </p:blipFill>
        <p:spPr>
          <a:xfrm>
            <a:off x="3958975" y="2781651"/>
            <a:ext cx="4059971" cy="3429000"/>
          </a:xfrm>
          <a:prstGeom prst="rect">
            <a:avLst/>
          </a:prstGeom>
        </p:spPr>
      </p:pic>
      <p:sp>
        <p:nvSpPr>
          <p:cNvPr id="5" name="Rectangle 4">
            <a:extLst>
              <a:ext uri="{FF2B5EF4-FFF2-40B4-BE49-F238E27FC236}">
                <a16:creationId xmlns:a16="http://schemas.microsoft.com/office/drawing/2014/main" id="{51FECCB1-227A-44E5-828E-0884C10C3F16}"/>
              </a:ext>
            </a:extLst>
          </p:cNvPr>
          <p:cNvSpPr/>
          <p:nvPr/>
        </p:nvSpPr>
        <p:spPr>
          <a:xfrm>
            <a:off x="4736388" y="2811234"/>
            <a:ext cx="914400" cy="2969231"/>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542387-9389-4CDD-8223-C6DAA41A9ED8}"/>
              </a:ext>
            </a:extLst>
          </p:cNvPr>
          <p:cNvSpPr txBox="1"/>
          <p:nvPr/>
        </p:nvSpPr>
        <p:spPr>
          <a:xfrm>
            <a:off x="3958975" y="6164950"/>
            <a:ext cx="2933305" cy="369332"/>
          </a:xfrm>
          <a:prstGeom prst="rect">
            <a:avLst/>
          </a:prstGeom>
          <a:noFill/>
        </p:spPr>
        <p:txBody>
          <a:bodyPr wrap="square" rtlCol="0">
            <a:spAutoFit/>
          </a:bodyPr>
          <a:lstStyle/>
          <a:p>
            <a:r>
              <a:rPr lang="en-US" dirty="0"/>
              <a:t>Also, 40% decrease in ISG15</a:t>
            </a:r>
          </a:p>
        </p:txBody>
      </p:sp>
      <p:sp>
        <p:nvSpPr>
          <p:cNvPr id="7" name="Right Brace 6">
            <a:extLst>
              <a:ext uri="{FF2B5EF4-FFF2-40B4-BE49-F238E27FC236}">
                <a16:creationId xmlns:a16="http://schemas.microsoft.com/office/drawing/2014/main" id="{103C0A8D-CE30-433F-9826-74B42191C60D}"/>
              </a:ext>
            </a:extLst>
          </p:cNvPr>
          <p:cNvSpPr/>
          <p:nvPr/>
        </p:nvSpPr>
        <p:spPr>
          <a:xfrm rot="5400000">
            <a:off x="5085709" y="5693142"/>
            <a:ext cx="215758" cy="61635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9F3226B-A8D9-4ED2-A166-A76839FD5E8B}"/>
              </a:ext>
            </a:extLst>
          </p:cNvPr>
          <p:cNvSpPr txBox="1"/>
          <p:nvPr/>
        </p:nvSpPr>
        <p:spPr>
          <a:xfrm>
            <a:off x="10634591" y="6553270"/>
            <a:ext cx="1653301" cy="307777"/>
          </a:xfrm>
          <a:prstGeom prst="rect">
            <a:avLst/>
          </a:prstGeom>
          <a:noFill/>
        </p:spPr>
        <p:txBody>
          <a:bodyPr wrap="square" rtlCol="0">
            <a:spAutoFit/>
          </a:bodyPr>
          <a:lstStyle/>
          <a:p>
            <a:r>
              <a:rPr lang="en-US" sz="1400" dirty="0"/>
              <a:t>Kincaid et al., 2013</a:t>
            </a:r>
          </a:p>
        </p:txBody>
      </p:sp>
    </p:spTree>
    <p:extLst>
      <p:ext uri="{BB962C8B-B14F-4D97-AF65-F5344CB8AC3E}">
        <p14:creationId xmlns:p14="http://schemas.microsoft.com/office/powerpoint/2010/main" val="1878504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TTV ORF2 downregulates NF-</a:t>
            </a:r>
            <a:r>
              <a:rPr lang="en-US" dirty="0" err="1"/>
              <a:t>kappaB</a:t>
            </a:r>
            <a:r>
              <a:rPr lang="en-US" dirty="0"/>
              <a:t> </a:t>
            </a:r>
            <a:r>
              <a:rPr lang="en-US" dirty="0">
                <a:sym typeface="Wingdings" panose="05000000000000000000" pitchFamily="2" charset="2"/>
              </a:rPr>
              <a:t> inhibit transcription of proinflammatory IL-6, IL-8, COX-2 (Zheng et al., 2007)</a:t>
            </a:r>
          </a:p>
          <a:p>
            <a:r>
              <a:rPr lang="en-US" dirty="0" err="1">
                <a:sym typeface="Wingdings" panose="05000000000000000000" pitchFamily="2" charset="2"/>
              </a:rPr>
              <a:t>TTSuV</a:t>
            </a:r>
            <a:r>
              <a:rPr lang="en-US" dirty="0">
                <a:sym typeface="Wingdings" panose="05000000000000000000" pitchFamily="2" charset="2"/>
              </a:rPr>
              <a:t> (Singh and </a:t>
            </a:r>
            <a:r>
              <a:rPr lang="en-US" dirty="0" err="1">
                <a:sym typeface="Wingdings" panose="05000000000000000000" pitchFamily="2" charset="2"/>
              </a:rPr>
              <a:t>Ramamoorthy</a:t>
            </a:r>
            <a:r>
              <a:rPr lang="en-US" dirty="0">
                <a:sym typeface="Wingdings" panose="05000000000000000000" pitchFamily="2" charset="2"/>
              </a:rPr>
              <a:t>, 2016) </a:t>
            </a:r>
          </a:p>
          <a:p>
            <a:pPr lvl="1">
              <a:buFontTx/>
              <a:buChar char="-"/>
            </a:pPr>
            <a:r>
              <a:rPr lang="en-US" dirty="0">
                <a:sym typeface="Wingdings" panose="05000000000000000000" pitchFamily="2" charset="2"/>
              </a:rPr>
              <a:t>Transfection of ORF1 into swine macrophage line induced early anti-viral response as part of host innate immunity</a:t>
            </a:r>
          </a:p>
          <a:p>
            <a:pPr lvl="1">
              <a:buFontTx/>
              <a:buChar char="-"/>
            </a:pPr>
            <a:r>
              <a:rPr lang="en-US" dirty="0">
                <a:sym typeface="Wingdings" panose="05000000000000000000" pitchFamily="2" charset="2"/>
              </a:rPr>
              <a:t>ORF1 upregulates SOCS-1, PD-1, IL-10, which are suppressors of T-cell mediated immunity</a:t>
            </a:r>
          </a:p>
          <a:p>
            <a:pPr lvl="1">
              <a:buFontTx/>
              <a:buChar char="-"/>
            </a:pPr>
            <a:r>
              <a:rPr lang="en-US" dirty="0">
                <a:sym typeface="Wingdings" panose="05000000000000000000" pitchFamily="2" charset="2"/>
              </a:rPr>
              <a:t>ORF2 downregulates IFN-</a:t>
            </a:r>
            <a:r>
              <a:rPr lang="el-GR" dirty="0">
                <a:sym typeface="Wingdings" panose="05000000000000000000" pitchFamily="2" charset="2"/>
              </a:rPr>
              <a:t>β </a:t>
            </a:r>
            <a:r>
              <a:rPr lang="en-US" dirty="0">
                <a:sym typeface="Wingdings" panose="05000000000000000000" pitchFamily="2" charset="2"/>
              </a:rPr>
              <a:t>and IL-13, regulators of antiviral activity and inflammation, respectively</a:t>
            </a:r>
            <a:endParaRPr lang="en-US" dirty="0"/>
          </a:p>
          <a:p>
            <a:endParaRPr lang="en-US" dirty="0"/>
          </a:p>
        </p:txBody>
      </p:sp>
    </p:spTree>
    <p:extLst>
      <p:ext uri="{BB962C8B-B14F-4D97-AF65-F5344CB8AC3E}">
        <p14:creationId xmlns:p14="http://schemas.microsoft.com/office/powerpoint/2010/main" val="4143708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hlinkClick r:id="rId3"/>
              </a:rPr>
              <a:t>https://www-sciencedirect-com.libproxy.ucl.ac.uk/science/article/pii/S0042682209005261</a:t>
            </a:r>
            <a:endParaRPr lang="en-US" dirty="0"/>
          </a:p>
          <a:p>
            <a:r>
              <a:rPr lang="en-US" dirty="0"/>
              <a:t>TLR9</a:t>
            </a:r>
          </a:p>
        </p:txBody>
      </p:sp>
    </p:spTree>
    <p:extLst>
      <p:ext uri="{BB962C8B-B14F-4D97-AF65-F5344CB8AC3E}">
        <p14:creationId xmlns:p14="http://schemas.microsoft.com/office/powerpoint/2010/main" val="352749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Introduction</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lstStyle/>
          <a:p>
            <a:r>
              <a:rPr lang="en-US" dirty="0"/>
              <a:t>Found in blood, semen, nasal secretions, saliva and feces</a:t>
            </a:r>
          </a:p>
          <a:p>
            <a:r>
              <a:rPr lang="en-US" dirty="0"/>
              <a:t>Viral load in saliva and nasal secretions  &gt; blood (Deng et al., 2000)</a:t>
            </a:r>
          </a:p>
          <a:p>
            <a:r>
              <a:rPr lang="en-US" dirty="0"/>
              <a:t>Infection occurs at early age</a:t>
            </a:r>
          </a:p>
          <a:p>
            <a:endParaRPr lang="en-US" dirty="0"/>
          </a:p>
        </p:txBody>
      </p:sp>
    </p:spTree>
    <p:extLst>
      <p:ext uri="{BB962C8B-B14F-4D97-AF65-F5344CB8AC3E}">
        <p14:creationId xmlns:p14="http://schemas.microsoft.com/office/powerpoint/2010/main" val="2737390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Host-Virus Interactions</a:t>
            </a:r>
          </a:p>
        </p:txBody>
      </p:sp>
      <p:sp>
        <p:nvSpPr>
          <p:cNvPr id="3" name="Content Placeholder 2">
            <a:extLst>
              <a:ext uri="{FF2B5EF4-FFF2-40B4-BE49-F238E27FC236}">
                <a16:creationId xmlns:a16="http://schemas.microsoft.com/office/drawing/2014/main" id="{B7268DF8-9D26-45A5-BC53-E1DDE567329D}"/>
              </a:ext>
            </a:extLst>
          </p:cNvPr>
          <p:cNvSpPr>
            <a:spLocks noGrp="1"/>
          </p:cNvSpPr>
          <p:nvPr>
            <p:ph idx="1"/>
          </p:nvPr>
        </p:nvSpPr>
        <p:spPr>
          <a:xfrm>
            <a:off x="2231136" y="1833706"/>
            <a:ext cx="7729728" cy="4380827"/>
          </a:xfrm>
        </p:spPr>
        <p:txBody>
          <a:bodyPr>
            <a:normAutofit fontScale="92500" lnSpcReduction="10000"/>
          </a:bodyPr>
          <a:lstStyle/>
          <a:p>
            <a:r>
              <a:rPr lang="en-US" dirty="0"/>
              <a:t>TTV isolate and look for potential binding site targets for human mRNA transcription factors using the online PROMO program, which recognizes transcription regulatory element binding sites from DNA sequences </a:t>
            </a:r>
          </a:p>
          <a:p>
            <a:r>
              <a:rPr lang="en-US" dirty="0"/>
              <a:t>44 dsDNA sequences, homologous to human DNA transcription regulatory protein target binding sites, were identified. Moreover, each homologous target sequence appeared multiple times (4 to 11 copies per target). Among these homologous targets on TTV-TA278 DNA were genetic elements for binding factors regulating synthesis of CREB (which plays an essential role in embryogenesis, cell differentiation, apoptosis, and proliferation), c-Jun (a proto-oncogene product with antiapoptotic activity), c-</a:t>
            </a:r>
            <a:r>
              <a:rPr lang="en-US" dirty="0" err="1"/>
              <a:t>Myc</a:t>
            </a:r>
            <a:r>
              <a:rPr lang="en-US" dirty="0"/>
              <a:t> (a proto-oncogene product that also regulates B cell proliferation), IRF2 (which competitively inhibits the IRF1-mediated transcriptional activation of IFNα and IFNβ), p53 (which has anticancer function and plays a role in apoptosis and genomic stability), STAT4 (which is required for the development of Th1 cells from naive CD4</a:t>
            </a:r>
            <a:r>
              <a:rPr lang="en-US" baseline="30000" dirty="0"/>
              <a:t>+</a:t>
            </a:r>
            <a:r>
              <a:rPr lang="en-US" dirty="0"/>
              <a:t> T cells and for </a:t>
            </a:r>
            <a:r>
              <a:rPr lang="en-US" dirty="0" err="1"/>
              <a:t>IFNγ</a:t>
            </a:r>
            <a:r>
              <a:rPr lang="en-US" dirty="0"/>
              <a:t> production in response to IL-12), FOXP3 (a lineage specification factor of </a:t>
            </a:r>
            <a:r>
              <a:rPr lang="en-US" dirty="0" err="1"/>
              <a:t>Treg</a:t>
            </a:r>
            <a:r>
              <a:rPr lang="en-US" dirty="0"/>
              <a:t> cells), and ATF3 (which represses the genes for IL-6, IL-12, and other cytokines downstream of TLR4, thereby providing a negative feedback to contain excessive inflammatory responses).</a:t>
            </a:r>
          </a:p>
        </p:txBody>
      </p:sp>
    </p:spTree>
    <p:extLst>
      <p:ext uri="{BB962C8B-B14F-4D97-AF65-F5344CB8AC3E}">
        <p14:creationId xmlns:p14="http://schemas.microsoft.com/office/powerpoint/2010/main" val="3822785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C63-5FAC-42E6-892C-C29BEA94A634}"/>
              </a:ext>
            </a:extLst>
          </p:cNvPr>
          <p:cNvSpPr>
            <a:spLocks noGrp="1"/>
          </p:cNvSpPr>
          <p:nvPr>
            <p:ph type="title"/>
          </p:nvPr>
        </p:nvSpPr>
        <p:spPr>
          <a:xfrm>
            <a:off x="2231136" y="132486"/>
            <a:ext cx="7729728" cy="1188720"/>
          </a:xfrm>
        </p:spPr>
        <p:txBody>
          <a:bodyPr/>
          <a:lstStyle/>
          <a:p>
            <a:r>
              <a:rPr lang="en-US" dirty="0"/>
              <a:t>Lit Review Structure</a:t>
            </a:r>
          </a:p>
        </p:txBody>
      </p:sp>
      <p:sp>
        <p:nvSpPr>
          <p:cNvPr id="3" name="Content Placeholder 2">
            <a:extLst>
              <a:ext uri="{FF2B5EF4-FFF2-40B4-BE49-F238E27FC236}">
                <a16:creationId xmlns:a16="http://schemas.microsoft.com/office/drawing/2014/main" id="{051308EF-090E-4A8C-B525-02095EFAA2A3}"/>
              </a:ext>
            </a:extLst>
          </p:cNvPr>
          <p:cNvSpPr>
            <a:spLocks noGrp="1"/>
          </p:cNvSpPr>
          <p:nvPr>
            <p:ph idx="1"/>
          </p:nvPr>
        </p:nvSpPr>
        <p:spPr>
          <a:xfrm>
            <a:off x="2231136" y="1541124"/>
            <a:ext cx="7729728" cy="5184390"/>
          </a:xfrm>
        </p:spPr>
        <p:txBody>
          <a:bodyPr>
            <a:normAutofit fontScale="92500" lnSpcReduction="20000"/>
          </a:bodyPr>
          <a:lstStyle/>
          <a:p>
            <a:r>
              <a:rPr lang="en-US" b="1" dirty="0"/>
              <a:t>Abstract</a:t>
            </a:r>
          </a:p>
          <a:p>
            <a:r>
              <a:rPr lang="en-US" b="1" dirty="0"/>
              <a:t>Intro</a:t>
            </a:r>
          </a:p>
          <a:p>
            <a:r>
              <a:rPr lang="en-US" b="1" dirty="0"/>
              <a:t>Genomic diversity of the </a:t>
            </a:r>
            <a:r>
              <a:rPr lang="en-US" b="1" dirty="0" err="1"/>
              <a:t>Anelloviridae</a:t>
            </a:r>
            <a:endParaRPr lang="en-US" b="1" dirty="0"/>
          </a:p>
          <a:p>
            <a:pPr>
              <a:buFontTx/>
              <a:buChar char="-"/>
            </a:pPr>
            <a:r>
              <a:rPr lang="en-US" dirty="0"/>
              <a:t>Genome structure</a:t>
            </a:r>
          </a:p>
          <a:p>
            <a:pPr>
              <a:buFontTx/>
              <a:buChar char="-"/>
            </a:pPr>
            <a:r>
              <a:rPr lang="en-US" dirty="0"/>
              <a:t>Taxonomy</a:t>
            </a:r>
          </a:p>
          <a:p>
            <a:pPr>
              <a:buFontTx/>
              <a:buChar char="-"/>
            </a:pPr>
            <a:r>
              <a:rPr lang="en-US" dirty="0"/>
              <a:t>Mutation rate</a:t>
            </a:r>
          </a:p>
          <a:p>
            <a:pPr>
              <a:buFontTx/>
              <a:buChar char="-"/>
            </a:pPr>
            <a:r>
              <a:rPr lang="en-US" dirty="0"/>
              <a:t>Recombination</a:t>
            </a:r>
          </a:p>
          <a:p>
            <a:r>
              <a:rPr lang="en-US" b="1" dirty="0"/>
              <a:t>Host range and animal reservoirs</a:t>
            </a:r>
          </a:p>
          <a:p>
            <a:pPr>
              <a:buFontTx/>
              <a:buChar char="-"/>
            </a:pPr>
            <a:r>
              <a:rPr lang="en-US" dirty="0"/>
              <a:t>Host range</a:t>
            </a:r>
          </a:p>
          <a:p>
            <a:pPr>
              <a:buFontTx/>
              <a:buChar char="-"/>
            </a:pPr>
            <a:r>
              <a:rPr lang="en-US" dirty="0"/>
              <a:t>Pathogenicity in different hosts</a:t>
            </a:r>
          </a:p>
          <a:p>
            <a:pPr>
              <a:buFontTx/>
              <a:buChar char="-"/>
            </a:pPr>
            <a:r>
              <a:rPr lang="en-US" dirty="0"/>
              <a:t>Anthro</a:t>
            </a:r>
          </a:p>
          <a:p>
            <a:pPr>
              <a:buFontTx/>
              <a:buChar char="-"/>
            </a:pPr>
            <a:endParaRPr lang="en-US" dirty="0"/>
          </a:p>
          <a:p>
            <a:r>
              <a:rPr lang="en-US" b="1" dirty="0"/>
              <a:t>Genomic surveillance efforts</a:t>
            </a:r>
          </a:p>
          <a:p>
            <a:r>
              <a:rPr lang="en-US" b="1" dirty="0"/>
              <a:t>Host-pathogen interactions</a:t>
            </a:r>
          </a:p>
          <a:p>
            <a:r>
              <a:rPr lang="en-US" b="1" dirty="0"/>
              <a:t>Diagnostic potential of TTV</a:t>
            </a:r>
          </a:p>
          <a:p>
            <a:endParaRPr lang="en-US" b="1" dirty="0"/>
          </a:p>
        </p:txBody>
      </p:sp>
    </p:spTree>
    <p:extLst>
      <p:ext uri="{BB962C8B-B14F-4D97-AF65-F5344CB8AC3E}">
        <p14:creationId xmlns:p14="http://schemas.microsoft.com/office/powerpoint/2010/main" val="53748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Prevalence</a:t>
            </a:r>
          </a:p>
        </p:txBody>
      </p:sp>
      <p:sp>
        <p:nvSpPr>
          <p:cNvPr id="5" name="Content Placeholder 4">
            <a:extLst>
              <a:ext uri="{FF2B5EF4-FFF2-40B4-BE49-F238E27FC236}">
                <a16:creationId xmlns:a16="http://schemas.microsoft.com/office/drawing/2014/main" id="{F87A32A5-490B-443B-B13D-8213966F1239}"/>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7585DE84-B664-4ADD-8054-BE093AD4175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63319" y="1485686"/>
            <a:ext cx="7065362" cy="5282867"/>
          </a:xfrm>
          <a:prstGeom prst="rect">
            <a:avLst/>
          </a:prstGeom>
          <a:noFill/>
          <a:ln>
            <a:noFill/>
          </a:ln>
        </p:spPr>
      </p:pic>
    </p:spTree>
    <p:extLst>
      <p:ext uri="{BB962C8B-B14F-4D97-AF65-F5344CB8AC3E}">
        <p14:creationId xmlns:p14="http://schemas.microsoft.com/office/powerpoint/2010/main" val="248675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Genome Structure</a:t>
            </a:r>
          </a:p>
        </p:txBody>
      </p:sp>
      <p:pic>
        <p:nvPicPr>
          <p:cNvPr id="5" name="Picture 4">
            <a:extLst>
              <a:ext uri="{FF2B5EF4-FFF2-40B4-BE49-F238E27FC236}">
                <a16:creationId xmlns:a16="http://schemas.microsoft.com/office/drawing/2014/main" id="{077F650B-96BC-4E73-A015-AACBC23BFACA}"/>
              </a:ext>
            </a:extLst>
          </p:cNvPr>
          <p:cNvPicPr>
            <a:picLocks noChangeAspect="1"/>
          </p:cNvPicPr>
          <p:nvPr/>
        </p:nvPicPr>
        <p:blipFill>
          <a:blip r:embed="rId3"/>
          <a:stretch>
            <a:fillRect/>
          </a:stretch>
        </p:blipFill>
        <p:spPr>
          <a:xfrm>
            <a:off x="2759942" y="1712160"/>
            <a:ext cx="6672115" cy="4126772"/>
          </a:xfrm>
          <a:prstGeom prst="rect">
            <a:avLst/>
          </a:prstGeom>
        </p:spPr>
      </p:pic>
    </p:spTree>
    <p:extLst>
      <p:ext uri="{BB962C8B-B14F-4D97-AF65-F5344CB8AC3E}">
        <p14:creationId xmlns:p14="http://schemas.microsoft.com/office/powerpoint/2010/main" val="207990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DDA877-66A4-488D-8870-FBB39225C970}"/>
              </a:ext>
            </a:extLst>
          </p:cNvPr>
          <p:cNvSpPr/>
          <p:nvPr/>
        </p:nvSpPr>
        <p:spPr>
          <a:xfrm>
            <a:off x="-1068860" y="1541084"/>
            <a:ext cx="15736330" cy="419894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ADE71D7-6889-4B93-8BA5-B569C1796C28}"/>
              </a:ext>
            </a:extLst>
          </p:cNvPr>
          <p:cNvSpPr>
            <a:spLocks noGrp="1"/>
          </p:cNvSpPr>
          <p:nvPr>
            <p:ph type="title"/>
          </p:nvPr>
        </p:nvSpPr>
        <p:spPr>
          <a:xfrm>
            <a:off x="2231136" y="88283"/>
            <a:ext cx="7729728" cy="1188720"/>
          </a:xfrm>
        </p:spPr>
        <p:txBody>
          <a:bodyPr/>
          <a:lstStyle/>
          <a:p>
            <a:r>
              <a:rPr lang="en-US" dirty="0"/>
              <a:t>Genomic Diversity</a:t>
            </a:r>
          </a:p>
        </p:txBody>
      </p:sp>
      <p:sp>
        <p:nvSpPr>
          <p:cNvPr id="3" name="Content Placeholder 2">
            <a:extLst>
              <a:ext uri="{FF2B5EF4-FFF2-40B4-BE49-F238E27FC236}">
                <a16:creationId xmlns:a16="http://schemas.microsoft.com/office/drawing/2014/main" id="{65F426AF-793E-41BB-BA58-9D27ED594968}"/>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DD864640-D09B-4515-90BD-459523F4D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92" y="1541085"/>
            <a:ext cx="49530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C7E2B0-C834-40F0-B0C5-1E60851CE897}"/>
              </a:ext>
            </a:extLst>
          </p:cNvPr>
          <p:cNvPicPr>
            <a:picLocks noChangeAspect="1"/>
          </p:cNvPicPr>
          <p:nvPr/>
        </p:nvPicPr>
        <p:blipFill>
          <a:blip r:embed="rId4"/>
          <a:stretch>
            <a:fillRect/>
          </a:stretch>
        </p:blipFill>
        <p:spPr>
          <a:xfrm>
            <a:off x="5087891" y="1541084"/>
            <a:ext cx="7422301" cy="4105954"/>
          </a:xfrm>
          <a:prstGeom prst="rect">
            <a:avLst/>
          </a:prstGeom>
        </p:spPr>
      </p:pic>
      <p:sp>
        <p:nvSpPr>
          <p:cNvPr id="4" name="TextBox 3">
            <a:extLst>
              <a:ext uri="{FF2B5EF4-FFF2-40B4-BE49-F238E27FC236}">
                <a16:creationId xmlns:a16="http://schemas.microsoft.com/office/drawing/2014/main" id="{2F782782-DD2C-4F7D-A9AA-DF0E42F99F51}"/>
              </a:ext>
            </a:extLst>
          </p:cNvPr>
          <p:cNvSpPr txBox="1"/>
          <p:nvPr/>
        </p:nvSpPr>
        <p:spPr>
          <a:xfrm>
            <a:off x="605482" y="5370695"/>
            <a:ext cx="4312508" cy="369332"/>
          </a:xfrm>
          <a:prstGeom prst="rect">
            <a:avLst/>
          </a:prstGeom>
          <a:noFill/>
        </p:spPr>
        <p:txBody>
          <a:bodyPr wrap="square" rtlCol="0">
            <a:spAutoFit/>
          </a:bodyPr>
          <a:lstStyle/>
          <a:p>
            <a:r>
              <a:rPr lang="en-US" dirty="0"/>
              <a:t>Kaczorowska and van der Hoek (2020)</a:t>
            </a:r>
          </a:p>
        </p:txBody>
      </p:sp>
    </p:spTree>
    <p:extLst>
      <p:ext uri="{BB962C8B-B14F-4D97-AF65-F5344CB8AC3E}">
        <p14:creationId xmlns:p14="http://schemas.microsoft.com/office/powerpoint/2010/main" val="67559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71D7-6889-4B93-8BA5-B569C1796C28}"/>
              </a:ext>
            </a:extLst>
          </p:cNvPr>
          <p:cNvSpPr>
            <a:spLocks noGrp="1"/>
          </p:cNvSpPr>
          <p:nvPr>
            <p:ph type="title"/>
          </p:nvPr>
        </p:nvSpPr>
        <p:spPr>
          <a:xfrm>
            <a:off x="2231136" y="88283"/>
            <a:ext cx="7729728" cy="1188720"/>
          </a:xfrm>
        </p:spPr>
        <p:txBody>
          <a:bodyPr/>
          <a:lstStyle/>
          <a:p>
            <a:r>
              <a:rPr lang="en-US" dirty="0"/>
              <a:t>Mutation Rates</a:t>
            </a:r>
          </a:p>
        </p:txBody>
      </p:sp>
    </p:spTree>
    <p:extLst>
      <p:ext uri="{BB962C8B-B14F-4D97-AF65-F5344CB8AC3E}">
        <p14:creationId xmlns:p14="http://schemas.microsoft.com/office/powerpoint/2010/main" val="356871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2231136" y="185753"/>
            <a:ext cx="7729728" cy="1188720"/>
          </a:xfrm>
        </p:spPr>
        <p:txBody>
          <a:bodyPr/>
          <a:lstStyle/>
          <a:p>
            <a:r>
              <a:rPr lang="en-US" dirty="0"/>
              <a:t>Family-wide Phylogeny</a:t>
            </a:r>
          </a:p>
        </p:txBody>
      </p:sp>
      <p:pic>
        <p:nvPicPr>
          <p:cNvPr id="2052" name="Picture 4">
            <a:extLst>
              <a:ext uri="{FF2B5EF4-FFF2-40B4-BE49-F238E27FC236}">
                <a16:creationId xmlns:a16="http://schemas.microsoft.com/office/drawing/2014/main" id="{0539EAF2-625C-4ECB-A0EE-03F00BF1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500407" y="96126"/>
            <a:ext cx="5261466" cy="82622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077A15-F166-4559-A22E-7E806FCB61D8}"/>
              </a:ext>
            </a:extLst>
          </p:cNvPr>
          <p:cNvSpPr txBox="1"/>
          <p:nvPr/>
        </p:nvSpPr>
        <p:spPr>
          <a:xfrm>
            <a:off x="4927435" y="6487581"/>
            <a:ext cx="3463258" cy="369332"/>
          </a:xfrm>
          <a:prstGeom prst="rect">
            <a:avLst/>
          </a:prstGeom>
          <a:noFill/>
        </p:spPr>
        <p:txBody>
          <a:bodyPr wrap="square" rtlCol="0">
            <a:spAutoFit/>
          </a:bodyPr>
          <a:lstStyle/>
          <a:p>
            <a:r>
              <a:rPr lang="en-US" dirty="0"/>
              <a:t>UPGMA; ORF1 (ICTV, 9</a:t>
            </a:r>
            <a:r>
              <a:rPr lang="en-US" baseline="30000" dirty="0"/>
              <a:t>th</a:t>
            </a:r>
            <a:r>
              <a:rPr lang="en-US" dirty="0"/>
              <a:t> report)</a:t>
            </a:r>
          </a:p>
        </p:txBody>
      </p:sp>
    </p:spTree>
    <p:extLst>
      <p:ext uri="{BB962C8B-B14F-4D97-AF65-F5344CB8AC3E}">
        <p14:creationId xmlns:p14="http://schemas.microsoft.com/office/powerpoint/2010/main" val="262875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D50FE4-7F84-47B2-AFDE-DECF1E6787A3}"/>
              </a:ext>
            </a:extLst>
          </p:cNvPr>
          <p:cNvSpPr/>
          <p:nvPr/>
        </p:nvSpPr>
        <p:spPr>
          <a:xfrm>
            <a:off x="-1068860" y="-38232"/>
            <a:ext cx="2137719" cy="689623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descr="Diagram, schematic&#10;&#10;Description automatically generated">
            <a:extLst>
              <a:ext uri="{FF2B5EF4-FFF2-40B4-BE49-F238E27FC236}">
                <a16:creationId xmlns:a16="http://schemas.microsoft.com/office/drawing/2014/main" id="{6661C04E-98DF-450F-BB8D-ED618EA61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16" y="-38232"/>
            <a:ext cx="4286250" cy="6858000"/>
          </a:xfrm>
          <a:prstGeom prst="rect">
            <a:avLst/>
          </a:prstGeom>
        </p:spPr>
      </p:pic>
      <p:pic>
        <p:nvPicPr>
          <p:cNvPr id="6" name="Picture 5">
            <a:extLst>
              <a:ext uri="{FF2B5EF4-FFF2-40B4-BE49-F238E27FC236}">
                <a16:creationId xmlns:a16="http://schemas.microsoft.com/office/drawing/2014/main" id="{D2A75E4E-D380-4C07-923C-7682AE634067}"/>
              </a:ext>
            </a:extLst>
          </p:cNvPr>
          <p:cNvPicPr>
            <a:picLocks noChangeAspect="1"/>
          </p:cNvPicPr>
          <p:nvPr/>
        </p:nvPicPr>
        <p:blipFill>
          <a:blip r:embed="rId4"/>
          <a:stretch>
            <a:fillRect/>
          </a:stretch>
        </p:blipFill>
        <p:spPr>
          <a:xfrm>
            <a:off x="448864" y="38232"/>
            <a:ext cx="1856194" cy="3429000"/>
          </a:xfrm>
          <a:prstGeom prst="rect">
            <a:avLst/>
          </a:prstGeom>
        </p:spPr>
      </p:pic>
      <p:sp>
        <p:nvSpPr>
          <p:cNvPr id="10" name="TextBox 9">
            <a:extLst>
              <a:ext uri="{FF2B5EF4-FFF2-40B4-BE49-F238E27FC236}">
                <a16:creationId xmlns:a16="http://schemas.microsoft.com/office/drawing/2014/main" id="{F2077A15-F166-4559-A22E-7E806FCB61D8}"/>
              </a:ext>
            </a:extLst>
          </p:cNvPr>
          <p:cNvSpPr txBox="1"/>
          <p:nvPr/>
        </p:nvSpPr>
        <p:spPr>
          <a:xfrm>
            <a:off x="3226741" y="6462795"/>
            <a:ext cx="3463258" cy="369332"/>
          </a:xfrm>
          <a:prstGeom prst="rect">
            <a:avLst/>
          </a:prstGeom>
          <a:noFill/>
        </p:spPr>
        <p:txBody>
          <a:bodyPr wrap="square" rtlCol="0">
            <a:spAutoFit/>
          </a:bodyPr>
          <a:lstStyle/>
          <a:p>
            <a:r>
              <a:rPr lang="en-US" dirty="0"/>
              <a:t>Rooted NJ-Mash</a:t>
            </a:r>
          </a:p>
        </p:txBody>
      </p:sp>
      <p:sp>
        <p:nvSpPr>
          <p:cNvPr id="2" name="Title 1">
            <a:extLst>
              <a:ext uri="{FF2B5EF4-FFF2-40B4-BE49-F238E27FC236}">
                <a16:creationId xmlns:a16="http://schemas.microsoft.com/office/drawing/2014/main" id="{BFFBFEA6-E719-4A80-8866-98E4F1C1731A}"/>
              </a:ext>
            </a:extLst>
          </p:cNvPr>
          <p:cNvSpPr>
            <a:spLocks noGrp="1"/>
          </p:cNvSpPr>
          <p:nvPr>
            <p:ph type="title"/>
          </p:nvPr>
        </p:nvSpPr>
        <p:spPr>
          <a:xfrm>
            <a:off x="5140408" y="185352"/>
            <a:ext cx="6887257" cy="1188720"/>
          </a:xfrm>
        </p:spPr>
        <p:txBody>
          <a:bodyPr/>
          <a:lstStyle/>
          <a:p>
            <a:r>
              <a:rPr lang="en-US" dirty="0"/>
              <a:t>How to Align?</a:t>
            </a:r>
          </a:p>
        </p:txBody>
      </p:sp>
      <p:sp>
        <p:nvSpPr>
          <p:cNvPr id="9" name="TextBox 8">
            <a:extLst>
              <a:ext uri="{FF2B5EF4-FFF2-40B4-BE49-F238E27FC236}">
                <a16:creationId xmlns:a16="http://schemas.microsoft.com/office/drawing/2014/main" id="{7DBF00E9-1232-45C7-AC32-19159D7F3A48}"/>
              </a:ext>
            </a:extLst>
          </p:cNvPr>
          <p:cNvSpPr txBox="1"/>
          <p:nvPr/>
        </p:nvSpPr>
        <p:spPr>
          <a:xfrm>
            <a:off x="5325762" y="1752732"/>
            <a:ext cx="46708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Accuracy of alignment falls steeply at high levels of divergence</a:t>
            </a:r>
          </a:p>
          <a:p>
            <a:pPr marL="285750" indent="-285750">
              <a:buFont typeface="Arial" panose="020B0604020202020204" pitchFamily="34" charset="0"/>
              <a:buChar char="•"/>
            </a:pPr>
            <a:r>
              <a:rPr lang="en-US" dirty="0"/>
              <a:t>Random DNA/RNA sequences can show up to 50% sequence identity when gaps are allowed</a:t>
            </a:r>
          </a:p>
        </p:txBody>
      </p:sp>
    </p:spTree>
    <p:extLst>
      <p:ext uri="{BB962C8B-B14F-4D97-AF65-F5344CB8AC3E}">
        <p14:creationId xmlns:p14="http://schemas.microsoft.com/office/powerpoint/2010/main" val="184198518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4732</TotalTime>
  <Words>2234</Words>
  <Application>Microsoft Office PowerPoint</Application>
  <PresentationFormat>Widescreen</PresentationFormat>
  <Paragraphs>228</Paragraphs>
  <Slides>31</Slides>
  <Notes>28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Corbel</vt:lpstr>
      <vt:lpstr>Gill Sans MT</vt:lpstr>
      <vt:lpstr>Parcel</vt:lpstr>
      <vt:lpstr>Anelloviruses – The Enigma</vt:lpstr>
      <vt:lpstr>Introduction</vt:lpstr>
      <vt:lpstr>Introduction</vt:lpstr>
      <vt:lpstr>Prevalence</vt:lpstr>
      <vt:lpstr>Genome Structure</vt:lpstr>
      <vt:lpstr>Genomic Diversity</vt:lpstr>
      <vt:lpstr>Mutation Rates</vt:lpstr>
      <vt:lpstr>Family-wide Phylogeny</vt:lpstr>
      <vt:lpstr>How to Align?</vt:lpstr>
      <vt:lpstr>‘Core’ Genome Extraction</vt:lpstr>
      <vt:lpstr>Nomenclature</vt:lpstr>
      <vt:lpstr>Genome structure</vt:lpstr>
      <vt:lpstr>Genome structure</vt:lpstr>
      <vt:lpstr>Prevalence</vt:lpstr>
      <vt:lpstr>PowerPoint Presentation</vt:lpstr>
      <vt:lpstr>Host Range and Animal Reservoirs</vt:lpstr>
      <vt:lpstr>Host Range and Animal Reservoirs</vt:lpstr>
      <vt:lpstr>Genomic Surveillance</vt:lpstr>
      <vt:lpstr>Genomic Surveillance</vt:lpstr>
      <vt:lpstr>Genomic Surveillance</vt:lpstr>
      <vt:lpstr>PowerPoint Presentation</vt:lpstr>
      <vt:lpstr>Zoonosis</vt:lpstr>
      <vt:lpstr>Zoonosis</vt:lpstr>
      <vt:lpstr>ANTHROPONOSIS</vt:lpstr>
      <vt:lpstr>Pathogenicity</vt:lpstr>
      <vt:lpstr>Pathogenicity to Humans?</vt:lpstr>
      <vt:lpstr>Host-Virus Interactions</vt:lpstr>
      <vt:lpstr>Host-Virus Interactions</vt:lpstr>
      <vt:lpstr>Host-Virus Interactions</vt:lpstr>
      <vt:lpstr>Host-Virus Interactions</vt:lpstr>
      <vt:lpstr>Lit Review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Torque</dc:title>
  <dc:creator>Cedric Tan</dc:creator>
  <cp:lastModifiedBy>Cedric Tan</cp:lastModifiedBy>
  <cp:revision>94</cp:revision>
  <dcterms:created xsi:type="dcterms:W3CDTF">2020-10-19T02:20:59Z</dcterms:created>
  <dcterms:modified xsi:type="dcterms:W3CDTF">2021-02-01T08:53:53Z</dcterms:modified>
</cp:coreProperties>
</file>