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XKIX3KM3cF2YVlEumUP2bg==" hashData="TGTbYcV5t0eclvVHusT41rpQtXADKVqa/HoPMgV6BSAKPPAtfu9DhtFYGpPkoF8EnSJPCorSzpWyRJ6RQtzVag=="/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1JrPYAy9rq3XdwM/oWhA0crG5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9"/>
    <p:restoredTop sz="94690"/>
  </p:normalViewPr>
  <p:slideViewPr>
    <p:cSldViewPr snapToGrid="0" snapToObjects="1">
      <p:cViewPr varScale="1">
        <p:scale>
          <a:sx n="142" d="100"/>
          <a:sy n="142" d="100"/>
        </p:scale>
        <p:origin x="2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954b848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c5954b84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954b848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c5954b84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6091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5954b84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c5954b84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954b848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c5954b84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004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red-teaming-with-a-blue-team-mentality/69a78a125d38" TargetMode="External"/><Relationship Id="rId5" Type="http://schemas.openxmlformats.org/officeDocument/2006/relationships/hyperlink" Target="https://medium.com/red-teaming-with-a-blue-team-mentality/fabe5e74c4ac" TargetMode="External"/><Relationship Id="rId4" Type="http://schemas.openxmlformats.org/officeDocument/2006/relationships/hyperlink" Target="https://medium.com/red-teaming-with-a-blue-team-mentality/73bec371b50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76491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Building An Effective </a:t>
            </a:r>
            <a:r>
              <a:rPr lang="en-US" b="1">
                <a:solidFill>
                  <a:srgbClr val="C00000"/>
                </a:solidFill>
              </a:rPr>
              <a:t>Red</a:t>
            </a:r>
            <a:r>
              <a:rPr lang="en-US" b="1">
                <a:solidFill>
                  <a:schemeClr val="lt1"/>
                </a:solidFill>
              </a:rPr>
              <a:t> Team Function (</a:t>
            </a:r>
            <a:r>
              <a:rPr lang="en-US" b="1">
                <a:solidFill>
                  <a:srgbClr val="757070"/>
                </a:solidFill>
              </a:rPr>
              <a:t>2021 Edition</a:t>
            </a:r>
            <a:r>
              <a:rPr lang="en-US" b="1">
                <a:solidFill>
                  <a:schemeClr val="lt1"/>
                </a:solidFill>
              </a:rPr>
              <a:t>)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3776" y="5202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Cedric Owens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GrimmCon 0x4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</a:rPr>
              <a:t>March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 – New </a:t>
            </a:r>
            <a:r>
              <a:rPr lang="en-US" sz="5400" b="1">
                <a:solidFill>
                  <a:srgbClr val="C00000"/>
                </a:solidFill>
              </a:rPr>
              <a:t>Red</a:t>
            </a:r>
            <a:r>
              <a:rPr lang="en-US" sz="5400" b="1">
                <a:solidFill>
                  <a:srgbClr val="757070"/>
                </a:solidFill>
              </a:rPr>
              <a:t> </a:t>
            </a:r>
            <a:r>
              <a:rPr lang="en-US" sz="5400" b="1">
                <a:solidFill>
                  <a:srgbClr val="8296B0"/>
                </a:solidFill>
              </a:rPr>
              <a:t>Teams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665205" y="1690687"/>
            <a:ext cx="8738287" cy="501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 dirty="0">
                <a:solidFill>
                  <a:schemeClr val="lt1"/>
                </a:solidFill>
              </a:rPr>
              <a:t>Common Challenges for New Red Team Programs</a:t>
            </a:r>
            <a:endParaRPr dirty="0"/>
          </a:p>
          <a:p>
            <a:pPr marL="685800" lvl="1" indent="-228600">
              <a:buClr>
                <a:srgbClr val="8296B0"/>
              </a:buClr>
              <a:buSzPts val="3200"/>
            </a:pPr>
            <a:r>
              <a:rPr lang="en-US" sz="3200" b="1" dirty="0">
                <a:solidFill>
                  <a:srgbClr val="8296B0"/>
                </a:solidFill>
              </a:rPr>
              <a:t>Redefining preconceived notions</a:t>
            </a:r>
            <a:endParaRPr sz="3200" b="1" dirty="0">
              <a:solidFill>
                <a:srgbClr val="8296B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3200"/>
              <a:buChar char="•"/>
            </a:pPr>
            <a:r>
              <a:rPr lang="en-US" sz="3200" b="1" dirty="0">
                <a:solidFill>
                  <a:srgbClr val="8296B0"/>
                </a:solidFill>
              </a:rPr>
              <a:t>Thoughtfully planning year 1 (critical)</a:t>
            </a:r>
            <a:endParaRPr dirty="0">
              <a:solidFill>
                <a:srgbClr val="A4C2F4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Relationship building (especially with </a:t>
            </a:r>
            <a:r>
              <a:rPr lang="en-US" sz="2800" dirty="0">
                <a:solidFill>
                  <a:srgbClr val="0070C0"/>
                </a:solidFill>
              </a:rPr>
              <a:t>blue</a:t>
            </a:r>
            <a:r>
              <a:rPr lang="en-US" sz="2800" dirty="0">
                <a:solidFill>
                  <a:schemeClr val="lt1"/>
                </a:solidFill>
              </a:rPr>
              <a:t>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What processes and documentation to have in place?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How do you demonstrate impact?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What types of assessments do you run?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Thoughtfully conveying resource constraints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</a:rPr>
              <a:t>Workflow and cadence</a:t>
            </a: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9" descr="High Quality Grumpy Cat Happy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7691" y="2821577"/>
            <a:ext cx="2543061" cy="2899078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 – New </a:t>
            </a:r>
            <a:r>
              <a:rPr lang="en-US" sz="5400" b="1">
                <a:solidFill>
                  <a:srgbClr val="C00000"/>
                </a:solidFill>
              </a:rPr>
              <a:t>Red</a:t>
            </a:r>
            <a:r>
              <a:rPr lang="en-US" sz="5400" b="1">
                <a:solidFill>
                  <a:srgbClr val="757070"/>
                </a:solidFill>
              </a:rPr>
              <a:t> </a:t>
            </a:r>
            <a:r>
              <a:rPr lang="en-US" sz="5400" b="1">
                <a:solidFill>
                  <a:srgbClr val="8296B0"/>
                </a:solidFill>
              </a:rPr>
              <a:t>Teams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0" y="1357450"/>
            <a:ext cx="8592600" cy="5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Q1 Recommendations</a:t>
            </a:r>
            <a:endParaRPr dirty="0"/>
          </a:p>
          <a:p>
            <a:pPr marL="685800" lvl="1" indent="-2552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 b="1" dirty="0">
                <a:solidFill>
                  <a:schemeClr val="lt1"/>
                </a:solidFill>
              </a:rPr>
              <a:t>Relationships, relationships, relationships!</a:t>
            </a:r>
            <a:endParaRPr dirty="0"/>
          </a:p>
          <a:p>
            <a:pPr marL="685800" lvl="1" indent="-2552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 b="1" dirty="0">
                <a:solidFill>
                  <a:schemeClr val="lt1"/>
                </a:solidFill>
              </a:rPr>
              <a:t>Helpful Documentation</a:t>
            </a:r>
            <a:endParaRPr b="1" dirty="0"/>
          </a:p>
          <a:p>
            <a:pPr marL="1143000" lvl="2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400" b="1" dirty="0">
                <a:solidFill>
                  <a:srgbClr val="8296B0"/>
                </a:solidFill>
              </a:rPr>
              <a:t>Red Team Charter </a:t>
            </a:r>
            <a:r>
              <a:rPr lang="en-US" sz="2400" b="1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</a:rPr>
              <a:t>(who you are and what you do!)</a:t>
            </a:r>
            <a:endParaRPr sz="2400" b="1" dirty="0">
              <a:solidFill>
                <a:srgbClr val="8296B0"/>
              </a:solidFill>
            </a:endParaRPr>
          </a:p>
          <a:p>
            <a:pPr marL="1143000" lvl="2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400" b="1" dirty="0">
                <a:solidFill>
                  <a:srgbClr val="8296B0"/>
                </a:solidFill>
              </a:rPr>
              <a:t>Rules of Engagement </a:t>
            </a:r>
            <a:r>
              <a:rPr lang="en-US" sz="2400" dirty="0">
                <a:solidFill>
                  <a:schemeClr val="lt1"/>
                </a:solidFill>
              </a:rPr>
              <a:t>(how you do what you do!)</a:t>
            </a:r>
            <a:endParaRPr dirty="0"/>
          </a:p>
          <a:p>
            <a:pPr marL="1143000" lvl="2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400" b="1" dirty="0">
                <a:solidFill>
                  <a:srgbClr val="8296B0"/>
                </a:solidFill>
              </a:rPr>
              <a:t>Red Team Exercise Proposal Template</a:t>
            </a:r>
            <a:endParaRPr sz="2400" b="1" dirty="0">
              <a:solidFill>
                <a:srgbClr val="8296B0"/>
              </a:solidFill>
            </a:endParaRPr>
          </a:p>
          <a:p>
            <a:pPr marL="1143000" lvl="2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400" b="1" dirty="0">
                <a:solidFill>
                  <a:srgbClr val="8296B0"/>
                </a:solidFill>
              </a:rPr>
              <a:t>Purple Team Exercise Proposal Template</a:t>
            </a:r>
            <a:endParaRPr sz="2400" b="1" dirty="0">
              <a:solidFill>
                <a:srgbClr val="8296B0"/>
              </a:solidFill>
            </a:endParaRPr>
          </a:p>
          <a:p>
            <a:pPr marL="1143000" lvl="2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400" b="1" dirty="0">
                <a:solidFill>
                  <a:srgbClr val="8296B0"/>
                </a:solidFill>
              </a:rPr>
              <a:t>Roadmap</a:t>
            </a:r>
            <a:endParaRPr dirty="0"/>
          </a:p>
          <a:p>
            <a:pPr marL="1600200" lvl="3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1-2 Years Out</a:t>
            </a:r>
            <a:endParaRPr dirty="0"/>
          </a:p>
          <a:p>
            <a:pPr marL="1600200" lvl="3" indent="-25145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How red team will evolve</a:t>
            </a:r>
            <a:endParaRPr dirty="0"/>
          </a:p>
          <a:p>
            <a:pPr marL="2057400" lvl="4" indent="-2514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Additional capabilities</a:t>
            </a:r>
            <a:endParaRPr dirty="0"/>
          </a:p>
          <a:p>
            <a:pPr marL="2057400" lvl="4" indent="-2514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Maturing Exercises (supply chain, </a:t>
            </a:r>
            <a:r>
              <a:rPr lang="en-US" sz="2400" dirty="0" err="1">
                <a:solidFill>
                  <a:schemeClr val="lt1"/>
                </a:solidFill>
              </a:rPr>
              <a:t>upleveling</a:t>
            </a:r>
            <a:r>
              <a:rPr lang="en-US" sz="2400" dirty="0">
                <a:solidFill>
                  <a:schemeClr val="lt1"/>
                </a:solidFill>
              </a:rPr>
              <a:t>, etc.)</a:t>
            </a:r>
            <a:endParaRPr dirty="0"/>
          </a:p>
          <a:p>
            <a:pPr marL="2057400" lvl="4" indent="-2514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Threat research and emulation</a:t>
            </a:r>
            <a:endParaRPr dirty="0"/>
          </a:p>
          <a:p>
            <a:pPr marL="2057400" lvl="4" indent="-2514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Additional resourcing needed to get there</a:t>
            </a:r>
            <a:endParaRPr dirty="0"/>
          </a:p>
        </p:txBody>
      </p:sp>
      <p:sp>
        <p:nvSpPr>
          <p:cNvPr id="174" name="Google Shape;174;p1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2663" y="2011945"/>
            <a:ext cx="3599337" cy="358499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169682" y="88106"/>
            <a:ext cx="116988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Sample Exercise Proposal Template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3" descr="Text&#10;&#10;Description automatically generated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475" y="1110499"/>
            <a:ext cx="5009049" cy="565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c5954b848d_0_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5954b848d_0_9"/>
          <p:cNvSpPr txBox="1">
            <a:spLocks noGrp="1"/>
          </p:cNvSpPr>
          <p:nvPr>
            <p:ph type="title"/>
          </p:nvPr>
        </p:nvSpPr>
        <p:spPr>
          <a:xfrm>
            <a:off x="169682" y="88106"/>
            <a:ext cx="116988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Sample </a:t>
            </a:r>
            <a:r>
              <a:rPr lang="en-US" sz="5400" b="1">
                <a:solidFill>
                  <a:srgbClr val="7030A0"/>
                </a:solidFill>
              </a:rPr>
              <a:t>Purple</a:t>
            </a:r>
            <a:r>
              <a:rPr lang="en-US" sz="5400" b="1">
                <a:solidFill>
                  <a:srgbClr val="8296B0"/>
                </a:solidFill>
              </a:rPr>
              <a:t> Team Planning Template</a:t>
            </a:r>
            <a:endParaRPr/>
          </a:p>
        </p:txBody>
      </p:sp>
      <p:sp>
        <p:nvSpPr>
          <p:cNvPr id="190" name="Google Shape;190;gc5954b848d_0_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262B83A-C283-384A-A94E-6688B406A9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7882" y="1066749"/>
            <a:ext cx="4871436" cy="5703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 – New </a:t>
            </a:r>
            <a:r>
              <a:rPr lang="en-US" sz="5400" b="1">
                <a:solidFill>
                  <a:srgbClr val="C00000"/>
                </a:solidFill>
              </a:rPr>
              <a:t>Red</a:t>
            </a:r>
            <a:r>
              <a:rPr lang="en-US" sz="5400" b="1">
                <a:solidFill>
                  <a:srgbClr val="757070"/>
                </a:solidFill>
              </a:rPr>
              <a:t> </a:t>
            </a:r>
            <a:r>
              <a:rPr lang="en-US" sz="5400" b="1">
                <a:solidFill>
                  <a:srgbClr val="8296B0"/>
                </a:solidFill>
              </a:rPr>
              <a:t>Teams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body" idx="1"/>
          </p:nvPr>
        </p:nvSpPr>
        <p:spPr>
          <a:xfrm>
            <a:off x="175011" y="1690688"/>
            <a:ext cx="8750644" cy="505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Q1 Recommendations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8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In Q1 I also like: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Blind outside-in exercise before becoming “biased”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Short in duration (no more than 1 week)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Tightly scoped (clearly identified objectives)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Use low level TTPs. Ex: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>
                <a:solidFill>
                  <a:schemeClr val="lt1"/>
                </a:solidFill>
              </a:rPr>
              <a:t>2FA man in the middle on publicly facing login portal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>
                <a:solidFill>
                  <a:schemeClr val="lt1"/>
                </a:solidFill>
              </a:rPr>
              <a:t>Simple phish for endpoint access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Quickly helps get a feel for detection &amp; response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Helps establish credibility in the org for red team</a:t>
            </a:r>
            <a:endParaRPr dirty="0"/>
          </a:p>
          <a:p>
            <a:pPr marL="1600200" lvl="3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1" descr="High Quality picard thinking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3690" y="2034868"/>
            <a:ext cx="3263299" cy="3817344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 – New </a:t>
            </a:r>
            <a:r>
              <a:rPr lang="en-US" sz="5400" b="1">
                <a:solidFill>
                  <a:srgbClr val="C00000"/>
                </a:solidFill>
              </a:rPr>
              <a:t>Red</a:t>
            </a:r>
            <a:r>
              <a:rPr lang="en-US" sz="5400" b="1">
                <a:solidFill>
                  <a:srgbClr val="757070"/>
                </a:solidFill>
              </a:rPr>
              <a:t> </a:t>
            </a:r>
            <a:r>
              <a:rPr lang="en-US" sz="5400" b="1">
                <a:solidFill>
                  <a:srgbClr val="8296B0"/>
                </a:solidFill>
              </a:rPr>
              <a:t>Teams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71315" y="1690688"/>
            <a:ext cx="9183131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Q2 Recommendations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Unit Testing Detections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MITRE ATT&amp;CK by platform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C2 Matrix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Goals: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200" dirty="0">
                <a:solidFill>
                  <a:schemeClr val="lt1"/>
                </a:solidFill>
              </a:rPr>
              <a:t>identify visibility and detection coverages and gaps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200" dirty="0">
                <a:solidFill>
                  <a:schemeClr val="lt1"/>
                </a:solidFill>
              </a:rPr>
              <a:t>Build new high fidelity detections (and improve existing)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Initial Purple Team Exercise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Can use first blind outside-in assessment from the first quarter as input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Can repeat portions of attack that went undetected and work on high fidelity detections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Validation testing on new detections generated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Continue relationship building across teams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Share results from initial red team and purple team exercises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Continue building out red team docs and processes</a:t>
            </a:r>
            <a:endParaRPr dirty="0"/>
          </a:p>
          <a:p>
            <a:pPr marL="1600200" lvl="3" indent="-9937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2" descr="High Quality Kermit-thinking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4446" y="2130457"/>
            <a:ext cx="2465237" cy="370944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c5954b848d_0_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5954b848d_0_9"/>
          <p:cNvSpPr txBox="1">
            <a:spLocks noGrp="1"/>
          </p:cNvSpPr>
          <p:nvPr>
            <p:ph type="title"/>
          </p:nvPr>
        </p:nvSpPr>
        <p:spPr>
          <a:xfrm>
            <a:off x="169682" y="88106"/>
            <a:ext cx="116988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 dirty="0">
                <a:solidFill>
                  <a:srgbClr val="8296B0"/>
                </a:solidFill>
              </a:rPr>
              <a:t>From Wolfgang </a:t>
            </a:r>
            <a:r>
              <a:rPr lang="en-US" sz="5400" b="1" dirty="0" err="1">
                <a:solidFill>
                  <a:srgbClr val="8296B0"/>
                </a:solidFill>
              </a:rPr>
              <a:t>Goerlich</a:t>
            </a:r>
            <a:endParaRPr dirty="0"/>
          </a:p>
        </p:txBody>
      </p:sp>
      <p:sp>
        <p:nvSpPr>
          <p:cNvPr id="190" name="Google Shape;190;gc5954b848d_0_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8094FC-E0AC-8A48-93D0-039DB002DA9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149" y="1672046"/>
            <a:ext cx="10836072" cy="40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4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 – New </a:t>
            </a:r>
            <a:r>
              <a:rPr lang="en-US" sz="5400" b="1">
                <a:solidFill>
                  <a:srgbClr val="C00000"/>
                </a:solidFill>
              </a:rPr>
              <a:t>Red</a:t>
            </a:r>
            <a:r>
              <a:rPr lang="en-US" sz="5400" b="1">
                <a:solidFill>
                  <a:srgbClr val="757070"/>
                </a:solidFill>
              </a:rPr>
              <a:t> </a:t>
            </a:r>
            <a:r>
              <a:rPr lang="en-US" sz="5400" b="1">
                <a:solidFill>
                  <a:srgbClr val="8296B0"/>
                </a:solidFill>
              </a:rPr>
              <a:t>Teams</a:t>
            </a: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80743" y="1357460"/>
            <a:ext cx="8214846" cy="538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Q3 Recommendations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Continue Unit Testing Detections</a:t>
            </a:r>
            <a:endParaRPr sz="2200" dirty="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Another tightly scoped red team exercise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Can be outside in or assumed breach 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200" dirty="0">
                <a:solidFill>
                  <a:schemeClr val="lt1"/>
                </a:solidFill>
              </a:rPr>
              <a:t>Impactful objectives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No more than 1 week in duration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Continue relationship building across teams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Share results from initial red team and purple team exercises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Learn from other teams (ex: intel, insider threat, security architecture, etc.)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Seek opportunities to share what the red team has been up to with other teams (including non-security teams)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200" dirty="0">
                <a:solidFill>
                  <a:schemeClr val="lt1"/>
                </a:solidFill>
              </a:rPr>
              <a:t>Example: sharing for a few minutes at other teams’ all hands meetings </a:t>
            </a:r>
            <a:endParaRPr dirty="0"/>
          </a:p>
          <a:p>
            <a:pPr marL="13716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5589" y="2442245"/>
            <a:ext cx="3822964" cy="2548642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 – New </a:t>
            </a:r>
            <a:r>
              <a:rPr lang="en-US" sz="5400" b="1">
                <a:solidFill>
                  <a:srgbClr val="C00000"/>
                </a:solidFill>
              </a:rPr>
              <a:t>Red</a:t>
            </a:r>
            <a:r>
              <a:rPr lang="en-US" sz="5400" b="1">
                <a:solidFill>
                  <a:srgbClr val="757070"/>
                </a:solidFill>
              </a:rPr>
              <a:t> </a:t>
            </a:r>
            <a:r>
              <a:rPr lang="en-US" sz="5400" b="1">
                <a:solidFill>
                  <a:srgbClr val="8296B0"/>
                </a:solidFill>
              </a:rPr>
              <a:t>Teams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0" y="1404594"/>
            <a:ext cx="8702509" cy="534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Q4 Recommendations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Demonstrating impact in year 1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What has red team helped drive?</a:t>
            </a:r>
          </a:p>
          <a:p>
            <a:pPr marL="1600200" lvl="3" indent="-228600">
              <a:buClr>
                <a:schemeClr val="lt1"/>
              </a:buClr>
              <a:buSzPct val="100000"/>
            </a:pPr>
            <a:r>
              <a:rPr lang="en-US" sz="1600" dirty="0">
                <a:solidFill>
                  <a:schemeClr val="lt1"/>
                </a:solidFill>
              </a:rPr>
              <a:t>New high fidelity detections? New SIRT runbooks?</a:t>
            </a:r>
          </a:p>
          <a:p>
            <a:pPr marL="1600200" lvl="3" indent="-228600">
              <a:buClr>
                <a:schemeClr val="lt1"/>
              </a:buClr>
              <a:buSzPct val="100000"/>
            </a:pPr>
            <a:r>
              <a:rPr lang="en-US" sz="1600" dirty="0">
                <a:solidFill>
                  <a:schemeClr val="lt1"/>
                </a:solidFill>
              </a:rPr>
              <a:t>New security controls?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Helped other teams with strategic initiatives?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Any knowledge sharing? (ex: brown bags, other teams’ all hands meetings, etc.)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Refine Red Team Roadmap For Year 2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3456"/>
              <a:buChar char="•"/>
            </a:pPr>
            <a:r>
              <a:rPr lang="en-US" dirty="0">
                <a:solidFill>
                  <a:schemeClr val="lt1"/>
                </a:solidFill>
              </a:rPr>
              <a:t>Additional capabilities planned, expanding red team exercises, threat research and emulation, additional headcount needed and why</a:t>
            </a:r>
            <a:endParaRPr sz="1800" dirty="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Continue relationship building across teams </a:t>
            </a:r>
            <a:r>
              <a:rPr lang="en-US" sz="2800" b="1" dirty="0">
                <a:solidFill>
                  <a:schemeClr val="lt1"/>
                </a:solidFill>
              </a:rPr>
              <a:t>(see the theme here?)</a:t>
            </a:r>
            <a:endParaRPr dirty="0"/>
          </a:p>
          <a:p>
            <a:pPr marL="13716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5" descr="High Quality Arnold likes it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4634" y="2686638"/>
            <a:ext cx="3343374" cy="250753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ctrTitle"/>
          </p:nvPr>
        </p:nvSpPr>
        <p:spPr>
          <a:xfrm>
            <a:off x="1363362" y="0"/>
            <a:ext cx="979797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GUIDELINES AND APPROACHES</a:t>
            </a:r>
            <a:endParaRPr/>
          </a:p>
        </p:txBody>
      </p:sp>
      <p:pic>
        <p:nvPicPr>
          <p:cNvPr id="233" name="Google Shape;233;p16" descr="GrimmCon 0x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098" y="5918886"/>
            <a:ext cx="2198902" cy="93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903" y="2387600"/>
            <a:ext cx="4567287" cy="446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Bio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657800" y="1690700"/>
            <a:ext cx="8152500" cy="5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Red Team Lead At</a:t>
            </a:r>
            <a:endParaRPr sz="4300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       macOS post exploitation and infra automation</a:t>
            </a:r>
            <a:endParaRPr sz="4300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Husband and father</a:t>
            </a:r>
            <a:endParaRPr sz="4300" dirty="0">
              <a:solidFill>
                <a:schemeClr val="lt1"/>
              </a:solidFill>
            </a:endParaRPr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Based in Austin, TX</a:t>
            </a:r>
            <a:endParaRPr sz="4300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Past </a:t>
            </a:r>
            <a:r>
              <a:rPr lang="en-US" sz="4300" dirty="0">
                <a:solidFill>
                  <a:schemeClr val="accent1"/>
                </a:solidFill>
              </a:rPr>
              <a:t>Blue</a:t>
            </a:r>
            <a:r>
              <a:rPr lang="en-US" sz="4300" dirty="0">
                <a:solidFill>
                  <a:schemeClr val="lt1"/>
                </a:solidFill>
              </a:rPr>
              <a:t> Team Experience</a:t>
            </a:r>
            <a:endParaRPr sz="4300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Second time building a red team program</a:t>
            </a:r>
            <a:endParaRPr sz="4300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Fan of </a:t>
            </a:r>
            <a:r>
              <a:rPr lang="en-US" sz="4300" dirty="0">
                <a:solidFill>
                  <a:srgbClr val="00F8FF"/>
                </a:solidFill>
              </a:rPr>
              <a:t>80s</a:t>
            </a:r>
            <a:r>
              <a:rPr lang="en-US" sz="4300" dirty="0">
                <a:solidFill>
                  <a:schemeClr val="lt1"/>
                </a:solidFill>
              </a:rPr>
              <a:t> and early </a:t>
            </a:r>
            <a:r>
              <a:rPr lang="en-US" sz="4300" dirty="0">
                <a:solidFill>
                  <a:srgbClr val="FF00F3"/>
                </a:solidFill>
              </a:rPr>
              <a:t>90s</a:t>
            </a:r>
            <a:endParaRPr sz="4300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4300" dirty="0">
                <a:solidFill>
                  <a:schemeClr val="lt1"/>
                </a:solidFill>
              </a:rPr>
              <a:t>        </a:t>
            </a:r>
            <a:r>
              <a:rPr lang="en-US" sz="4300" dirty="0">
                <a:solidFill>
                  <a:srgbClr val="00B0F0"/>
                </a:solidFill>
              </a:rPr>
              <a:t>@</a:t>
            </a:r>
            <a:r>
              <a:rPr lang="en-US" sz="4300" dirty="0" err="1">
                <a:solidFill>
                  <a:srgbClr val="00B0F0"/>
                </a:solidFill>
              </a:rPr>
              <a:t>cedowens</a:t>
            </a:r>
            <a:endParaRPr sz="4300" dirty="0">
              <a:solidFill>
                <a:srgbClr val="00B0F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94" name="Google Shape;94;p2" descr="twilio installation - resource portal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3964" y="1100073"/>
            <a:ext cx="132556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Twitter Logo | The most famous brands and company logos in the world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472" y="6140965"/>
            <a:ext cx="878700" cy="4942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1080575" y="2135250"/>
            <a:ext cx="562874" cy="49426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 descr="A person standing on a cliff overlooking a city and water&#10;&#10;Description automatically generated with low confidence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0117" y="1834906"/>
            <a:ext cx="3062470" cy="4083294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Font typeface="Calibri"/>
              <a:buNone/>
            </a:pPr>
            <a:r>
              <a:rPr lang="en-US" sz="5400" b="1" dirty="0">
                <a:solidFill>
                  <a:srgbClr val="8296B0"/>
                </a:solidFill>
              </a:rPr>
              <a:t>General Guidelines for Red Team Exercises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287383" y="1801900"/>
            <a:ext cx="9560952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Think in terms of business processes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8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Data-driven vs system driven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8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Why would an executive care?</a:t>
            </a:r>
            <a:endParaRPr sz="2200" dirty="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8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Tell a story: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What, why, how, etc.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As best as possible, identify attacker profile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Attack start -&gt; accessed X -&gt; accessed Y -&gt; end result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Identify what made it hard (i.e., what controls worked)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Identify preventions that would have hindered the assessment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Give credit due for any detection and response procedures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Identify additional opportunities for betterments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800"/>
              <a:buChar char="•"/>
            </a:pPr>
            <a:r>
              <a:rPr lang="en-US" sz="2800" b="1" dirty="0">
                <a:solidFill>
                  <a:srgbClr val="8296B0"/>
                </a:solidFill>
              </a:rPr>
              <a:t>Know your organization: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Are report documents or slide decks preferred in your org?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Bounce your recommendation suggestions off others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3AA34-6F61-A543-9E47-C3FADF8D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5279" y="3162533"/>
            <a:ext cx="2813555" cy="5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4C12B-11F9-1043-9584-8FCE74A8136E}"/>
              </a:ext>
            </a:extLst>
          </p:cNvPr>
          <p:cNvCxnSpPr/>
          <p:nvPr/>
        </p:nvCxnSpPr>
        <p:spPr>
          <a:xfrm>
            <a:off x="9196251" y="3071948"/>
            <a:ext cx="0" cy="9144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6C9E9E-733D-F042-AA07-12781E1FAF57}"/>
              </a:ext>
            </a:extLst>
          </p:cNvPr>
          <p:cNvSpPr txBox="1"/>
          <p:nvPr/>
        </p:nvSpPr>
        <p:spPr>
          <a:xfrm>
            <a:off x="8815279" y="2616141"/>
            <a:ext cx="2813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Sophistication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965A9-61D1-A943-9F4D-2658E770EB06}"/>
              </a:ext>
            </a:extLst>
          </p:cNvPr>
          <p:cNvSpPr txBox="1"/>
          <p:nvPr/>
        </p:nvSpPr>
        <p:spPr>
          <a:xfrm>
            <a:off x="8918723" y="4018683"/>
            <a:ext cx="92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Approaches To Red Team Exercises</a:t>
            </a: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148133" y="1684551"/>
            <a:ext cx="7848601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Font typeface="Calibri"/>
              <a:buAutoNum type="arabicPeriod"/>
            </a:pPr>
            <a:r>
              <a:rPr lang="en-US" sz="3200" b="1">
                <a:solidFill>
                  <a:srgbClr val="8296B0"/>
                </a:solidFill>
              </a:rPr>
              <a:t>Long Running Exercise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Lots of planning work and preparation up front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Often involves emulating a real world adversary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Outside-in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Goal is to remain undetected and retain access as long as possible in order to meet mission objectives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May include various access methods/vectors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>
                <a:solidFill>
                  <a:srgbClr val="8296B0"/>
                </a:solidFill>
              </a:rPr>
              <a:t>Best suited for environments with mature blue and red teams where a lot of the basics in unit testing have been covered; also better for larger red teams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70FA772-A5A4-4B4F-93B5-FBC4216AA9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538" y="2674144"/>
            <a:ext cx="3890992" cy="2537936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Approaches To Red Team Exercises</a:t>
            </a:r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1"/>
          </p:nvPr>
        </p:nvSpPr>
        <p:spPr>
          <a:xfrm>
            <a:off x="665205" y="1690688"/>
            <a:ext cx="6192794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Font typeface="Calibri"/>
              <a:buAutoNum type="arabicPeriod" startAt="2"/>
            </a:pPr>
            <a:r>
              <a:rPr lang="en-US" sz="3200" b="1" dirty="0">
                <a:solidFill>
                  <a:srgbClr val="8296B0"/>
                </a:solidFill>
              </a:rPr>
              <a:t>Linear Exercises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Use the same set of TTPs across exercises until those TTPs no longer work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Then modify TTPs or evolve to new TTPs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May keep the “loot” gained in a previous exercise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Simulates an attacker who only ”levels up” when absolutely required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Usually scoped and shorter in duration (ex: 1 week up through 1 month)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Essentially helps with follow through to ensure that detections and preventions are moved 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If used exclusively, this approach will limit the attack TTPs that blue is exposed to</a:t>
            </a:r>
            <a:endParaRPr dirty="0"/>
          </a:p>
        </p:txBody>
      </p:sp>
      <p:sp>
        <p:nvSpPr>
          <p:cNvPr id="260" name="Google Shape;260;p1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DF0431-C537-7B4A-8FE5-4613D7D7F9FF}"/>
              </a:ext>
            </a:extLst>
          </p:cNvPr>
          <p:cNvCxnSpPr>
            <a:cxnSpLocks/>
          </p:cNvCxnSpPr>
          <p:nvPr/>
        </p:nvCxnSpPr>
        <p:spPr>
          <a:xfrm flipH="1">
            <a:off x="8068987" y="1961606"/>
            <a:ext cx="13063" cy="3853542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3B79A-8ABC-424D-81CF-8A627F2307A2}"/>
              </a:ext>
            </a:extLst>
          </p:cNvPr>
          <p:cNvCxnSpPr>
            <a:cxnSpLocks/>
          </p:cNvCxnSpPr>
          <p:nvPr/>
        </p:nvCxnSpPr>
        <p:spPr>
          <a:xfrm flipH="1">
            <a:off x="8100389" y="5812971"/>
            <a:ext cx="3643121" cy="2177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B18279-1FA2-BC4C-A49C-CB0725A5EC2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8304799" y="5375367"/>
            <a:ext cx="9614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0">
            <a:extLst>
              <a:ext uri="{FF2B5EF4-FFF2-40B4-BE49-F238E27FC236}">
                <a16:creationId xmlns:a16="http://schemas.microsoft.com/office/drawing/2014/main" id="{54A66F51-C408-8846-94D2-BA22A5E5EF09}"/>
              </a:ext>
            </a:extLst>
          </p:cNvPr>
          <p:cNvSpPr/>
          <p:nvPr/>
        </p:nvSpPr>
        <p:spPr>
          <a:xfrm>
            <a:off x="8968827" y="4185557"/>
            <a:ext cx="1261566" cy="1189810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76B322-2119-EB44-9A9D-2084435A95EA}"/>
              </a:ext>
            </a:extLst>
          </p:cNvPr>
          <p:cNvCxnSpPr/>
          <p:nvPr/>
        </p:nvCxnSpPr>
        <p:spPr>
          <a:xfrm>
            <a:off x="11447417" y="3112951"/>
            <a:ext cx="74458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F49F47-9AD9-524F-A0A7-E9E530A14B98}"/>
              </a:ext>
            </a:extLst>
          </p:cNvPr>
          <p:cNvSpPr txBox="1"/>
          <p:nvPr/>
        </p:nvSpPr>
        <p:spPr>
          <a:xfrm>
            <a:off x="9049382" y="4425522"/>
            <a:ext cx="1097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 path no longer working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7B62D10-4572-D147-A394-825EE839A7DF}"/>
              </a:ext>
            </a:extLst>
          </p:cNvPr>
          <p:cNvSpPr/>
          <p:nvPr/>
        </p:nvSpPr>
        <p:spPr>
          <a:xfrm>
            <a:off x="10483866" y="3112951"/>
            <a:ext cx="1242060" cy="1072605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36B3F-C085-3E4C-B30E-3322047CC6A9}"/>
              </a:ext>
            </a:extLst>
          </p:cNvPr>
          <p:cNvSpPr txBox="1"/>
          <p:nvPr/>
        </p:nvSpPr>
        <p:spPr>
          <a:xfrm>
            <a:off x="10535017" y="3311602"/>
            <a:ext cx="1097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 path no longer working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F65F79-9BC0-DF41-AFC0-BEFCCE6F51BE}"/>
              </a:ext>
            </a:extLst>
          </p:cNvPr>
          <p:cNvCxnSpPr>
            <a:cxnSpLocks/>
          </p:cNvCxnSpPr>
          <p:nvPr/>
        </p:nvCxnSpPr>
        <p:spPr>
          <a:xfrm>
            <a:off x="9896289" y="4185556"/>
            <a:ext cx="9614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562A18D1-3237-8842-B7B3-BBAA0D68CD4D}"/>
              </a:ext>
            </a:extLst>
          </p:cNvPr>
          <p:cNvSpPr/>
          <p:nvPr/>
        </p:nvSpPr>
        <p:spPr>
          <a:xfrm>
            <a:off x="8136946" y="5267597"/>
            <a:ext cx="299028" cy="27867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4FE3DE7B-379B-D341-A4E9-213E92F5947C}"/>
              </a:ext>
            </a:extLst>
          </p:cNvPr>
          <p:cNvSpPr/>
          <p:nvPr/>
        </p:nvSpPr>
        <p:spPr>
          <a:xfrm>
            <a:off x="9088952" y="5263243"/>
            <a:ext cx="299028" cy="27867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AD88A6DB-254D-F941-A51D-66E37CFB7230}"/>
              </a:ext>
            </a:extLst>
          </p:cNvPr>
          <p:cNvSpPr/>
          <p:nvPr/>
        </p:nvSpPr>
        <p:spPr>
          <a:xfrm>
            <a:off x="9772435" y="4075003"/>
            <a:ext cx="299028" cy="27867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C5198754-E183-0643-8FE0-5FCF5D7393F8}"/>
              </a:ext>
            </a:extLst>
          </p:cNvPr>
          <p:cNvSpPr/>
          <p:nvPr/>
        </p:nvSpPr>
        <p:spPr>
          <a:xfrm>
            <a:off x="10640164" y="4075002"/>
            <a:ext cx="299028" cy="27867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E1E31759-A3EE-494B-94F3-EE4DF54D9FA7}"/>
              </a:ext>
            </a:extLst>
          </p:cNvPr>
          <p:cNvSpPr/>
          <p:nvPr/>
        </p:nvSpPr>
        <p:spPr>
          <a:xfrm>
            <a:off x="11353800" y="3004143"/>
            <a:ext cx="299028" cy="27867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90373-A99F-164B-AC6A-ED78E73B62DA}"/>
              </a:ext>
            </a:extLst>
          </p:cNvPr>
          <p:cNvSpPr txBox="1"/>
          <p:nvPr/>
        </p:nvSpPr>
        <p:spPr>
          <a:xfrm rot="16200000">
            <a:off x="6428293" y="3302194"/>
            <a:ext cx="265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Sophistication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20302-FCB1-5949-8AF5-B9C4819CA5A6}"/>
              </a:ext>
            </a:extLst>
          </p:cNvPr>
          <p:cNvSpPr txBox="1"/>
          <p:nvPr/>
        </p:nvSpPr>
        <p:spPr>
          <a:xfrm>
            <a:off x="9092588" y="5759873"/>
            <a:ext cx="135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Time</a:t>
            </a:r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3A5D56ED-C7BA-7E43-A5D1-1512FAAA06A8}"/>
              </a:ext>
            </a:extLst>
          </p:cNvPr>
          <p:cNvSpPr/>
          <p:nvPr/>
        </p:nvSpPr>
        <p:spPr>
          <a:xfrm>
            <a:off x="8256475" y="1983807"/>
            <a:ext cx="299028" cy="278675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1E9A81-014F-F143-B678-FDDF081E8DFC}"/>
              </a:ext>
            </a:extLst>
          </p:cNvPr>
          <p:cNvSpPr txBox="1"/>
          <p:nvPr/>
        </p:nvSpPr>
        <p:spPr>
          <a:xfrm>
            <a:off x="8555503" y="1970015"/>
            <a:ext cx="265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= Red team exercise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Approaches To Red Team Exercises</a:t>
            </a:r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body" idx="1"/>
          </p:nvPr>
        </p:nvSpPr>
        <p:spPr>
          <a:xfrm>
            <a:off x="665204" y="1690688"/>
            <a:ext cx="7848601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Font typeface="Calibri"/>
              <a:buAutoNum type="arabicPeriod" startAt="3"/>
            </a:pPr>
            <a:r>
              <a:rPr lang="en-US" sz="3200" b="1">
                <a:solidFill>
                  <a:srgbClr val="8296B0"/>
                </a:solidFill>
              </a:rPr>
              <a:t>Non-Linear Exercises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Run different exercises that are individually scoped and do not have a direct connection to previous operations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Usually scoped and shorter in duration (ex: 1 week up through 1 month)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>
                <a:solidFill>
                  <a:srgbClr val="8296B0"/>
                </a:solidFill>
              </a:rPr>
              <a:t>Helps blue team see a variety of TTPs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>
                <a:solidFill>
                  <a:srgbClr val="8296B0"/>
                </a:solidFill>
              </a:rPr>
              <a:t>Depending on the cadence, could lead to ”squirrel effect” where blue jumps to another attack vector without fully building detections and response for previous TTPs they have seen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0" descr="Image for post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3805" y="2913016"/>
            <a:ext cx="3678195" cy="247195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Approaches To Red Team Exercises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665204" y="1690688"/>
            <a:ext cx="7848601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Font typeface="Calibri"/>
              <a:buAutoNum type="arabicPeriod" startAt="4"/>
            </a:pPr>
            <a:r>
              <a:rPr lang="en-US" sz="3200" b="1">
                <a:solidFill>
                  <a:srgbClr val="8296B0"/>
                </a:solidFill>
              </a:rPr>
              <a:t>Unit Testing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Is often a good place for new red teams (or instances where detection coverage is unknown)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Ex: Run MITRE ATT&amp;CK matrix TTPs and work collaboratively with blue to run tests to gauge detections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>
                <a:solidFill>
                  <a:srgbClr val="8296B0"/>
                </a:solidFill>
              </a:rPr>
              <a:t>Helps provide immediate uplift to detections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Char char="•"/>
            </a:pPr>
            <a:r>
              <a:rPr lang="en-US" b="1">
                <a:solidFill>
                  <a:srgbClr val="8296B0"/>
                </a:solidFill>
              </a:rPr>
              <a:t>By itself, does not fully test detection and response for an attack chain, where an attacker traverses multiple layers (some of which may not be present in the ATT&amp;CK matrix currently)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1" descr="The Strategic Guide to the MITRE ATT&amp;CK Frame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6845" y="2152453"/>
            <a:ext cx="4255155" cy="255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Roadmap Planning</a:t>
            </a:r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body" idx="1"/>
          </p:nvPr>
        </p:nvSpPr>
        <p:spPr>
          <a:xfrm>
            <a:off x="141402" y="1319753"/>
            <a:ext cx="7861955" cy="541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200" b="1" dirty="0">
                <a:solidFill>
                  <a:srgbClr val="8296B0"/>
                </a:solidFill>
              </a:rPr>
              <a:t>Exercise Planning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For new red teams, the reality is you probably will not run a long running exercise; however that can be a good ”north star”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Consider a mixture of linear and non-linear exercises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Ensure unit testing coverage for base TTPs by platform/OS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Find the right frequency/cadence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dirty="0">
                <a:solidFill>
                  <a:srgbClr val="8296B0"/>
                </a:solidFill>
              </a:rPr>
              <a:t>I personally like quarterly exercises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Gives time for R&amp;D, planning, execution, and closeout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Also gives blue some time between ops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Find the cadence that works right for your environment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Leverage data inputs from other teams into scenario development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Clearly Identify Areas for Growth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Collaborative Exercises (let others help!)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Automation needs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Skillset gaps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Current headcount limitations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Any </a:t>
            </a:r>
            <a:r>
              <a:rPr lang="en-US" dirty="0">
                <a:solidFill>
                  <a:srgbClr val="8296B0"/>
                </a:solidFill>
              </a:rPr>
              <a:t>“peanut butter effect”</a:t>
            </a:r>
            <a:r>
              <a:rPr lang="en-US" dirty="0">
                <a:solidFill>
                  <a:schemeClr val="lt1"/>
                </a:solidFill>
              </a:rPr>
              <a:t> presently?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What is not working well? How to improve it?</a:t>
            </a:r>
            <a:endParaRPr dirty="0"/>
          </a:p>
          <a:p>
            <a:pPr marL="1143000" lvl="2" indent="-120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A Product Marketing Roadmap and Its Value to Sales | Proficientz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3357" y="3017520"/>
            <a:ext cx="3883843" cy="252072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3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Example Red Team Workflow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body" idx="1"/>
          </p:nvPr>
        </p:nvSpPr>
        <p:spPr>
          <a:xfrm>
            <a:off x="665204" y="1690688"/>
            <a:ext cx="9220201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 dirty="0">
                <a:solidFill>
                  <a:srgbClr val="8296B0"/>
                </a:solidFill>
              </a:rPr>
              <a:t>Quarterly Red Team Exercise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Can be outside-in or assumed breach</a:t>
            </a:r>
            <a:endParaRPr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Objectives should be impactful to the business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Can even talk to employees on other teams to get a feel of what data they deem important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200" b="1" dirty="0">
                <a:solidFill>
                  <a:srgbClr val="8296B0"/>
                </a:solidFill>
              </a:rPr>
              <a:t>Quarterly Purple Team Exercise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Replay steps from prior red team exercises that went undetected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Build and validate new detections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200" b="1" dirty="0">
                <a:solidFill>
                  <a:srgbClr val="8296B0"/>
                </a:solidFill>
              </a:rPr>
              <a:t>Semi-Annual Specific Assessment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Ex 1: Work together with developer to attack a particular system or application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</a:rPr>
              <a:t>Ex 2: Segmentation or availability testing</a:t>
            </a:r>
            <a:endParaRPr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200" b="1" dirty="0">
                <a:solidFill>
                  <a:srgbClr val="8296B0"/>
                </a:solidFill>
              </a:rPr>
              <a:t>Dedicated R&amp;D Time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Ex: 1-2 weeks per quarter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Build new capabilities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Infra automation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 dirty="0">
                <a:solidFill>
                  <a:srgbClr val="8296B0"/>
                </a:solidFill>
              </a:rPr>
              <a:t>Annual SIRT Table Top Exercise Support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Help craft scenario from attacker perspective</a:t>
            </a:r>
            <a:endParaRPr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  <a:p>
            <a:pPr marL="685800" lvl="1" indent="-1219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  <a:p>
            <a:pPr marL="114300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3" descr="High Quality work dog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5884" y="2717800"/>
            <a:ext cx="2714413" cy="32004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ctrTitle"/>
          </p:nvPr>
        </p:nvSpPr>
        <p:spPr>
          <a:xfrm>
            <a:off x="1363363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METRICS</a:t>
            </a:r>
            <a:endParaRPr/>
          </a:p>
        </p:txBody>
      </p:sp>
      <p:pic>
        <p:nvPicPr>
          <p:cNvPr id="303" name="Google Shape;303;p24" descr="GrimmCon 0x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098" y="5918886"/>
            <a:ext cx="2198902" cy="93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903" y="2387600"/>
            <a:ext cx="4567287" cy="446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Metrics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1"/>
          </p:nvPr>
        </p:nvSpPr>
        <p:spPr>
          <a:xfrm>
            <a:off x="127876" y="1625110"/>
            <a:ext cx="8111151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Char char="•"/>
            </a:pPr>
            <a:r>
              <a:rPr lang="en-US" sz="3200" b="1" dirty="0">
                <a:solidFill>
                  <a:srgbClr val="8296B0"/>
                </a:solidFill>
              </a:rPr>
              <a:t>Ideas for Metrics Tracking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Examples for tracking metrics specific to red team exercises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Dwell Time: </a:t>
            </a:r>
            <a:r>
              <a:rPr lang="en-US" i="1" dirty="0">
                <a:solidFill>
                  <a:srgbClr val="8296B0"/>
                </a:solidFill>
              </a:rPr>
              <a:t>Remediation Time – Initial Access Time</a:t>
            </a:r>
            <a:endParaRPr dirty="0">
              <a:solidFill>
                <a:srgbClr val="8296B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Time To Initial Access: </a:t>
            </a:r>
            <a:r>
              <a:rPr lang="en-US" i="1" dirty="0">
                <a:solidFill>
                  <a:srgbClr val="8296B0"/>
                </a:solidFill>
              </a:rPr>
              <a:t>Initial Access Time – Attack Start Time</a:t>
            </a:r>
            <a:endParaRPr dirty="0">
              <a:solidFill>
                <a:srgbClr val="8296B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Time To Detection: </a:t>
            </a:r>
            <a:r>
              <a:rPr lang="en-US" i="1" dirty="0">
                <a:solidFill>
                  <a:srgbClr val="8296B0"/>
                </a:solidFill>
              </a:rPr>
              <a:t>Initial Detection Time – Initial Access Time</a:t>
            </a:r>
            <a:endParaRPr dirty="0">
              <a:solidFill>
                <a:srgbClr val="8296B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Cyber Kill Chain Stage of Initial Detection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dirty="0">
                <a:solidFill>
                  <a:schemeClr val="lt1"/>
                </a:solidFill>
              </a:rPr>
              <a:t>How far along in the kill chain was the red team detected</a:t>
            </a:r>
            <a:endParaRPr dirty="0"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1800"/>
              <a:buChar char="•"/>
            </a:pPr>
            <a:r>
              <a:rPr lang="en-US" i="1" dirty="0">
                <a:solidFill>
                  <a:srgbClr val="8296B0"/>
                </a:solidFill>
              </a:rPr>
              <a:t>Recon -&gt; Weaponization -&gt; Delivery -&gt; Exploitation -&gt; Installation -&gt; Command &amp; Control -&gt; Actions on Objectives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Time to Remediation: </a:t>
            </a:r>
            <a:r>
              <a:rPr lang="en-US" i="1" dirty="0">
                <a:solidFill>
                  <a:srgbClr val="8296B0"/>
                </a:solidFill>
              </a:rPr>
              <a:t>Remediation Time – Initial Detection Time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>
                <a:solidFill>
                  <a:schemeClr val="lt1"/>
                </a:solidFill>
              </a:rPr>
              <a:t>Cyber Kill Chain Stage Reached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dirty="0">
                <a:solidFill>
                  <a:schemeClr val="lt1"/>
                </a:solidFill>
              </a:rPr>
              <a:t>How far the red team is able to advance during ops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solidFill>
                  <a:schemeClr val="lt1"/>
                </a:solidFill>
              </a:rPr>
              <a:t>These metrics require collaboration between red and blue</a:t>
            </a: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5" descr="5 metrics every dental practice should be tracking | DentistryIQ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4163" y="2718620"/>
            <a:ext cx="3739961" cy="249330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6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Metrics</a:t>
            </a:r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body" idx="1"/>
          </p:nvPr>
        </p:nvSpPr>
        <p:spPr>
          <a:xfrm>
            <a:off x="133264" y="1690688"/>
            <a:ext cx="8190900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3200"/>
              <a:buChar char="•"/>
            </a:pPr>
            <a:r>
              <a:rPr lang="en-US" sz="3200" b="1">
                <a:solidFill>
                  <a:srgbClr val="8296B0"/>
                </a:solidFill>
              </a:rPr>
              <a:t>These metrics will help answer: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How effective are our remediation processes?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How specifically have red team exercises helped improve our defenses and remediations?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How is the blue team trending across exercises?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Are things getting harder or easier over time for the red team?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What are we doing to shift our detections earlier in the attack life cycle?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ts val="2800"/>
              <a:buChar char="•"/>
            </a:pPr>
            <a:r>
              <a:rPr lang="en-US" b="1">
                <a:solidFill>
                  <a:srgbClr val="8296B0"/>
                </a:solidFill>
              </a:rPr>
              <a:t>The questions above help tell a story that can resonate more with management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6" descr="5 metrics every dental practice should be tracking | DentistryIQ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4163" y="2718620"/>
            <a:ext cx="3739961" cy="249330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Agenda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199" y="1537649"/>
            <a:ext cx="6922730" cy="49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“State of the Union”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Ground Level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General Guidelines &amp; Approaches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Roadmap Planning &amp; Workflow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Metrics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Lessons Learned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Summary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9318" y="1690688"/>
            <a:ext cx="3592871" cy="413127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ctrTitle"/>
          </p:nvPr>
        </p:nvSpPr>
        <p:spPr>
          <a:xfrm>
            <a:off x="1363363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WRAPPING IT UP</a:t>
            </a:r>
            <a:endParaRPr/>
          </a:p>
        </p:txBody>
      </p:sp>
      <p:pic>
        <p:nvPicPr>
          <p:cNvPr id="328" name="Google Shape;328;p27" descr="GrimmCon 0x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098" y="5918886"/>
            <a:ext cx="2198902" cy="93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903" y="2387600"/>
            <a:ext cx="4567287" cy="446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Lessons Learned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1"/>
          </p:nvPr>
        </p:nvSpPr>
        <p:spPr>
          <a:xfrm>
            <a:off x="122548" y="1536569"/>
            <a:ext cx="8531259" cy="520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Flexibility is Key!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When starting a new red team, you may not do “red team” things 100% of the time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Ex: corporate phishing exercises, pen tests of a network segment, etc.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Note how any secondary tasks affect your ability to perform primary red team tasks, and share upward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Also offer ideas for solutions (ex: can I automate something and hand off to the appropriate team)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Foster Open Sharing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Hard for red team to have an impact if no one really knows who the red team is or what red team has been up to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Share what red team is doing, even with non-security teams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This will also help build allies across teams that could be beneficial down the road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If You Do Not Have A Vision For Red Team, Someone Else Does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Take time up front to think broadly about the red team program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Identify the direction, workflow, and key deliverables for red team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Proactively build out the roadmap, team charter, rules of engagement, </a:t>
            </a:r>
            <a:r>
              <a:rPr lang="en-US" dirty="0" err="1">
                <a:solidFill>
                  <a:schemeClr val="lt1"/>
                </a:solidFill>
              </a:rPr>
              <a:t>etc</a:t>
            </a:r>
            <a:r>
              <a:rPr lang="en-US" dirty="0">
                <a:solidFill>
                  <a:schemeClr val="lt1"/>
                </a:solidFill>
              </a:rPr>
              <a:t> </a:t>
            </a:r>
            <a:endParaRPr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solidFill>
                <a:srgbClr val="8296B0"/>
              </a:solidFill>
            </a:endParaRPr>
          </a:p>
          <a:p>
            <a:pPr marL="1143000" lvl="2" indent="-120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8" descr="High Quality Guy tapping head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2210" y="2545236"/>
            <a:ext cx="3228776" cy="2658359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Lessons Learned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122548" y="1508289"/>
            <a:ext cx="7824249" cy="52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 dirty="0">
                <a:solidFill>
                  <a:srgbClr val="8296B0"/>
                </a:solidFill>
              </a:rPr>
              <a:t>Fail Forward</a:t>
            </a:r>
            <a:endParaRPr sz="31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We are all learning as we go when it comes to internal corporate red teams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Not trying is worse than trying with undesired results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Constantly solicit feedback from other teams and and adjust as needed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 dirty="0">
                <a:solidFill>
                  <a:srgbClr val="8296B0"/>
                </a:solidFill>
              </a:rPr>
              <a:t>Blue Being Successful Is A Good Thing</a:t>
            </a:r>
            <a:endParaRPr sz="3100" dirty="0"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End goal is to make things harder for attackers</a:t>
            </a:r>
            <a:endParaRPr dirty="0"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Highlight the things that blue is doing well</a:t>
            </a:r>
            <a:endParaRPr dirty="0"/>
          </a:p>
          <a:p>
            <a:pPr marL="6858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Consider it a positive if blue prevents you from reaching exercise objectives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 dirty="0">
                <a:solidFill>
                  <a:srgbClr val="8296B0"/>
                </a:solidFill>
              </a:rPr>
              <a:t>Clear Concise Reporting</a:t>
            </a:r>
            <a:endParaRPr sz="31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The companies I have worked for prefer </a:t>
            </a:r>
            <a:r>
              <a:rPr lang="en-US" dirty="0" err="1">
                <a:solidFill>
                  <a:schemeClr val="lt1"/>
                </a:solidFill>
              </a:rPr>
              <a:t>outbriefs</a:t>
            </a:r>
            <a:r>
              <a:rPr lang="en-US" dirty="0">
                <a:solidFill>
                  <a:schemeClr val="lt1"/>
                </a:solidFill>
              </a:rPr>
              <a:t> that tell stories rather than long detailed reports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Become a good storyteller and describe each operation as if it were a story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Show the attack step by step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Have clear and actionable recommendations; this may require checking with other teams to see if a recommendation is even tenable in your environment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 dirty="0">
                <a:solidFill>
                  <a:srgbClr val="8296B0"/>
                </a:solidFill>
              </a:rPr>
              <a:t>Relationship Building Is Important</a:t>
            </a:r>
            <a:endParaRPr sz="31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Empathy Empathy Empathy!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Build relationships across security teams and non-security teams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Build relationships in the security community with others on red teams </a:t>
            </a:r>
            <a:endParaRPr dirty="0"/>
          </a:p>
          <a:p>
            <a:pPr marL="685800" lvl="1" indent="-1219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solidFill>
                <a:srgbClr val="8296B0"/>
              </a:solidFill>
            </a:endParaRPr>
          </a:p>
          <a:p>
            <a:pPr marL="114300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29" descr="The Better Light Bulb Debate | Business Ethics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6811" y="2818615"/>
            <a:ext cx="3966251" cy="239237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Putting It All Together</a:t>
            </a: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665204" y="1690688"/>
            <a:ext cx="8861855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98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200" b="1">
                <a:solidFill>
                  <a:srgbClr val="8296B0"/>
                </a:solidFill>
              </a:rPr>
              <a:t>Ground Level</a:t>
            </a:r>
            <a:endParaRPr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Build relationships!</a:t>
            </a:r>
            <a:endParaRPr sz="28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Roadmap, team charter, rules of engagement</a:t>
            </a:r>
            <a:endParaRPr sz="28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At a minimum, think through what red team workflow looks like by quarter</a:t>
            </a:r>
            <a:endParaRPr sz="28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Limited tightly scoped red team exercises to begin along with unit testing coverage for base TTPs by platform/OS</a:t>
            </a:r>
            <a:endParaRPr sz="285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chemeClr val="lt1"/>
              </a:solidFill>
            </a:endParaRPr>
          </a:p>
          <a:p>
            <a:pPr marL="228600" lvl="0" indent="-2158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50" b="1">
                <a:solidFill>
                  <a:srgbClr val="8296B0"/>
                </a:solidFill>
              </a:rPr>
              <a:t>Red Team Exercise Considerations</a:t>
            </a:r>
            <a:endParaRPr sz="31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Think in terms of the business (data vs system)</a:t>
            </a:r>
            <a:endParaRPr sz="28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Tell a story that can be easily followed by others</a:t>
            </a:r>
            <a:endParaRPr sz="28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Use both linear and non-linear exercises; long running op is ”north star”</a:t>
            </a:r>
            <a:endParaRPr sz="2850"/>
          </a:p>
          <a:p>
            <a:pPr marL="685800" lvl="1" indent="-223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50">
                <a:solidFill>
                  <a:schemeClr val="lt1"/>
                </a:solidFill>
              </a:rPr>
              <a:t>Pick a cadence that your team can stick to and that makes sense for your environment</a:t>
            </a:r>
            <a:endParaRPr sz="285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chemeClr val="lt1"/>
              </a:solidFill>
            </a:endParaRPr>
          </a:p>
          <a:p>
            <a:pPr marL="228600" lvl="0" indent="-2138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sz="3100" b="1">
                <a:solidFill>
                  <a:srgbClr val="8296B0"/>
                </a:solidFill>
              </a:rPr>
              <a:t>Reminders</a:t>
            </a:r>
            <a:endParaRPr sz="3100"/>
          </a:p>
          <a:p>
            <a:pPr marL="685800" lvl="1" indent="-2216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</a:rPr>
              <a:t>Track meaningful metrics across exercises that can help tell a story</a:t>
            </a:r>
            <a:endParaRPr sz="2800"/>
          </a:p>
          <a:p>
            <a:pPr marL="685800" lvl="1" indent="-2216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</a:rPr>
              <a:t>Fail forward – adjust as needed along the way</a:t>
            </a:r>
            <a:endParaRPr sz="2800"/>
          </a:p>
          <a:p>
            <a:pPr marL="685800" lvl="1" indent="-2216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</a:rPr>
              <a:t>Foster open sharing with other teams </a:t>
            </a:r>
            <a:endParaRPr sz="2800" b="1">
              <a:solidFill>
                <a:srgbClr val="8296B0"/>
              </a:solidFill>
            </a:endParaRPr>
          </a:p>
          <a:p>
            <a:pPr marL="1143000" lvl="2" indent="-1301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30" descr="Mario Odyssey Render - Thumbs Up by SuperMarioOfficial on DeviantArt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2932" y="2216870"/>
            <a:ext cx="1990829" cy="33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References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body" idx="1"/>
          </p:nvPr>
        </p:nvSpPr>
        <p:spPr>
          <a:xfrm>
            <a:off x="482324" y="1436775"/>
            <a:ext cx="9751415" cy="5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A Brief Look At Approaches To Red Team Operations: </a:t>
            </a:r>
            <a:r>
              <a:rPr lang="en-US" sz="3200" b="1" u="sng" dirty="0">
                <a:solidFill>
                  <a:srgbClr val="8296B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https://medium.com/red-teaming-with-a-blue-team-mentality/73bec371b50f</a:t>
            </a:r>
            <a:endParaRPr sz="3200" b="1" dirty="0">
              <a:solidFill>
                <a:srgbClr val="8296B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Helpful Red Team Operation Metrics: </a:t>
            </a:r>
            <a:r>
              <a:rPr lang="en-US" sz="3200" b="1" u="sng" dirty="0">
                <a:solidFill>
                  <a:srgbClr val="8296B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https://medium.com/red-teaming-with-a-blue-team-mentality/fabe5e74c4ac</a:t>
            </a:r>
            <a:endParaRPr sz="3200" b="1" dirty="0">
              <a:solidFill>
                <a:srgbClr val="8296B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Purple Team Candidates For Modern Tech Environments: </a:t>
            </a:r>
            <a:r>
              <a:rPr lang="en-US" sz="3200" b="1" u="sng" dirty="0">
                <a:solidFill>
                  <a:srgbClr val="8296B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https://medium.com/red-teaming-with-a-blue-team-mentality/69a78a125d38</a:t>
            </a:r>
            <a:endParaRPr lang="en-US" sz="3200" b="1" u="sng" dirty="0">
              <a:solidFill>
                <a:srgbClr val="8296B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Wolfgang </a:t>
            </a:r>
            <a:r>
              <a:rPr lang="en-US" sz="3200" b="1" dirty="0" err="1">
                <a:solidFill>
                  <a:schemeClr val="bg1"/>
                </a:solidFill>
              </a:rPr>
              <a:t>Goerlich’s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8296B0"/>
                </a:solidFill>
              </a:rPr>
              <a:t>“Design Thinking For Blue Teams”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Other blogs on corporate red teams (Tim </a:t>
            </a:r>
            <a:r>
              <a:rPr lang="en-US" sz="3200" b="1" dirty="0" err="1">
                <a:solidFill>
                  <a:schemeClr val="bg1"/>
                </a:solidFill>
              </a:rPr>
              <a:t>Malcomvetter</a:t>
            </a:r>
            <a:r>
              <a:rPr lang="en-US" sz="3200" b="1" dirty="0">
                <a:solidFill>
                  <a:schemeClr val="bg1"/>
                </a:solidFill>
              </a:rPr>
              <a:t>, red team journal, etc.)</a:t>
            </a:r>
            <a:endParaRPr sz="3200" b="1" dirty="0">
              <a:solidFill>
                <a:schemeClr val="bg1"/>
              </a:solidFill>
            </a:endParaRPr>
          </a:p>
          <a:p>
            <a:pPr marL="228600" lvl="0" indent="-406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 dirty="0">
              <a:solidFill>
                <a:srgbClr val="8296B0"/>
              </a:solidFill>
            </a:endParaRP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solidFill>
                <a:srgbClr val="8296B0"/>
              </a:solidFill>
            </a:endParaRPr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ctrTitle"/>
          </p:nvPr>
        </p:nvSpPr>
        <p:spPr>
          <a:xfrm>
            <a:off x="1363363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THANK YOU!</a:t>
            </a:r>
            <a:endParaRPr/>
          </a:p>
        </p:txBody>
      </p:sp>
      <p:pic>
        <p:nvPicPr>
          <p:cNvPr id="370" name="Google Shape;370;p32" descr="GRIMM (@grimmcyber) |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336801"/>
            <a:ext cx="4267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2" descr="GrimmCon 0x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098" y="5918886"/>
            <a:ext cx="2198902" cy="93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ctrTitle"/>
          </p:nvPr>
        </p:nvSpPr>
        <p:spPr>
          <a:xfrm>
            <a:off x="1363363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STATE OF THE UNION</a:t>
            </a:r>
            <a:endParaRPr/>
          </a:p>
        </p:txBody>
      </p:sp>
      <p:pic>
        <p:nvPicPr>
          <p:cNvPr id="113" name="Google Shape;113;p4" descr="GrimmCon 0x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098" y="5918886"/>
            <a:ext cx="2198902" cy="93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903" y="2387600"/>
            <a:ext cx="4567287" cy="446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State of The Union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58668" y="1959428"/>
            <a:ext cx="8082144" cy="442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sz="3600" dirty="0">
                <a:solidFill>
                  <a:schemeClr val="lt1"/>
                </a:solidFill>
              </a:rPr>
              <a:t>Corporate </a:t>
            </a:r>
            <a:r>
              <a:rPr lang="en-US" sz="3600" dirty="0">
                <a:solidFill>
                  <a:srgbClr val="C00000"/>
                </a:solidFill>
              </a:rPr>
              <a:t>red</a:t>
            </a:r>
            <a:r>
              <a:rPr lang="en-US" sz="3600" dirty="0">
                <a:solidFill>
                  <a:schemeClr val="lt1"/>
                </a:solidFill>
              </a:rPr>
              <a:t> teams: new kid on the block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 dirty="0">
                <a:solidFill>
                  <a:schemeClr val="lt1"/>
                </a:solidFill>
              </a:rPr>
              <a:t>Very little by way of standards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 dirty="0">
                <a:solidFill>
                  <a:schemeClr val="lt1"/>
                </a:solidFill>
              </a:rPr>
              <a:t>We are learning as we go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 dirty="0">
                <a:solidFill>
                  <a:schemeClr val="lt1"/>
                </a:solidFill>
              </a:rPr>
              <a:t>Share things I have learned along the way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 descr="High Quality Spider Man Triple Blank Meme Template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0811" y="2520778"/>
            <a:ext cx="3592522" cy="3299254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ctrTitle"/>
          </p:nvPr>
        </p:nvSpPr>
        <p:spPr>
          <a:xfrm>
            <a:off x="1363363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GROUND LEVEL</a:t>
            </a:r>
            <a:endParaRPr/>
          </a:p>
        </p:txBody>
      </p:sp>
      <p:pic>
        <p:nvPicPr>
          <p:cNvPr id="138" name="Google Shape;138;p7" descr="GrimmCon 0x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3098" y="5918886"/>
            <a:ext cx="2198902" cy="93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903" y="2387600"/>
            <a:ext cx="4567287" cy="446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339636" y="1546995"/>
            <a:ext cx="7439634" cy="516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buClr>
                <a:schemeClr val="lt1"/>
              </a:buClr>
              <a:buSzPts val="3600"/>
            </a:pPr>
            <a:r>
              <a:rPr lang="en-US" sz="3600" dirty="0">
                <a:solidFill>
                  <a:schemeClr val="lt1"/>
                </a:solidFill>
              </a:rPr>
              <a:t>Assumption:</a:t>
            </a:r>
          </a:p>
          <a:p>
            <a:pPr marL="685800" lvl="1" indent="-228600">
              <a:spcBef>
                <a:spcPts val="1000"/>
              </a:spcBef>
              <a:buClr>
                <a:schemeClr val="lt1"/>
              </a:buClr>
              <a:buSzPts val="3600"/>
            </a:pPr>
            <a:r>
              <a:rPr lang="en-US" sz="3500" dirty="0">
                <a:solidFill>
                  <a:srgbClr val="0070C0"/>
                </a:solidFill>
              </a:rPr>
              <a:t>Blue</a:t>
            </a:r>
            <a:r>
              <a:rPr lang="en-US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in place before starting internal </a:t>
            </a:r>
            <a:r>
              <a:rPr lang="en-US" sz="3500" dirty="0">
                <a:solidFill>
                  <a:srgbClr val="C00000"/>
                </a:solidFill>
              </a:rPr>
              <a:t>red</a:t>
            </a:r>
            <a:r>
              <a:rPr lang="en-US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team</a:t>
            </a:r>
            <a:endParaRPr lang="en-US" sz="3600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600" dirty="0">
                <a:solidFill>
                  <a:schemeClr val="lt1"/>
                </a:solidFill>
              </a:rPr>
              <a:t>My 10,000 ft view of </a:t>
            </a:r>
            <a:r>
              <a:rPr lang="en-US" sz="3600" dirty="0">
                <a:solidFill>
                  <a:srgbClr val="C00000"/>
                </a:solidFill>
              </a:rPr>
              <a:t>red</a:t>
            </a:r>
            <a:r>
              <a:rPr lang="en-US" sz="3600" dirty="0">
                <a:solidFill>
                  <a:schemeClr val="lt1"/>
                </a:solidFill>
              </a:rPr>
              <a:t> teaming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ct val="100000"/>
              <a:buChar char="•"/>
            </a:pPr>
            <a:r>
              <a:rPr lang="en-US" b="1" dirty="0">
                <a:solidFill>
                  <a:srgbClr val="8296B0"/>
                </a:solidFill>
              </a:rPr>
              <a:t>Effective red teams: </a:t>
            </a:r>
            <a:r>
              <a:rPr lang="en-US" b="1" dirty="0">
                <a:solidFill>
                  <a:schemeClr val="lt1"/>
                </a:solidFill>
              </a:rPr>
              <a:t>drive positive change</a:t>
            </a:r>
            <a:endParaRPr b="1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Improvements in detection &amp; response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Improvements in security controls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Help increase general awareness of security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How do we get there?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>
                <a:solidFill>
                  <a:schemeClr val="lt1"/>
                </a:solidFill>
              </a:rPr>
              <a:t>Suggestions for new internal corporate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>
                <a:solidFill>
                  <a:schemeClr val="lt1"/>
                </a:solidFill>
              </a:rPr>
              <a:t> team programs</a:t>
            </a:r>
            <a:endParaRPr dirty="0"/>
          </a:p>
        </p:txBody>
      </p:sp>
      <p:sp>
        <p:nvSpPr>
          <p:cNvPr id="147" name="Google Shape;147;p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8" descr="LPM for Associates: The View from Ground Level | Pam Woldow's At the  Intersec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0924" y="2744546"/>
            <a:ext cx="4531076" cy="300430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c5954b848d_0_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c5954b848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8296B0"/>
                </a:solidFill>
              </a:rPr>
              <a:t>Ground Level</a:t>
            </a:r>
            <a:endParaRPr/>
          </a:p>
        </p:txBody>
      </p:sp>
      <p:sp>
        <p:nvSpPr>
          <p:cNvPr id="155" name="Google Shape;155;gc5954b848d_0_0"/>
          <p:cNvSpPr txBox="1">
            <a:spLocks noGrp="1"/>
          </p:cNvSpPr>
          <p:nvPr>
            <p:ph type="body" idx="1"/>
          </p:nvPr>
        </p:nvSpPr>
        <p:spPr>
          <a:xfrm>
            <a:off x="665205" y="1690687"/>
            <a:ext cx="7140300" cy="4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 dirty="0">
                <a:solidFill>
                  <a:srgbClr val="8296B0"/>
                </a:solidFill>
              </a:rPr>
              <a:t>Several Skills At Play</a:t>
            </a:r>
            <a:endParaRPr dirty="0"/>
          </a:p>
          <a:p>
            <a:pPr marL="685800" lvl="1" indent="-2400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dirty="0">
                <a:solidFill>
                  <a:srgbClr val="FFFFFF"/>
                </a:solidFill>
              </a:rPr>
              <a:t>Planning/Process Development</a:t>
            </a:r>
            <a:endParaRPr dirty="0">
              <a:solidFill>
                <a:srgbClr val="FFFFFF"/>
              </a:solidFill>
            </a:endParaRPr>
          </a:p>
          <a:p>
            <a:pPr marL="685800" lvl="1" indent="-2400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dirty="0">
                <a:solidFill>
                  <a:srgbClr val="FFFFFF"/>
                </a:solidFill>
              </a:rPr>
              <a:t>Operator Skills</a:t>
            </a:r>
            <a:endParaRPr dirty="0">
              <a:solidFill>
                <a:srgbClr val="FFFFFF"/>
              </a:solidFill>
            </a:endParaRPr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dirty="0">
                <a:solidFill>
                  <a:srgbClr val="FFFFFF"/>
                </a:solidFill>
              </a:rPr>
              <a:t>Tool Development</a:t>
            </a:r>
            <a:endParaRPr dirty="0">
              <a:solidFill>
                <a:srgbClr val="FFFFFF"/>
              </a:solidFill>
            </a:endParaRPr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dirty="0">
                <a:solidFill>
                  <a:srgbClr val="FFFFFF"/>
                </a:solidFill>
              </a:rPr>
              <a:t>Infrastructure Automation</a:t>
            </a:r>
            <a:endParaRPr dirty="0">
              <a:solidFill>
                <a:srgbClr val="FFFFFF"/>
              </a:solidFill>
            </a:endParaRPr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dirty="0">
                <a:solidFill>
                  <a:srgbClr val="FFFFFF"/>
                </a:solidFill>
              </a:rPr>
              <a:t>Project Management</a:t>
            </a:r>
            <a:endParaRPr dirty="0">
              <a:solidFill>
                <a:srgbClr val="FFFFFF"/>
              </a:solidFill>
            </a:endParaRPr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dirty="0">
                <a:solidFill>
                  <a:srgbClr val="FFFFFF"/>
                </a:solidFill>
              </a:rPr>
              <a:t>Communication &amp; Documentation</a:t>
            </a:r>
            <a:endParaRPr dirty="0">
              <a:solidFill>
                <a:srgbClr val="FFFFFF"/>
              </a:solidFill>
            </a:endParaRPr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dirty="0">
                <a:solidFill>
                  <a:srgbClr val="FFFFFF"/>
                </a:solidFill>
              </a:rPr>
              <a:t>Social Engineering</a:t>
            </a:r>
            <a:endParaRPr dirty="0">
              <a:solidFill>
                <a:srgbClr val="FFFFFF"/>
              </a:solidFill>
            </a:endParaRPr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dirty="0">
                <a:solidFill>
                  <a:srgbClr val="FFFFFF"/>
                </a:solidFill>
              </a:rPr>
              <a:t>Relationship Building (EMPATHY!)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gc5954b848d_0_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c5954b848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8498" y="1935400"/>
            <a:ext cx="2845300" cy="341435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c5954b848d_0_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0" y="5918200"/>
            <a:ext cx="21590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5954b848d_0_9"/>
          <p:cNvSpPr txBox="1">
            <a:spLocks noGrp="1"/>
          </p:cNvSpPr>
          <p:nvPr>
            <p:ph type="title"/>
          </p:nvPr>
        </p:nvSpPr>
        <p:spPr>
          <a:xfrm>
            <a:off x="169682" y="88106"/>
            <a:ext cx="116988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5400"/>
              <a:buFont typeface="Calibri"/>
              <a:buNone/>
            </a:pPr>
            <a:r>
              <a:rPr lang="en-US" sz="5400" b="1" dirty="0">
                <a:solidFill>
                  <a:srgbClr val="8296B0"/>
                </a:solidFill>
              </a:rPr>
              <a:t>Ground Level - Lots of Opportunities for Uplift</a:t>
            </a:r>
            <a:endParaRPr dirty="0"/>
          </a:p>
        </p:txBody>
      </p:sp>
      <p:sp>
        <p:nvSpPr>
          <p:cNvPr id="190" name="Google Shape;190;gc5954b848d_0_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75CE8D-3C53-7C4D-A7C4-08BA74373921}"/>
              </a:ext>
            </a:extLst>
          </p:cNvPr>
          <p:cNvSpPr/>
          <p:nvPr/>
        </p:nvSpPr>
        <p:spPr>
          <a:xfrm>
            <a:off x="864973" y="2919880"/>
            <a:ext cx="2199503" cy="1759643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Red Team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F27633-B0A9-D542-85D6-6FF8776B9473}"/>
              </a:ext>
            </a:extLst>
          </p:cNvPr>
          <p:cNvSpPr/>
          <p:nvPr/>
        </p:nvSpPr>
        <p:spPr>
          <a:xfrm>
            <a:off x="5539944" y="4679519"/>
            <a:ext cx="2001793" cy="13699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Security Awareness Training Content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5C0FC2-0BA7-404C-AE4B-FFBEFA4699BD}"/>
              </a:ext>
            </a:extLst>
          </p:cNvPr>
          <p:cNvSpPr/>
          <p:nvPr/>
        </p:nvSpPr>
        <p:spPr>
          <a:xfrm>
            <a:off x="5539944" y="1776878"/>
            <a:ext cx="2001794" cy="13699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Detection &amp; Response Improvement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D5B509-E5F3-8B4E-BEFB-44A8D84D4CA4}"/>
              </a:ext>
            </a:extLst>
          </p:cNvPr>
          <p:cNvSpPr/>
          <p:nvPr/>
        </p:nvSpPr>
        <p:spPr>
          <a:xfrm>
            <a:off x="5539944" y="3242089"/>
            <a:ext cx="2001795" cy="13699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Corporate Security Initiatives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549F71-9E54-5943-9804-5616215D507A}"/>
              </a:ext>
            </a:extLst>
          </p:cNvPr>
          <p:cNvSpPr/>
          <p:nvPr/>
        </p:nvSpPr>
        <p:spPr>
          <a:xfrm>
            <a:off x="7751805" y="1776879"/>
            <a:ext cx="2001795" cy="13699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Cloud Security Initiatives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ECE163-2E1C-9348-B983-E9277E51BF92}"/>
              </a:ext>
            </a:extLst>
          </p:cNvPr>
          <p:cNvSpPr/>
          <p:nvPr/>
        </p:nvSpPr>
        <p:spPr>
          <a:xfrm>
            <a:off x="7751805" y="3228200"/>
            <a:ext cx="2001794" cy="13699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Customer Protection Initiatives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B0D51F-3930-FA49-B57D-B10C61330702}"/>
              </a:ext>
            </a:extLst>
          </p:cNvPr>
          <p:cNvSpPr/>
          <p:nvPr/>
        </p:nvSpPr>
        <p:spPr>
          <a:xfrm>
            <a:off x="7751804" y="4679518"/>
            <a:ext cx="2001793" cy="13699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Uplift Engineering and Build Pipeline Processes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B0F2B31-B86F-5240-BED9-C75B3DDF41B9}"/>
              </a:ext>
            </a:extLst>
          </p:cNvPr>
          <p:cNvSpPr/>
          <p:nvPr/>
        </p:nvSpPr>
        <p:spPr>
          <a:xfrm>
            <a:off x="3064476" y="1865870"/>
            <a:ext cx="2100648" cy="3867665"/>
          </a:xfrm>
          <a:prstGeom prst="leftBrac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47B289-6078-E14C-8DF3-7026871783E5}"/>
              </a:ext>
            </a:extLst>
          </p:cNvPr>
          <p:cNvSpPr/>
          <p:nvPr/>
        </p:nvSpPr>
        <p:spPr>
          <a:xfrm>
            <a:off x="9963665" y="3228200"/>
            <a:ext cx="2001794" cy="13699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2869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12879</TotalTime>
  <Words>2245</Words>
  <Application>Microsoft Macintosh PowerPoint</Application>
  <PresentationFormat>Widescreen</PresentationFormat>
  <Paragraphs>304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Building An Effective Red Team Function (2021 Edition)</vt:lpstr>
      <vt:lpstr>Bio</vt:lpstr>
      <vt:lpstr>Agenda</vt:lpstr>
      <vt:lpstr>STATE OF THE UNION</vt:lpstr>
      <vt:lpstr>State of The Union</vt:lpstr>
      <vt:lpstr>GROUND LEVEL</vt:lpstr>
      <vt:lpstr>Ground Level</vt:lpstr>
      <vt:lpstr>Ground Level</vt:lpstr>
      <vt:lpstr>Ground Level - Lots of Opportunities for Uplift</vt:lpstr>
      <vt:lpstr>Ground Level – New Red Teams</vt:lpstr>
      <vt:lpstr>Ground Level – New Red Teams</vt:lpstr>
      <vt:lpstr>Sample Exercise Proposal Template</vt:lpstr>
      <vt:lpstr>Sample Purple Team Planning Template</vt:lpstr>
      <vt:lpstr>Ground Level – New Red Teams</vt:lpstr>
      <vt:lpstr>Ground Level – New Red Teams</vt:lpstr>
      <vt:lpstr>From Wolfgang Goerlich</vt:lpstr>
      <vt:lpstr>Ground Level – New Red Teams</vt:lpstr>
      <vt:lpstr>Ground Level – New Red Teams</vt:lpstr>
      <vt:lpstr>GUIDELINES AND APPROACHES</vt:lpstr>
      <vt:lpstr>General Guidelines for Red Team Exercises</vt:lpstr>
      <vt:lpstr>Approaches To Red Team Exercises</vt:lpstr>
      <vt:lpstr>Approaches To Red Team Exercises</vt:lpstr>
      <vt:lpstr>Approaches To Red Team Exercises</vt:lpstr>
      <vt:lpstr>Approaches To Red Team Exercises</vt:lpstr>
      <vt:lpstr>Roadmap Planning</vt:lpstr>
      <vt:lpstr>Example Red Team Workflow</vt:lpstr>
      <vt:lpstr>METRICS</vt:lpstr>
      <vt:lpstr>Metrics</vt:lpstr>
      <vt:lpstr>Metrics</vt:lpstr>
      <vt:lpstr>WRAPPING IT UP</vt:lpstr>
      <vt:lpstr>Lessons Learned</vt:lpstr>
      <vt:lpstr>Lessons Learned</vt:lpstr>
      <vt:lpstr>Putting It All Together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Effective Red Team Function (2021 Edition)</dc:title>
  <dc:creator>Cedric Owens</dc:creator>
  <cp:lastModifiedBy>Cedric Owens</cp:lastModifiedBy>
  <cp:revision>32</cp:revision>
  <dcterms:created xsi:type="dcterms:W3CDTF">2021-03-03T16:02:33Z</dcterms:created>
  <dcterms:modified xsi:type="dcterms:W3CDTF">2021-03-17T20:21:44Z</dcterms:modified>
</cp:coreProperties>
</file>