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Merriweath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erriweather-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erriweather-italic.fntdata"/><Relationship Id="rId6" Type="http://schemas.openxmlformats.org/officeDocument/2006/relationships/slide" Target="slides/slide1.xml"/><Relationship Id="rId18" Type="http://schemas.openxmlformats.org/officeDocument/2006/relationships/font" Target="fonts/Merriweather-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7a810ef131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7a810ef131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7a810ef13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7a810ef13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7a810ef131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7a810ef131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7a810ef13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7a810ef13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a810ef13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7a810ef13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a810ef131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a810ef13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6.png"/><Relationship Id="rId7"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 Id="rId3" Type="http://schemas.openxmlformats.org/officeDocument/2006/relationships/hyperlink" Target="https://docs.google.com/spreadsheets/d/1BVty-37yYE1O_dNtwBd_3_mi8AloCnfG/edit?gid=146921279#gid=14692127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59075" y="711175"/>
            <a:ext cx="8520600" cy="14421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s" sz="3000">
                <a:solidFill>
                  <a:srgbClr val="000000"/>
                </a:solidFill>
                <a:latin typeface="Arial"/>
                <a:ea typeface="Arial"/>
                <a:cs typeface="Arial"/>
                <a:sym typeface="Arial"/>
              </a:rPr>
              <a:t>SERVICLEMANT LIMITADA</a:t>
            </a:r>
            <a:endParaRPr b="1" sz="3000">
              <a:solidFill>
                <a:srgbClr val="000000"/>
              </a:solidFill>
              <a:latin typeface="Arial"/>
              <a:ea typeface="Arial"/>
              <a:cs typeface="Arial"/>
              <a:sym typeface="Arial"/>
            </a:endParaRPr>
          </a:p>
          <a:p>
            <a:pPr indent="0" lvl="0" marL="0" rtl="0" algn="l">
              <a:lnSpc>
                <a:spcPct val="10000"/>
              </a:lnSpc>
              <a:spcBef>
                <a:spcPts val="1200"/>
              </a:spcBef>
              <a:spcAft>
                <a:spcPts val="1200"/>
              </a:spcAft>
              <a:buNone/>
            </a:pPr>
            <a:r>
              <a:rPr b="1" lang="es" sz="2500">
                <a:solidFill>
                  <a:srgbClr val="000000"/>
                </a:solidFill>
                <a:latin typeface="Arial"/>
                <a:ea typeface="Arial"/>
                <a:cs typeface="Arial"/>
                <a:sym typeface="Arial"/>
              </a:rPr>
              <a:t>Aseo Industrial</a:t>
            </a:r>
            <a:endParaRPr b="1" sz="2500">
              <a:solidFill>
                <a:srgbClr val="000000"/>
              </a:solidFill>
              <a:latin typeface="Arial"/>
              <a:ea typeface="Arial"/>
              <a:cs typeface="Arial"/>
              <a:sym typeface="Arial"/>
            </a:endParaRPr>
          </a:p>
        </p:txBody>
      </p:sp>
      <p:sp>
        <p:nvSpPr>
          <p:cNvPr id="65" name="Google Shape;65;p13"/>
          <p:cNvSpPr txBox="1"/>
          <p:nvPr>
            <p:ph idx="1" type="subTitle"/>
          </p:nvPr>
        </p:nvSpPr>
        <p:spPr>
          <a:xfrm>
            <a:off x="4505075" y="2571753"/>
            <a:ext cx="4242600" cy="23310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b="1" lang="es">
                <a:solidFill>
                  <a:schemeClr val="lt1"/>
                </a:solidFill>
              </a:rPr>
              <a:t>Integrantes: </a:t>
            </a:r>
            <a:endParaRPr b="1">
              <a:solidFill>
                <a:schemeClr val="lt1"/>
              </a:solidFill>
            </a:endParaRPr>
          </a:p>
          <a:p>
            <a:pPr indent="0" lvl="0" marL="0" rtl="0" algn="r">
              <a:spcBef>
                <a:spcPts val="0"/>
              </a:spcBef>
              <a:spcAft>
                <a:spcPts val="0"/>
              </a:spcAft>
              <a:buNone/>
            </a:pPr>
            <a:r>
              <a:rPr lang="es" sz="1300">
                <a:solidFill>
                  <a:schemeClr val="lt1"/>
                </a:solidFill>
              </a:rPr>
              <a:t>Jeremy Opazo</a:t>
            </a:r>
            <a:endParaRPr sz="1300">
              <a:solidFill>
                <a:schemeClr val="lt1"/>
              </a:solidFill>
            </a:endParaRPr>
          </a:p>
          <a:p>
            <a:pPr indent="0" lvl="0" marL="0" rtl="0" algn="r">
              <a:spcBef>
                <a:spcPts val="0"/>
              </a:spcBef>
              <a:spcAft>
                <a:spcPts val="0"/>
              </a:spcAft>
              <a:buNone/>
            </a:pPr>
            <a:r>
              <a:rPr lang="es" sz="1300">
                <a:solidFill>
                  <a:schemeClr val="lt1"/>
                </a:solidFill>
              </a:rPr>
              <a:t>Cedre morales</a:t>
            </a:r>
            <a:br>
              <a:rPr lang="es" sz="1300">
                <a:solidFill>
                  <a:schemeClr val="lt1"/>
                </a:solidFill>
              </a:rPr>
            </a:br>
            <a:r>
              <a:rPr lang="es" sz="1300">
                <a:solidFill>
                  <a:schemeClr val="lt1"/>
                </a:solidFill>
              </a:rPr>
              <a:t>Maximiliano Mendoza</a:t>
            </a:r>
            <a:endParaRPr sz="1300">
              <a:solidFill>
                <a:schemeClr val="lt1"/>
              </a:solidFill>
            </a:endParaRPr>
          </a:p>
          <a:p>
            <a:pPr indent="0" lvl="0" marL="0" rtl="0" algn="r">
              <a:spcBef>
                <a:spcPts val="0"/>
              </a:spcBef>
              <a:spcAft>
                <a:spcPts val="0"/>
              </a:spcAft>
              <a:buNone/>
            </a:pPr>
            <a:r>
              <a:t/>
            </a:r>
            <a:endParaRPr sz="1300">
              <a:solidFill>
                <a:schemeClr val="lt1"/>
              </a:solidFill>
            </a:endParaRPr>
          </a:p>
          <a:p>
            <a:pPr indent="0" lvl="0" marL="0" rtl="0" algn="r">
              <a:spcBef>
                <a:spcPts val="0"/>
              </a:spcBef>
              <a:spcAft>
                <a:spcPts val="0"/>
              </a:spcAft>
              <a:buNone/>
            </a:pPr>
            <a:r>
              <a:rPr b="1" lang="es">
                <a:solidFill>
                  <a:schemeClr val="lt1"/>
                </a:solidFill>
              </a:rPr>
              <a:t>Docente:</a:t>
            </a:r>
            <a:endParaRPr b="1">
              <a:solidFill>
                <a:schemeClr val="lt1"/>
              </a:solidFill>
            </a:endParaRPr>
          </a:p>
          <a:p>
            <a:pPr indent="0" lvl="0" marL="0" rtl="0" algn="r">
              <a:spcBef>
                <a:spcPts val="0"/>
              </a:spcBef>
              <a:spcAft>
                <a:spcPts val="0"/>
              </a:spcAft>
              <a:buNone/>
            </a:pPr>
            <a:r>
              <a:rPr lang="es" sz="1300">
                <a:solidFill>
                  <a:schemeClr val="lt1"/>
                </a:solidFill>
              </a:rPr>
              <a:t>Daniel</a:t>
            </a:r>
            <a:r>
              <a:rPr lang="es" sz="1300">
                <a:solidFill>
                  <a:schemeClr val="lt1"/>
                </a:solidFill>
              </a:rPr>
              <a:t> </a:t>
            </a:r>
            <a:r>
              <a:rPr lang="es" sz="1300">
                <a:solidFill>
                  <a:schemeClr val="lt1"/>
                </a:solidFill>
              </a:rPr>
              <a:t>Alonso</a:t>
            </a:r>
            <a:r>
              <a:rPr lang="es" sz="1300">
                <a:solidFill>
                  <a:schemeClr val="lt1"/>
                </a:solidFill>
              </a:rPr>
              <a:t> Montero</a:t>
            </a:r>
            <a:endParaRPr sz="1300">
              <a:solidFill>
                <a:schemeClr val="lt1"/>
              </a:solidFill>
            </a:endParaRPr>
          </a:p>
        </p:txBody>
      </p:sp>
      <p:pic>
        <p:nvPicPr>
          <p:cNvPr id="66" name="Google Shape;66;p13" title="715254558258565-Photoroom.png"/>
          <p:cNvPicPr preferRelativeResize="0"/>
          <p:nvPr/>
        </p:nvPicPr>
        <p:blipFill rotWithShape="1">
          <a:blip r:embed="rId3">
            <a:alphaModFix/>
          </a:blip>
          <a:srcRect b="28222" l="0" r="0" t="0"/>
          <a:stretch/>
        </p:blipFill>
        <p:spPr>
          <a:xfrm>
            <a:off x="6140525" y="287300"/>
            <a:ext cx="2607149" cy="1512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4"/>
          <p:cNvSpPr txBox="1"/>
          <p:nvPr/>
        </p:nvSpPr>
        <p:spPr>
          <a:xfrm>
            <a:off x="1060875" y="1950225"/>
            <a:ext cx="6579300" cy="298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dk1"/>
                </a:solidFill>
                <a:latin typeface="Roboto"/>
                <a:ea typeface="Roboto"/>
                <a:cs typeface="Roboto"/>
                <a:sym typeface="Roboto"/>
              </a:rPr>
              <a:t>SERVICLEMANT LIMITADA es una empresa de limpieza industrial fundada en 2014. Hasta ahora no había buscado modernizarse, pero actualmente quiere mejorar para competir en el rubro. Para ello, solicitó apoyo en soluciones informáticas que incluyen desarrollo de software con metodologías sistemáticas y programación de consultas y rutinas en bases de datos.</a:t>
            </a:r>
            <a:endParaRPr sz="1500">
              <a:solidFill>
                <a:schemeClr val="dk1"/>
              </a:solidFill>
              <a:latin typeface="Roboto"/>
              <a:ea typeface="Roboto"/>
              <a:cs typeface="Roboto"/>
              <a:sym typeface="Roboto"/>
            </a:endParaRPr>
          </a:p>
        </p:txBody>
      </p:sp>
      <p:sp>
        <p:nvSpPr>
          <p:cNvPr id="72" name="Google Shape;72;p14"/>
          <p:cNvSpPr txBox="1"/>
          <p:nvPr>
            <p:ph type="title"/>
          </p:nvPr>
        </p:nvSpPr>
        <p:spPr>
          <a:xfrm>
            <a:off x="461725" y="25337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3600"/>
              <a:t>Introducción</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111700" y="365200"/>
            <a:ext cx="4124400" cy="250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sz="3300"/>
              <a:t>Objetivo</a:t>
            </a:r>
            <a:r>
              <a:rPr lang="es" sz="3300"/>
              <a:t> del proyecto</a:t>
            </a:r>
            <a:br>
              <a:rPr lang="es"/>
            </a:br>
            <a:br>
              <a:rPr lang="es"/>
            </a:br>
            <a:br>
              <a:rPr lang="es"/>
            </a:br>
            <a:r>
              <a:rPr lang="es" sz="1688"/>
              <a:t>Desarrollar una solución tecnológica que permita digitalizar y optimizar los procesos internos de SERVICLEMANT LIMITADA, con el fin de mejorar su eficiencia operativa y posicionarse competitivamente en el rubro de la limpieza industrial, durante el presente semestre académico.</a:t>
            </a:r>
            <a:endParaRPr sz="888"/>
          </a:p>
        </p:txBody>
      </p:sp>
      <p:sp>
        <p:nvSpPr>
          <p:cNvPr id="78" name="Google Shape;78;p15"/>
          <p:cNvSpPr txBox="1"/>
          <p:nvPr>
            <p:ph idx="1" type="body"/>
          </p:nvPr>
        </p:nvSpPr>
        <p:spPr>
          <a:xfrm>
            <a:off x="4644675" y="500925"/>
            <a:ext cx="4166400" cy="4098600"/>
          </a:xfrm>
          <a:prstGeom prst="rect">
            <a:avLst/>
          </a:prstGeom>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i="1" lang="es" sz="1800">
                <a:solidFill>
                  <a:srgbClr val="000000"/>
                </a:solidFill>
                <a:latin typeface="Calibri"/>
                <a:ea typeface="Calibri"/>
                <a:cs typeface="Calibri"/>
                <a:sym typeface="Calibri"/>
              </a:rPr>
              <a:t>Objetivo Principales del proyecto</a:t>
            </a:r>
            <a:endParaRPr i="1" sz="18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rPr i="1" lang="es" sz="1200">
                <a:solidFill>
                  <a:srgbClr val="000000"/>
                </a:solidFill>
                <a:latin typeface="Calibri"/>
                <a:ea typeface="Calibri"/>
                <a:cs typeface="Calibri"/>
                <a:sym typeface="Calibri"/>
              </a:rPr>
              <a:t>-Levantar los requerimientos funcionales y técnicos de la empresa mediante entrevistas y análisis documental, durante las primeras dos semanas del proyecto.</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rPr i="1" lang="es" sz="1200">
                <a:solidFill>
                  <a:srgbClr val="000000"/>
                </a:solidFill>
                <a:latin typeface="Calibri"/>
                <a:ea typeface="Calibri"/>
                <a:cs typeface="Calibri"/>
                <a:sym typeface="Calibri"/>
              </a:rPr>
              <a:t>-Diseñar una propuesta de solución informática (como un sistema de gestión, sitio web o aplicación interna) adaptada a las necesidades de SERVICLEMANT..</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0"/>
              </a:spcAft>
              <a:buNone/>
            </a:pPr>
            <a:r>
              <a:rPr i="1" lang="es" sz="1200">
                <a:solidFill>
                  <a:srgbClr val="000000"/>
                </a:solidFill>
                <a:latin typeface="Calibri"/>
                <a:ea typeface="Calibri"/>
                <a:cs typeface="Calibri"/>
                <a:sym typeface="Calibri"/>
              </a:rPr>
              <a:t>-Desarrollar un prototipo funcional de la solución propuesta utilizando herramientas tecnológicas vistas en la asignatura, en un periodo de cuatro semanas.</a:t>
            </a:r>
            <a:endParaRPr i="1" sz="1200">
              <a:solidFill>
                <a:srgbClr val="000000"/>
              </a:solidFill>
              <a:latin typeface="Calibri"/>
              <a:ea typeface="Calibri"/>
              <a:cs typeface="Calibri"/>
              <a:sym typeface="Calibri"/>
            </a:endParaRPr>
          </a:p>
          <a:p>
            <a:pPr indent="0" lvl="0" marL="0" rtl="0" algn="just">
              <a:lnSpc>
                <a:spcPct val="107916"/>
              </a:lnSpc>
              <a:spcBef>
                <a:spcPts val="800"/>
              </a:spcBef>
              <a:spcAft>
                <a:spcPts val="800"/>
              </a:spcAft>
              <a:buNone/>
            </a:pPr>
            <a:r>
              <a:rPr i="1" lang="es" sz="1200">
                <a:solidFill>
                  <a:srgbClr val="000000"/>
                </a:solidFill>
                <a:latin typeface="Calibri"/>
                <a:ea typeface="Calibri"/>
                <a:cs typeface="Calibri"/>
                <a:sym typeface="Calibri"/>
              </a:rPr>
              <a:t>-Evaluar el prototipo con usuarios clave de la empresa, recolectando retroalimentación útil para futuras mejoras, en la última semana del proyecto.</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211650" y="155650"/>
            <a:ext cx="3931800" cy="1308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000"/>
              <a:t>Metodología</a:t>
            </a:r>
            <a:endParaRPr sz="3000"/>
          </a:p>
        </p:txBody>
      </p:sp>
      <p:sp>
        <p:nvSpPr>
          <p:cNvPr id="84" name="Google Shape;84;p16"/>
          <p:cNvSpPr txBox="1"/>
          <p:nvPr/>
        </p:nvSpPr>
        <p:spPr>
          <a:xfrm>
            <a:off x="671525" y="1700225"/>
            <a:ext cx="7322400" cy="3078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sz="1100"/>
              <a:t>El proyecto será desarrollado bajo un </a:t>
            </a:r>
            <a:r>
              <a:rPr b="1" lang="es" sz="1100"/>
              <a:t>enfoque de investigación aplicada</a:t>
            </a:r>
            <a:r>
              <a:rPr lang="es" sz="1100"/>
              <a:t> y la creación de un </a:t>
            </a:r>
            <a:r>
              <a:rPr b="1" lang="es" sz="1100"/>
              <a:t>prototipo funcional</a:t>
            </a:r>
            <a:r>
              <a:rPr lang="es" sz="1100"/>
              <a:t>, con el objetivo de validar la solución en un entorno real. Para su ejecución, se implementará una </a:t>
            </a:r>
            <a:r>
              <a:rPr b="1" lang="es" sz="1100"/>
              <a:t>metodología ágil</a:t>
            </a:r>
            <a:r>
              <a:rPr lang="es" sz="1100"/>
              <a:t>, lo que permitirá generar </a:t>
            </a:r>
            <a:r>
              <a:rPr b="1" lang="es" sz="1100"/>
              <a:t>entregas parciales</a:t>
            </a:r>
            <a:r>
              <a:rPr lang="es" sz="1100"/>
              <a:t>, recibir </a:t>
            </a:r>
            <a:r>
              <a:rPr b="1" lang="es" sz="1100"/>
              <a:t>retroalimentación continua</a:t>
            </a:r>
            <a:r>
              <a:rPr lang="es" sz="1100"/>
              <a:t> y aplicar </a:t>
            </a:r>
            <a:r>
              <a:rPr b="1" lang="es" sz="1100"/>
              <a:t>mejoras iterativas</a:t>
            </a:r>
            <a:r>
              <a:rPr lang="es" sz="1100"/>
              <a:t> a lo largo del proceso.</a:t>
            </a:r>
            <a:endParaRPr sz="1100"/>
          </a:p>
          <a:p>
            <a:pPr indent="0" lvl="0" marL="0" rtl="0" algn="l">
              <a:lnSpc>
                <a:spcPct val="115000"/>
              </a:lnSpc>
              <a:spcBef>
                <a:spcPts val="1200"/>
              </a:spcBef>
              <a:spcAft>
                <a:spcPts val="0"/>
              </a:spcAft>
              <a:buNone/>
            </a:pPr>
            <a:r>
              <a:rPr lang="es" sz="1100"/>
              <a:t>En este marco, se consideran los siguientes aspectos clave:</a:t>
            </a:r>
            <a:endParaRPr sz="1100"/>
          </a:p>
          <a:p>
            <a:pPr indent="-298450" lvl="0" marL="457200" rtl="0" algn="l">
              <a:lnSpc>
                <a:spcPct val="115000"/>
              </a:lnSpc>
              <a:spcBef>
                <a:spcPts val="1200"/>
              </a:spcBef>
              <a:spcAft>
                <a:spcPts val="0"/>
              </a:spcAft>
              <a:buSzPts val="1100"/>
              <a:buAutoNum type="arabicPeriod"/>
            </a:pPr>
            <a:r>
              <a:rPr b="1" lang="es" sz="1100"/>
              <a:t>Casos de uso</a:t>
            </a:r>
            <a:r>
              <a:rPr lang="es" sz="1100"/>
              <a:t>: Se elaborarán para definir de manera clara los requerimientos y funcionalidades del sistema, siempre desde la perspectiva del usuario final.</a:t>
            </a:r>
            <a:br>
              <a:rPr lang="es" sz="1100"/>
            </a:br>
            <a:endParaRPr sz="1100"/>
          </a:p>
          <a:p>
            <a:pPr indent="-298450" lvl="0" marL="457200" rtl="0" algn="l">
              <a:lnSpc>
                <a:spcPct val="115000"/>
              </a:lnSpc>
              <a:spcBef>
                <a:spcPts val="0"/>
              </a:spcBef>
              <a:spcAft>
                <a:spcPts val="0"/>
              </a:spcAft>
              <a:buSzPts val="1100"/>
              <a:buAutoNum type="arabicPeriod"/>
            </a:pPr>
            <a:r>
              <a:rPr b="1" lang="es" sz="1100"/>
              <a:t>Comunicación</a:t>
            </a:r>
            <a:r>
              <a:rPr lang="es" sz="1100"/>
              <a:t>: Se establecerán reuniones periódicas, tanto virtuales como presenciales, con el fin de revisar avances, coordinar actividades y asegurar la alineación del equipo con los objetivos del proyecto. </a:t>
            </a:r>
            <a:endParaRPr sz="1100"/>
          </a:p>
          <a:p>
            <a:pPr indent="0" lvl="0" marL="457200" rtl="0" algn="l">
              <a:lnSpc>
                <a:spcPct val="115000"/>
              </a:lnSpc>
              <a:spcBef>
                <a:spcPts val="1200"/>
              </a:spcBef>
              <a:spcAft>
                <a:spcPts val="0"/>
              </a:spcAft>
              <a:buNone/>
            </a:pPr>
            <a:r>
              <a:t/>
            </a:r>
            <a:endParaRPr sz="1100"/>
          </a:p>
          <a:p>
            <a:pPr indent="0" lvl="0" marL="0" rtl="0" algn="just">
              <a:lnSpc>
                <a:spcPct val="107916"/>
              </a:lnSpc>
              <a:spcBef>
                <a:spcPts val="1200"/>
              </a:spcBef>
              <a:spcAft>
                <a:spcPts val="800"/>
              </a:spcAft>
              <a:buNone/>
            </a:pPr>
            <a:r>
              <a:t/>
            </a:r>
            <a:endParaRPr i="1" sz="11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1821450" y="487675"/>
            <a:ext cx="5501100" cy="1221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sz="3000"/>
              <a:t>Herramientas a utilizar:</a:t>
            </a:r>
            <a:endParaRPr sz="3000"/>
          </a:p>
        </p:txBody>
      </p:sp>
      <p:sp>
        <p:nvSpPr>
          <p:cNvPr id="90" name="Google Shape;90;p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t/>
            </a:r>
            <a:endParaRPr/>
          </a:p>
        </p:txBody>
      </p:sp>
      <p:pic>
        <p:nvPicPr>
          <p:cNvPr id="91" name="Google Shape;91;p17"/>
          <p:cNvPicPr preferRelativeResize="0"/>
          <p:nvPr/>
        </p:nvPicPr>
        <p:blipFill>
          <a:blip r:embed="rId3">
            <a:alphaModFix/>
          </a:blip>
          <a:stretch>
            <a:fillRect/>
          </a:stretch>
        </p:blipFill>
        <p:spPr>
          <a:xfrm>
            <a:off x="3644830" y="2620300"/>
            <a:ext cx="1496074" cy="1496074"/>
          </a:xfrm>
          <a:prstGeom prst="rect">
            <a:avLst/>
          </a:prstGeom>
          <a:noFill/>
          <a:ln>
            <a:noFill/>
          </a:ln>
        </p:spPr>
      </p:pic>
      <p:pic>
        <p:nvPicPr>
          <p:cNvPr id="92" name="Google Shape;92;p17"/>
          <p:cNvPicPr preferRelativeResize="0"/>
          <p:nvPr/>
        </p:nvPicPr>
        <p:blipFill>
          <a:blip r:embed="rId4">
            <a:alphaModFix/>
          </a:blip>
          <a:stretch>
            <a:fillRect/>
          </a:stretch>
        </p:blipFill>
        <p:spPr>
          <a:xfrm>
            <a:off x="1366056" y="2633422"/>
            <a:ext cx="2882739" cy="1469832"/>
          </a:xfrm>
          <a:prstGeom prst="rect">
            <a:avLst/>
          </a:prstGeom>
          <a:noFill/>
          <a:ln>
            <a:noFill/>
          </a:ln>
        </p:spPr>
      </p:pic>
      <p:pic>
        <p:nvPicPr>
          <p:cNvPr id="93" name="Google Shape;93;p17"/>
          <p:cNvPicPr preferRelativeResize="0"/>
          <p:nvPr/>
        </p:nvPicPr>
        <p:blipFill>
          <a:blip r:embed="rId5">
            <a:alphaModFix/>
          </a:blip>
          <a:stretch>
            <a:fillRect/>
          </a:stretch>
        </p:blipFill>
        <p:spPr>
          <a:xfrm>
            <a:off x="515450" y="2653577"/>
            <a:ext cx="1422562" cy="1422562"/>
          </a:xfrm>
          <a:prstGeom prst="rect">
            <a:avLst/>
          </a:prstGeom>
          <a:noFill/>
          <a:ln>
            <a:noFill/>
          </a:ln>
        </p:spPr>
      </p:pic>
      <p:pic>
        <p:nvPicPr>
          <p:cNvPr id="94" name="Google Shape;94;p17"/>
          <p:cNvPicPr preferRelativeResize="0"/>
          <p:nvPr/>
        </p:nvPicPr>
        <p:blipFill>
          <a:blip r:embed="rId6">
            <a:alphaModFix/>
          </a:blip>
          <a:stretch>
            <a:fillRect/>
          </a:stretch>
        </p:blipFill>
        <p:spPr>
          <a:xfrm>
            <a:off x="5379220" y="2620303"/>
            <a:ext cx="1496072" cy="1496072"/>
          </a:xfrm>
          <a:prstGeom prst="rect">
            <a:avLst/>
          </a:prstGeom>
          <a:noFill/>
          <a:ln>
            <a:noFill/>
          </a:ln>
        </p:spPr>
      </p:pic>
      <p:pic>
        <p:nvPicPr>
          <p:cNvPr id="95" name="Google Shape;95;p17"/>
          <p:cNvPicPr preferRelativeResize="0"/>
          <p:nvPr/>
        </p:nvPicPr>
        <p:blipFill>
          <a:blip r:embed="rId7">
            <a:alphaModFix/>
          </a:blip>
          <a:stretch>
            <a:fillRect/>
          </a:stretch>
        </p:blipFill>
        <p:spPr>
          <a:xfrm>
            <a:off x="7206007" y="2653577"/>
            <a:ext cx="1422565" cy="14295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168875" y="245400"/>
            <a:ext cx="6632100" cy="1244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s" sz="3000"/>
              <a:t>Carta gantt</a:t>
            </a:r>
            <a:endParaRPr sz="3000"/>
          </a:p>
        </p:txBody>
      </p:sp>
      <p:sp>
        <p:nvSpPr>
          <p:cNvPr id="101" name="Google Shape;101;p18"/>
          <p:cNvSpPr txBox="1"/>
          <p:nvPr>
            <p:ph idx="1" type="body"/>
          </p:nvPr>
        </p:nvSpPr>
        <p:spPr>
          <a:xfrm>
            <a:off x="297425" y="2100450"/>
            <a:ext cx="83964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u="sng">
                <a:solidFill>
                  <a:schemeClr val="hlink"/>
                </a:solidFill>
                <a:hlinkClick r:id="rId3"/>
              </a:rPr>
              <a:t>https://docs.google.com/spreadsheets/d/1BVty-37yYE1O_dNtwBd_3_mi8AloCnfG/edit?gid=146921279#gid=146921279</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50" y="831175"/>
            <a:ext cx="53349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fin.</a:t>
            </a:r>
            <a:endParaRPr/>
          </a:p>
        </p:txBody>
      </p:sp>
      <p:sp>
        <p:nvSpPr>
          <p:cNvPr id="107" name="Google Shape;107;p19"/>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