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9" r:id="rId4"/>
    <p:sldId id="297" r:id="rId5"/>
    <p:sldId id="298" r:id="rId6"/>
    <p:sldId id="307" r:id="rId7"/>
    <p:sldId id="290" r:id="rId8"/>
    <p:sldId id="293" r:id="rId9"/>
    <p:sldId id="294" r:id="rId10"/>
    <p:sldId id="295" r:id="rId11"/>
    <p:sldId id="29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F81BD"/>
    <a:srgbClr val="0000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117" d="100"/>
          <a:sy n="117" d="100"/>
        </p:scale>
        <p:origin x="1762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3E646-E655-433D-8AB5-702802DDDF37}" type="datetimeFigureOut">
              <a:rPr lang="nl-BE" smtClean="0"/>
              <a:t>30/08/2020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ADDA-7290-44E1-8D5F-39958E84E3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847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ADDA-7290-44E1-8D5F-39958E84E3D1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946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ADDA-7290-44E1-8D5F-39958E84E3D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07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78A5-C15F-4401-8C51-97523069F77B}" type="datetimeFigureOut">
              <a:rPr lang="nl-BE" smtClean="0"/>
              <a:pPr/>
              <a:t>30/08/2020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2A9E-A0D7-47D0-826A-B7A09FDD8BB4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fif"/><Relationship Id="rId5" Type="http://schemas.openxmlformats.org/officeDocument/2006/relationships/image" Target="../media/image11.jfif"/><Relationship Id="rId4" Type="http://schemas.openxmlformats.org/officeDocument/2006/relationships/image" Target="../media/image10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600" y="4149080"/>
            <a:ext cx="7772400" cy="1254001"/>
          </a:xfrm>
        </p:spPr>
        <p:txBody>
          <a:bodyPr>
            <a:normAutofit/>
          </a:bodyPr>
          <a:lstStyle/>
          <a:p>
            <a:pPr algn="l"/>
            <a:r>
              <a:rPr lang="nl-BE" sz="3600" dirty="0"/>
              <a:t>IoT - Poolhouse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2843808" y="6093296"/>
            <a:ext cx="622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400" dirty="0">
                <a:solidFill>
                  <a:schemeClr val="bg1"/>
                </a:solidFill>
                <a:latin typeface="+mj-lt"/>
              </a:rPr>
              <a:t>Cédric Carels</a:t>
            </a:r>
          </a:p>
          <a:p>
            <a:pPr algn="r"/>
            <a:r>
              <a:rPr lang="nl-BE" sz="1400" dirty="0">
                <a:solidFill>
                  <a:schemeClr val="bg1"/>
                </a:solidFill>
                <a:latin typeface="+mj-lt"/>
              </a:rPr>
              <a:t>Schooljaar 2019 - 2020</a:t>
            </a:r>
          </a:p>
        </p:txBody>
      </p:sp>
      <p:pic>
        <p:nvPicPr>
          <p:cNvPr id="1028" name="Picture 4" descr="Huisstijl - Logo Thomas More | Downloads | Thomas More">
            <a:extLst>
              <a:ext uri="{FF2B5EF4-FFF2-40B4-BE49-F238E27FC236}">
                <a16:creationId xmlns:a16="http://schemas.microsoft.com/office/drawing/2014/main" id="{38E87462-A44D-42FF-B197-BF5B7E2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1131789" cy="6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nl-BE" dirty="0"/>
              <a:t>	Lora Shield + Lora/GPS Hat</a:t>
            </a:r>
          </a:p>
        </p:txBody>
      </p:sp>
      <p:pic>
        <p:nvPicPr>
          <p:cNvPr id="25" name="Content Placeholder 18">
            <a:extLst>
              <a:ext uri="{FF2B5EF4-FFF2-40B4-BE49-F238E27FC236}">
                <a16:creationId xmlns:a16="http://schemas.microsoft.com/office/drawing/2014/main" id="{9A3D13C5-DA48-4159-ACC2-2F09034824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8" t="6756" r="8024" b="18919"/>
          <a:stretch/>
        </p:blipFill>
        <p:spPr>
          <a:xfrm>
            <a:off x="1043608" y="1591444"/>
            <a:ext cx="2016223" cy="2053560"/>
          </a:xfrm>
          <a:prstGeom prst="rect">
            <a:avLst/>
          </a:prstGeom>
          <a:noFill/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AC71B94-7FCD-47DC-95D0-4FA6B820B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4" y="1600200"/>
            <a:ext cx="4038600" cy="4525963"/>
          </a:xfrm>
        </p:spPr>
        <p:txBody>
          <a:bodyPr/>
          <a:lstStyle/>
          <a:p>
            <a:r>
              <a:rPr lang="nl-BE" dirty="0"/>
              <a:t>Lora Shield</a:t>
            </a:r>
          </a:p>
          <a:p>
            <a:pPr lvl="1"/>
            <a:r>
              <a:rPr lang="nl-BE" dirty="0"/>
              <a:t>Stuurt de ingelezen data in pakket door naar Lora/GPS Hat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Lora/GPS Hat ontvangt het pakket dat door de Lora Shield is verstuurd</a:t>
            </a:r>
          </a:p>
        </p:txBody>
      </p:sp>
      <p:pic>
        <p:nvPicPr>
          <p:cNvPr id="3" name="Content Placeholder 18">
            <a:extLst>
              <a:ext uri="{FF2B5EF4-FFF2-40B4-BE49-F238E27FC236}">
                <a16:creationId xmlns:a16="http://schemas.microsoft.com/office/drawing/2014/main" id="{BBFA210A-728F-44D1-A893-A6AB422253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2418" r="55123" b="18355"/>
          <a:stretch/>
        </p:blipFill>
        <p:spPr>
          <a:xfrm>
            <a:off x="1048976" y="3976816"/>
            <a:ext cx="2053889" cy="2044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684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nl-BE" dirty="0"/>
              <a:t>	 Lora/GPS Hat  + Raspberry PI 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AC71B94-7FCD-47DC-95D0-4FA6B820B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4" y="1600200"/>
            <a:ext cx="4038600" cy="4525963"/>
          </a:xfrm>
        </p:spPr>
        <p:txBody>
          <a:bodyPr/>
          <a:lstStyle/>
          <a:p>
            <a:r>
              <a:rPr lang="nl-BE" dirty="0"/>
              <a:t>Lora/GPS Hat stuurt via de Raspberry PI de data door via de Single Channel Gateway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3" name="Content Placeholder 18">
            <a:extLst>
              <a:ext uri="{FF2B5EF4-FFF2-40B4-BE49-F238E27FC236}">
                <a16:creationId xmlns:a16="http://schemas.microsoft.com/office/drawing/2014/main" id="{BBFA210A-728F-44D1-A893-A6AB422253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2418" r="55123" b="18355"/>
          <a:stretch/>
        </p:blipFill>
        <p:spPr>
          <a:xfrm>
            <a:off x="827584" y="1484784"/>
            <a:ext cx="2053889" cy="2044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05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nl-BE" dirty="0"/>
              <a:t>	 TTN - Applicatie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65F9F1-984B-4B94-9764-E01B0214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nl-BE" dirty="0"/>
              <a:t>Het geregistreerde apparaat ontvangt de data die via de Gateway door de LoRa/ GPS Hat werd verstuurd</a:t>
            </a:r>
          </a:p>
          <a:p>
            <a:endParaRPr lang="nl-BE" dirty="0"/>
          </a:p>
          <a:p>
            <a:r>
              <a:rPr lang="nl-BE" dirty="0"/>
              <a:t>Door in te loggen op de TTN applicatie kan je dus overal ter wereld de data bekijken die door de verschillende componenten van de Arduino worden geregistreerd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751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nl-BE" dirty="0"/>
              <a:t>	 TTN - Applicatie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65F9F1-984B-4B94-9764-E01B0214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nl-BE" dirty="0"/>
              <a:t>Het geregistreerde apparaat ontvangt de data die via de Gateway door de LoRa/ GSP Hat werd verstuurd</a:t>
            </a:r>
          </a:p>
          <a:p>
            <a:endParaRPr lang="nl-BE" dirty="0"/>
          </a:p>
          <a:p>
            <a:r>
              <a:rPr lang="nl-BE" dirty="0"/>
              <a:t>Door in te loggen op de TTN applicatie kan je dus overal ter wereld de data bekijken die door de verschillende componenten van de Arduino worden geregistreerd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081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nl-BE" dirty="0"/>
              <a:t>	 Eindresultaten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65F9F1-984B-4B94-9764-E01B0214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Seriële monitor Arduino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2D324B-0948-47B2-B07D-494CC87D890E}"/>
              </a:ext>
            </a:extLst>
          </p:cNvPr>
          <p:cNvSpPr/>
          <p:nvPr/>
        </p:nvSpPr>
        <p:spPr>
          <a:xfrm>
            <a:off x="4493623" y="3270684"/>
            <a:ext cx="720080" cy="504056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4BF5BC-812A-4A42-AFBD-B73FC04BB967}"/>
              </a:ext>
            </a:extLst>
          </p:cNvPr>
          <p:cNvSpPr txBox="1">
            <a:spLocks/>
          </p:cNvSpPr>
          <p:nvPr/>
        </p:nvSpPr>
        <p:spPr>
          <a:xfrm>
            <a:off x="5394603" y="2896344"/>
            <a:ext cx="3898776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/>
              <a:t>Ingelezen data wordt doorgestuurd naar</a:t>
            </a:r>
          </a:p>
          <a:p>
            <a:pPr marL="0" indent="0">
              <a:buFont typeface="Arial" pitchFamily="34" charset="0"/>
              <a:buNone/>
            </a:pPr>
            <a:r>
              <a:rPr lang="nl-BE" dirty="0"/>
              <a:t>LoRa/GPS Hat</a:t>
            </a:r>
          </a:p>
          <a:p>
            <a:pPr marL="0" indent="0">
              <a:buFont typeface="Arial" pitchFamily="34" charset="0"/>
              <a:buNone/>
            </a:pPr>
            <a:endParaRPr lang="nl-BE" dirty="0"/>
          </a:p>
        </p:txBody>
      </p:sp>
      <p:pic>
        <p:nvPicPr>
          <p:cNvPr id="9" name="Picture 8" descr="A picture containing bird, tree&#10;&#10;Description automatically generated">
            <a:extLst>
              <a:ext uri="{FF2B5EF4-FFF2-40B4-BE49-F238E27FC236}">
                <a16:creationId xmlns:a16="http://schemas.microsoft.com/office/drawing/2014/main" id="{57D44D86-D487-4EB7-8239-EA185CA54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2" y="2451668"/>
            <a:ext cx="3791644" cy="20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2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F16F37E-2125-4017-9123-F1717E3CD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1971"/>
            <a:ext cx="8352928" cy="2198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nl-BE" dirty="0"/>
              <a:t>	 Eindresultaten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65F9F1-984B-4B94-9764-E01B0214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Raspberry PI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5E55D-BB45-4F4E-B9BA-8509CE9B85EB}"/>
              </a:ext>
            </a:extLst>
          </p:cNvPr>
          <p:cNvSpPr/>
          <p:nvPr/>
        </p:nvSpPr>
        <p:spPr>
          <a:xfrm>
            <a:off x="467544" y="2027373"/>
            <a:ext cx="7200800" cy="3519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2D324B-0948-47B2-B07D-494CC87D890E}"/>
              </a:ext>
            </a:extLst>
          </p:cNvPr>
          <p:cNvSpPr/>
          <p:nvPr/>
        </p:nvSpPr>
        <p:spPr>
          <a:xfrm rot="5400000">
            <a:off x="2446935" y="3248154"/>
            <a:ext cx="1873865" cy="504056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4BF5BC-812A-4A42-AFBD-B73FC04BB967}"/>
              </a:ext>
            </a:extLst>
          </p:cNvPr>
          <p:cNvSpPr txBox="1">
            <a:spLocks/>
          </p:cNvSpPr>
          <p:nvPr/>
        </p:nvSpPr>
        <p:spPr>
          <a:xfrm>
            <a:off x="745232" y="4318103"/>
            <a:ext cx="7776864" cy="1166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/>
              <a:t>Data pakket wordt ontvangen via Lora Shield en wordt via Gateway doorgestuurd naar TTN </a:t>
            </a:r>
          </a:p>
          <a:p>
            <a:pPr marL="0" indent="0">
              <a:buFont typeface="Arial" pitchFamily="34" charset="0"/>
              <a:buNone/>
            </a:pP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9CE3A-84FD-4416-9B59-33EE16B3F51D}"/>
              </a:ext>
            </a:extLst>
          </p:cNvPr>
          <p:cNvSpPr/>
          <p:nvPr/>
        </p:nvSpPr>
        <p:spPr>
          <a:xfrm>
            <a:off x="3707904" y="2245654"/>
            <a:ext cx="288032" cy="74983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388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FA046-428C-475F-8B78-2FFCE27D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6"/>
          <a:stretch/>
        </p:blipFill>
        <p:spPr>
          <a:xfrm>
            <a:off x="251520" y="2116745"/>
            <a:ext cx="5050683" cy="22483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nl-BE" dirty="0"/>
              <a:t>	 Eindresultaten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65F9F1-984B-4B94-9764-E01B0214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TTN applicatie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24BF5BC-812A-4A42-AFBD-B73FC04BB967}"/>
              </a:ext>
            </a:extLst>
          </p:cNvPr>
          <p:cNvSpPr txBox="1">
            <a:spLocks/>
          </p:cNvSpPr>
          <p:nvPr/>
        </p:nvSpPr>
        <p:spPr>
          <a:xfrm>
            <a:off x="5724128" y="3212976"/>
            <a:ext cx="3322712" cy="1782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/>
              <a:t>Data ontvangen als hexadecimale getallen (om te zetten naar ASCCI/decimaal)</a:t>
            </a:r>
          </a:p>
          <a:p>
            <a:pPr marL="0" indent="0">
              <a:buFont typeface="Arial" pitchFamily="34" charset="0"/>
              <a:buNone/>
            </a:pPr>
            <a:endParaRPr lang="nl-BE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17143D-126E-4998-A7EE-B7C2690ED5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57"/>
          <a:stretch/>
        </p:blipFill>
        <p:spPr>
          <a:xfrm>
            <a:off x="3211174" y="3789040"/>
            <a:ext cx="1876425" cy="4320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C5E55D-BB45-4F4E-B9BA-8509CE9B85EB}"/>
              </a:ext>
            </a:extLst>
          </p:cNvPr>
          <p:cNvSpPr/>
          <p:nvPr/>
        </p:nvSpPr>
        <p:spPr>
          <a:xfrm>
            <a:off x="3131840" y="3849533"/>
            <a:ext cx="2035094" cy="371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499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77D508-C943-4523-816A-B1354A94EDCF}"/>
              </a:ext>
            </a:extLst>
          </p:cNvPr>
          <p:cNvSpPr/>
          <p:nvPr/>
        </p:nvSpPr>
        <p:spPr>
          <a:xfrm>
            <a:off x="482783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E8D3B9-4F02-4339-B4D8-A1CBE06C4492}"/>
              </a:ext>
            </a:extLst>
          </p:cNvPr>
          <p:cNvSpPr/>
          <p:nvPr/>
        </p:nvSpPr>
        <p:spPr>
          <a:xfrm>
            <a:off x="1193720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13EF76-BF9A-407E-AC14-7D9FD33A043E}"/>
              </a:ext>
            </a:extLst>
          </p:cNvPr>
          <p:cNvSpPr/>
          <p:nvPr/>
        </p:nvSpPr>
        <p:spPr>
          <a:xfrm>
            <a:off x="1904657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A8AC11-BC3E-4539-8ABC-1FA42ED24DCD}"/>
              </a:ext>
            </a:extLst>
          </p:cNvPr>
          <p:cNvSpPr/>
          <p:nvPr/>
        </p:nvSpPr>
        <p:spPr>
          <a:xfrm>
            <a:off x="2615594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ECEF2F-A95B-4237-B1EC-5DCA8541039D}"/>
              </a:ext>
            </a:extLst>
          </p:cNvPr>
          <p:cNvSpPr/>
          <p:nvPr/>
        </p:nvSpPr>
        <p:spPr>
          <a:xfrm>
            <a:off x="3326531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E2D7FF-86CB-4995-B496-F14A203258CD}"/>
              </a:ext>
            </a:extLst>
          </p:cNvPr>
          <p:cNvSpPr/>
          <p:nvPr/>
        </p:nvSpPr>
        <p:spPr>
          <a:xfrm>
            <a:off x="4037466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nl-BE" dirty="0"/>
              <a:t>	 Eindresultaten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65F9F1-984B-4B94-9764-E01B0214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004" y="1484785"/>
            <a:ext cx="4037972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Resultaat applicatie :</a:t>
            </a:r>
          </a:p>
          <a:p>
            <a:r>
              <a:rPr lang="nl-BE" sz="2000" dirty="0"/>
              <a:t>1 : Binnenverlichting</a:t>
            </a:r>
            <a:r>
              <a:rPr lang="nl-BE" sz="2000" baseline="30000" dirty="0"/>
              <a:t>*</a:t>
            </a:r>
          </a:p>
          <a:p>
            <a:r>
              <a:rPr lang="nl-BE" sz="2000" dirty="0"/>
              <a:t>2 : Buitenverlichting</a:t>
            </a:r>
            <a:r>
              <a:rPr lang="nl-BE" sz="2000" baseline="30000" dirty="0"/>
              <a:t> *</a:t>
            </a:r>
          </a:p>
          <a:p>
            <a:r>
              <a:rPr lang="nl-BE" sz="2000" dirty="0"/>
              <a:t>3 : Verwarming</a:t>
            </a:r>
            <a:r>
              <a:rPr lang="nl-BE" sz="2000" baseline="30000" dirty="0"/>
              <a:t> *</a:t>
            </a:r>
          </a:p>
          <a:p>
            <a:r>
              <a:rPr lang="nl-BE" sz="2000" dirty="0"/>
              <a:t>4 : Ventilatie</a:t>
            </a:r>
            <a:r>
              <a:rPr lang="nl-BE" sz="2000" baseline="30000" dirty="0"/>
              <a:t> *</a:t>
            </a:r>
          </a:p>
          <a:p>
            <a:r>
              <a:rPr lang="nl-BE" sz="2000" dirty="0"/>
              <a:t>5 : Temperatuur</a:t>
            </a:r>
            <a:r>
              <a:rPr lang="nl-BE" sz="2000" baseline="30000" dirty="0"/>
              <a:t> **</a:t>
            </a:r>
          </a:p>
          <a:p>
            <a:r>
              <a:rPr lang="nl-BE" sz="2000" dirty="0"/>
              <a:t>6 : Luchtvochtigheid</a:t>
            </a:r>
            <a:r>
              <a:rPr lang="nl-BE" sz="2000" baseline="30000" dirty="0"/>
              <a:t> **</a:t>
            </a:r>
          </a:p>
          <a:p>
            <a:endParaRPr lang="nl-BE" baseline="30000" dirty="0"/>
          </a:p>
          <a:p>
            <a:pPr marL="0" indent="0">
              <a:buNone/>
            </a:pPr>
            <a:r>
              <a:rPr lang="nl-BE" sz="2000" baseline="30000" dirty="0"/>
              <a:t>*   : A voor Aan / U voor Uit</a:t>
            </a:r>
          </a:p>
          <a:p>
            <a:pPr marL="0" indent="0">
              <a:buNone/>
            </a:pPr>
            <a:r>
              <a:rPr lang="nl-BE" sz="2000" baseline="30000" dirty="0"/>
              <a:t>** : Afgerond getal</a:t>
            </a:r>
          </a:p>
          <a:p>
            <a:pPr marL="0" indent="0">
              <a:buNone/>
            </a:pPr>
            <a:endParaRPr lang="nl-BE" b="1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3F6B5-6FED-48E3-A1E4-4538C7E5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708" y="1511079"/>
            <a:ext cx="5328592" cy="36311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1DBA0C-4CEE-42A3-921C-4E4A9599DDB7}"/>
              </a:ext>
            </a:extLst>
          </p:cNvPr>
          <p:cNvSpPr txBox="1"/>
          <p:nvPr/>
        </p:nvSpPr>
        <p:spPr>
          <a:xfrm>
            <a:off x="467544" y="5436513"/>
            <a:ext cx="5151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sz="3200" dirty="0"/>
              <a:t>55   41   41   55   45   73  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C88533-8011-4E39-BF25-63332C258C8F}"/>
              </a:ext>
            </a:extLst>
          </p:cNvPr>
          <p:cNvCxnSpPr>
            <a:cxnSpLocks/>
          </p:cNvCxnSpPr>
          <p:nvPr/>
        </p:nvCxnSpPr>
        <p:spPr>
          <a:xfrm>
            <a:off x="755576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7F21D2-A9D4-4251-AC67-056FCFBF6C4D}"/>
              </a:ext>
            </a:extLst>
          </p:cNvPr>
          <p:cNvCxnSpPr>
            <a:cxnSpLocks/>
          </p:cNvCxnSpPr>
          <p:nvPr/>
        </p:nvCxnSpPr>
        <p:spPr>
          <a:xfrm>
            <a:off x="1475656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A4EABB-F57F-40D4-B748-CCC7BF307990}"/>
              </a:ext>
            </a:extLst>
          </p:cNvPr>
          <p:cNvCxnSpPr>
            <a:cxnSpLocks/>
          </p:cNvCxnSpPr>
          <p:nvPr/>
        </p:nvCxnSpPr>
        <p:spPr>
          <a:xfrm>
            <a:off x="2195736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2BE399-D6E9-4A1D-8746-08DD69EE6D58}"/>
              </a:ext>
            </a:extLst>
          </p:cNvPr>
          <p:cNvCxnSpPr>
            <a:cxnSpLocks/>
          </p:cNvCxnSpPr>
          <p:nvPr/>
        </p:nvCxnSpPr>
        <p:spPr>
          <a:xfrm>
            <a:off x="2915816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9F1EE4-7145-4D9B-A699-5298E0540A4E}"/>
              </a:ext>
            </a:extLst>
          </p:cNvPr>
          <p:cNvCxnSpPr>
            <a:cxnSpLocks/>
          </p:cNvCxnSpPr>
          <p:nvPr/>
        </p:nvCxnSpPr>
        <p:spPr>
          <a:xfrm>
            <a:off x="3563888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6B3BA4-5634-4422-96EE-817EF1F92D2D}"/>
              </a:ext>
            </a:extLst>
          </p:cNvPr>
          <p:cNvCxnSpPr>
            <a:cxnSpLocks/>
          </p:cNvCxnSpPr>
          <p:nvPr/>
        </p:nvCxnSpPr>
        <p:spPr>
          <a:xfrm>
            <a:off x="4283968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307F4D-68E7-4C4B-8B5F-66FA8FEC9112}"/>
              </a:ext>
            </a:extLst>
          </p:cNvPr>
          <p:cNvSpPr txBox="1"/>
          <p:nvPr/>
        </p:nvSpPr>
        <p:spPr>
          <a:xfrm>
            <a:off x="611561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8B23E-D874-428D-AC97-2945E6D428C0}"/>
              </a:ext>
            </a:extLst>
          </p:cNvPr>
          <p:cNvSpPr txBox="1"/>
          <p:nvPr/>
        </p:nvSpPr>
        <p:spPr>
          <a:xfrm>
            <a:off x="2061752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383B4-ABD5-4BC9-A024-B91343CD0F7E}"/>
              </a:ext>
            </a:extLst>
          </p:cNvPr>
          <p:cNvSpPr txBox="1"/>
          <p:nvPr/>
        </p:nvSpPr>
        <p:spPr>
          <a:xfrm>
            <a:off x="1331640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E73BE8-FFAB-47DD-923B-F3B83C959575}"/>
              </a:ext>
            </a:extLst>
          </p:cNvPr>
          <p:cNvSpPr txBox="1"/>
          <p:nvPr/>
        </p:nvSpPr>
        <p:spPr>
          <a:xfrm>
            <a:off x="3446708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0F4F70-8194-4389-BDA6-0C4CD6A8C7C5}"/>
              </a:ext>
            </a:extLst>
          </p:cNvPr>
          <p:cNvSpPr txBox="1"/>
          <p:nvPr/>
        </p:nvSpPr>
        <p:spPr>
          <a:xfrm>
            <a:off x="2786847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58C973-AC91-49D4-AB88-D4175C6F1BF6}"/>
              </a:ext>
            </a:extLst>
          </p:cNvPr>
          <p:cNvSpPr txBox="1"/>
          <p:nvPr/>
        </p:nvSpPr>
        <p:spPr>
          <a:xfrm>
            <a:off x="4126152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8D68FD-12DD-48F3-8F62-FB4BD93C152D}"/>
              </a:ext>
            </a:extLst>
          </p:cNvPr>
          <p:cNvSpPr/>
          <p:nvPr/>
        </p:nvSpPr>
        <p:spPr>
          <a:xfrm>
            <a:off x="410776" y="5301208"/>
            <a:ext cx="2838796" cy="1255362"/>
          </a:xfrm>
          <a:prstGeom prst="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8B50F0-0454-4E4B-98EF-26A052E141E2}"/>
              </a:ext>
            </a:extLst>
          </p:cNvPr>
          <p:cNvSpPr/>
          <p:nvPr/>
        </p:nvSpPr>
        <p:spPr>
          <a:xfrm>
            <a:off x="5528866" y="5297041"/>
            <a:ext cx="2838796" cy="1255362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D84AAE-4C4F-457E-A2E0-FD01CECE6C52}"/>
              </a:ext>
            </a:extLst>
          </p:cNvPr>
          <p:cNvSpPr txBox="1"/>
          <p:nvPr/>
        </p:nvSpPr>
        <p:spPr>
          <a:xfrm>
            <a:off x="5815800" y="5632335"/>
            <a:ext cx="25518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sz="3200" b="1" dirty="0">
                <a:solidFill>
                  <a:schemeClr val="bg1"/>
                </a:solidFill>
              </a:rPr>
              <a:t>U   A   A   U</a:t>
            </a:r>
          </a:p>
        </p:txBody>
      </p:sp>
      <p:sp>
        <p:nvSpPr>
          <p:cNvPr id="63" name="Arrow: Bent 62">
            <a:extLst>
              <a:ext uri="{FF2B5EF4-FFF2-40B4-BE49-F238E27FC236}">
                <a16:creationId xmlns:a16="http://schemas.microsoft.com/office/drawing/2014/main" id="{A0547581-E866-4768-A48F-10BD50B426E7}"/>
              </a:ext>
            </a:extLst>
          </p:cNvPr>
          <p:cNvSpPr/>
          <p:nvPr/>
        </p:nvSpPr>
        <p:spPr>
          <a:xfrm>
            <a:off x="2480716" y="4077072"/>
            <a:ext cx="845815" cy="1065125"/>
          </a:xfrm>
          <a:prstGeom prst="bentArrow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978E9-8CD9-4A89-8D21-8D40E5BE5A95}"/>
              </a:ext>
            </a:extLst>
          </p:cNvPr>
          <p:cNvSpPr/>
          <p:nvPr/>
        </p:nvSpPr>
        <p:spPr>
          <a:xfrm>
            <a:off x="6660232" y="1774744"/>
            <a:ext cx="936104" cy="14699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FE531C-B063-4F8E-9C38-BD55C596CEE0}"/>
              </a:ext>
            </a:extLst>
          </p:cNvPr>
          <p:cNvSpPr/>
          <p:nvPr/>
        </p:nvSpPr>
        <p:spPr>
          <a:xfrm>
            <a:off x="6660232" y="3810306"/>
            <a:ext cx="936104" cy="14699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632846-BD2A-403B-8EFB-ABF1D6D0511D}"/>
              </a:ext>
            </a:extLst>
          </p:cNvPr>
          <p:cNvSpPr/>
          <p:nvPr/>
        </p:nvSpPr>
        <p:spPr>
          <a:xfrm>
            <a:off x="6765658" y="3817991"/>
            <a:ext cx="197796" cy="146991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F3240-858D-4ECD-852A-22DF24F632AC}"/>
              </a:ext>
            </a:extLst>
          </p:cNvPr>
          <p:cNvSpPr/>
          <p:nvPr/>
        </p:nvSpPr>
        <p:spPr>
          <a:xfrm>
            <a:off x="7410439" y="3819420"/>
            <a:ext cx="197796" cy="146991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1B08DD-68C7-4004-924A-F53C59703F3A}"/>
              </a:ext>
            </a:extLst>
          </p:cNvPr>
          <p:cNvSpPr/>
          <p:nvPr/>
        </p:nvSpPr>
        <p:spPr>
          <a:xfrm>
            <a:off x="6777793" y="1774914"/>
            <a:ext cx="197796" cy="146991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C28F2D-286E-44E2-ACDA-BF2CABF3EE9B}"/>
              </a:ext>
            </a:extLst>
          </p:cNvPr>
          <p:cNvSpPr/>
          <p:nvPr/>
        </p:nvSpPr>
        <p:spPr>
          <a:xfrm>
            <a:off x="7426586" y="1772654"/>
            <a:ext cx="197796" cy="146991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400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77D508-C943-4523-816A-B1354A94EDCF}"/>
              </a:ext>
            </a:extLst>
          </p:cNvPr>
          <p:cNvSpPr/>
          <p:nvPr/>
        </p:nvSpPr>
        <p:spPr>
          <a:xfrm>
            <a:off x="482783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E8D3B9-4F02-4339-B4D8-A1CBE06C4492}"/>
              </a:ext>
            </a:extLst>
          </p:cNvPr>
          <p:cNvSpPr/>
          <p:nvPr/>
        </p:nvSpPr>
        <p:spPr>
          <a:xfrm>
            <a:off x="1193720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13EF76-BF9A-407E-AC14-7D9FD33A043E}"/>
              </a:ext>
            </a:extLst>
          </p:cNvPr>
          <p:cNvSpPr/>
          <p:nvPr/>
        </p:nvSpPr>
        <p:spPr>
          <a:xfrm>
            <a:off x="1904657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A8AC11-BC3E-4539-8ABC-1FA42ED24DCD}"/>
              </a:ext>
            </a:extLst>
          </p:cNvPr>
          <p:cNvSpPr/>
          <p:nvPr/>
        </p:nvSpPr>
        <p:spPr>
          <a:xfrm>
            <a:off x="2615594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ECEF2F-A95B-4237-B1EC-5DCA8541039D}"/>
              </a:ext>
            </a:extLst>
          </p:cNvPr>
          <p:cNvSpPr/>
          <p:nvPr/>
        </p:nvSpPr>
        <p:spPr>
          <a:xfrm>
            <a:off x="3326531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E2D7FF-86CB-4995-B496-F14A203258CD}"/>
              </a:ext>
            </a:extLst>
          </p:cNvPr>
          <p:cNvSpPr/>
          <p:nvPr/>
        </p:nvSpPr>
        <p:spPr>
          <a:xfrm>
            <a:off x="4037466" y="5517232"/>
            <a:ext cx="576059" cy="432048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nl-BE" dirty="0"/>
              <a:t>	 Eindresultaten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65F9F1-984B-4B94-9764-E01B0214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004" y="1484785"/>
            <a:ext cx="4037972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Resultaat applicatie :</a:t>
            </a:r>
          </a:p>
          <a:p>
            <a:r>
              <a:rPr lang="nl-BE" sz="2000" dirty="0"/>
              <a:t>1 : Binnenverlichting</a:t>
            </a:r>
            <a:r>
              <a:rPr lang="nl-BE" sz="2000" baseline="30000" dirty="0"/>
              <a:t>*</a:t>
            </a:r>
          </a:p>
          <a:p>
            <a:r>
              <a:rPr lang="nl-BE" sz="2000" dirty="0"/>
              <a:t>2 : Buitenverlichting</a:t>
            </a:r>
            <a:r>
              <a:rPr lang="nl-BE" sz="2000" baseline="30000" dirty="0"/>
              <a:t> *</a:t>
            </a:r>
          </a:p>
          <a:p>
            <a:r>
              <a:rPr lang="nl-BE" sz="2000" dirty="0"/>
              <a:t>3 : Verwarming</a:t>
            </a:r>
            <a:r>
              <a:rPr lang="nl-BE" sz="2000" baseline="30000" dirty="0"/>
              <a:t> *</a:t>
            </a:r>
          </a:p>
          <a:p>
            <a:r>
              <a:rPr lang="nl-BE" sz="2000" dirty="0"/>
              <a:t>4 : Ventilatie</a:t>
            </a:r>
            <a:r>
              <a:rPr lang="nl-BE" sz="2000" baseline="30000" dirty="0"/>
              <a:t> *</a:t>
            </a:r>
          </a:p>
          <a:p>
            <a:r>
              <a:rPr lang="nl-BE" sz="2000" dirty="0"/>
              <a:t>5 : Temperatuur</a:t>
            </a:r>
            <a:r>
              <a:rPr lang="nl-BE" sz="2000" baseline="30000" dirty="0"/>
              <a:t> **</a:t>
            </a:r>
          </a:p>
          <a:p>
            <a:r>
              <a:rPr lang="nl-BE" sz="2000" dirty="0"/>
              <a:t>6 : Vochtigheid</a:t>
            </a:r>
            <a:r>
              <a:rPr lang="nl-BE" sz="2000" baseline="30000" dirty="0"/>
              <a:t> **</a:t>
            </a:r>
          </a:p>
          <a:p>
            <a:endParaRPr lang="nl-BE" baseline="30000" dirty="0"/>
          </a:p>
          <a:p>
            <a:pPr marL="0" indent="0">
              <a:buNone/>
            </a:pPr>
            <a:r>
              <a:rPr lang="nl-BE" sz="2000" baseline="30000" dirty="0"/>
              <a:t>*   : A voor Aan / U voor Uit</a:t>
            </a:r>
          </a:p>
          <a:p>
            <a:pPr marL="0" indent="0">
              <a:buNone/>
            </a:pPr>
            <a:r>
              <a:rPr lang="nl-BE" sz="2000" baseline="30000" dirty="0"/>
              <a:t>** : Afgerond getal</a:t>
            </a:r>
          </a:p>
          <a:p>
            <a:pPr marL="0" indent="0">
              <a:buNone/>
            </a:pPr>
            <a:endParaRPr lang="nl-BE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1DBA0C-4CEE-42A3-921C-4E4A9599DDB7}"/>
              </a:ext>
            </a:extLst>
          </p:cNvPr>
          <p:cNvSpPr txBox="1"/>
          <p:nvPr/>
        </p:nvSpPr>
        <p:spPr>
          <a:xfrm>
            <a:off x="467544" y="5436513"/>
            <a:ext cx="5151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sz="3200" dirty="0"/>
              <a:t>55   41   41   55   45   73  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C88533-8011-4E39-BF25-63332C258C8F}"/>
              </a:ext>
            </a:extLst>
          </p:cNvPr>
          <p:cNvCxnSpPr>
            <a:cxnSpLocks/>
          </p:cNvCxnSpPr>
          <p:nvPr/>
        </p:nvCxnSpPr>
        <p:spPr>
          <a:xfrm>
            <a:off x="755576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7F21D2-A9D4-4251-AC67-056FCFBF6C4D}"/>
              </a:ext>
            </a:extLst>
          </p:cNvPr>
          <p:cNvCxnSpPr>
            <a:cxnSpLocks/>
          </p:cNvCxnSpPr>
          <p:nvPr/>
        </p:nvCxnSpPr>
        <p:spPr>
          <a:xfrm>
            <a:off x="1475656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A4EABB-F57F-40D4-B748-CCC7BF307990}"/>
              </a:ext>
            </a:extLst>
          </p:cNvPr>
          <p:cNvCxnSpPr>
            <a:cxnSpLocks/>
          </p:cNvCxnSpPr>
          <p:nvPr/>
        </p:nvCxnSpPr>
        <p:spPr>
          <a:xfrm>
            <a:off x="2195736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2BE399-D6E9-4A1D-8746-08DD69EE6D58}"/>
              </a:ext>
            </a:extLst>
          </p:cNvPr>
          <p:cNvCxnSpPr>
            <a:cxnSpLocks/>
          </p:cNvCxnSpPr>
          <p:nvPr/>
        </p:nvCxnSpPr>
        <p:spPr>
          <a:xfrm>
            <a:off x="2915816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9F1EE4-7145-4D9B-A699-5298E0540A4E}"/>
              </a:ext>
            </a:extLst>
          </p:cNvPr>
          <p:cNvCxnSpPr>
            <a:cxnSpLocks/>
          </p:cNvCxnSpPr>
          <p:nvPr/>
        </p:nvCxnSpPr>
        <p:spPr>
          <a:xfrm>
            <a:off x="3563888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6B3BA4-5634-4422-96EE-817EF1F92D2D}"/>
              </a:ext>
            </a:extLst>
          </p:cNvPr>
          <p:cNvCxnSpPr>
            <a:cxnSpLocks/>
          </p:cNvCxnSpPr>
          <p:nvPr/>
        </p:nvCxnSpPr>
        <p:spPr>
          <a:xfrm>
            <a:off x="4283968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307F4D-68E7-4C4B-8B5F-66FA8FEC9112}"/>
              </a:ext>
            </a:extLst>
          </p:cNvPr>
          <p:cNvSpPr txBox="1"/>
          <p:nvPr/>
        </p:nvSpPr>
        <p:spPr>
          <a:xfrm>
            <a:off x="611561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8B23E-D874-428D-AC97-2945E6D428C0}"/>
              </a:ext>
            </a:extLst>
          </p:cNvPr>
          <p:cNvSpPr txBox="1"/>
          <p:nvPr/>
        </p:nvSpPr>
        <p:spPr>
          <a:xfrm>
            <a:off x="2061752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383B4-ABD5-4BC9-A024-B91343CD0F7E}"/>
              </a:ext>
            </a:extLst>
          </p:cNvPr>
          <p:cNvSpPr txBox="1"/>
          <p:nvPr/>
        </p:nvSpPr>
        <p:spPr>
          <a:xfrm>
            <a:off x="1331640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E73BE8-FFAB-47DD-923B-F3B83C959575}"/>
              </a:ext>
            </a:extLst>
          </p:cNvPr>
          <p:cNvSpPr txBox="1"/>
          <p:nvPr/>
        </p:nvSpPr>
        <p:spPr>
          <a:xfrm>
            <a:off x="3446708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0F4F70-8194-4389-BDA6-0C4CD6A8C7C5}"/>
              </a:ext>
            </a:extLst>
          </p:cNvPr>
          <p:cNvSpPr txBox="1"/>
          <p:nvPr/>
        </p:nvSpPr>
        <p:spPr>
          <a:xfrm>
            <a:off x="2786847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58C973-AC91-49D4-AB88-D4175C6F1BF6}"/>
              </a:ext>
            </a:extLst>
          </p:cNvPr>
          <p:cNvSpPr txBox="1"/>
          <p:nvPr/>
        </p:nvSpPr>
        <p:spPr>
          <a:xfrm>
            <a:off x="4126152" y="6187238"/>
            <a:ext cx="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8D68FD-12DD-48F3-8F62-FB4BD93C152D}"/>
              </a:ext>
            </a:extLst>
          </p:cNvPr>
          <p:cNvSpPr/>
          <p:nvPr/>
        </p:nvSpPr>
        <p:spPr>
          <a:xfrm>
            <a:off x="3245944" y="5301208"/>
            <a:ext cx="1470071" cy="1255362"/>
          </a:xfrm>
          <a:prstGeom prst="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BF141-57CD-4DC7-B60D-2A54F888B9DF}"/>
              </a:ext>
            </a:extLst>
          </p:cNvPr>
          <p:cNvSpPr txBox="1"/>
          <p:nvPr/>
        </p:nvSpPr>
        <p:spPr>
          <a:xfrm rot="17751669">
            <a:off x="2669806" y="4075406"/>
            <a:ext cx="188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C00000"/>
                </a:solidFill>
              </a:rPr>
              <a:t>Via hexadecimale </a:t>
            </a:r>
          </a:p>
          <a:p>
            <a:r>
              <a:rPr lang="nl-BE" dirty="0">
                <a:solidFill>
                  <a:srgbClr val="C00000"/>
                </a:solidFill>
              </a:rPr>
              <a:t>converter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07EE1C-4E7F-4D46-BB1F-493537A5DD50}"/>
              </a:ext>
            </a:extLst>
          </p:cNvPr>
          <p:cNvSpPr/>
          <p:nvPr/>
        </p:nvSpPr>
        <p:spPr>
          <a:xfrm>
            <a:off x="5460448" y="5085184"/>
            <a:ext cx="2838796" cy="1255362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1A298-C06C-42E9-83A4-1603774DA90E}"/>
              </a:ext>
            </a:extLst>
          </p:cNvPr>
          <p:cNvSpPr txBox="1"/>
          <p:nvPr/>
        </p:nvSpPr>
        <p:spPr>
          <a:xfrm>
            <a:off x="5714038" y="5420478"/>
            <a:ext cx="2331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sz="3200" b="1" dirty="0">
                <a:solidFill>
                  <a:schemeClr val="bg1"/>
                </a:solidFill>
              </a:rPr>
              <a:t>21   	      67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741003-BA8C-41A6-A01C-7A39E2020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0095" y="1550765"/>
            <a:ext cx="4799816" cy="1472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C9E8D8-12A7-41C1-B1CF-4529C7B4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035" y="3064026"/>
            <a:ext cx="4428770" cy="13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nl-BE" dirty="0"/>
              <a:t>	 Eindresultaten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D84AAE-4C4F-457E-A2E0-FD01CECE6C52}"/>
              </a:ext>
            </a:extLst>
          </p:cNvPr>
          <p:cNvSpPr txBox="1"/>
          <p:nvPr/>
        </p:nvSpPr>
        <p:spPr>
          <a:xfrm>
            <a:off x="5782456" y="5632335"/>
            <a:ext cx="2331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sz="3200" b="1" dirty="0">
                <a:solidFill>
                  <a:schemeClr val="bg1"/>
                </a:solidFill>
              </a:rPr>
              <a:t>xx   	      yy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402C11EB-9C5E-42D2-AE5E-70118F76B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5446"/>
              </p:ext>
            </p:extLst>
          </p:nvPr>
        </p:nvGraphicFramePr>
        <p:xfrm>
          <a:off x="971600" y="3501008"/>
          <a:ext cx="43924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64">
                  <a:extLst>
                    <a:ext uri="{9D8B030D-6E8A-4147-A177-3AD203B41FA5}">
                      <a16:colId xmlns:a16="http://schemas.microsoft.com/office/drawing/2014/main" val="909910774"/>
                    </a:ext>
                  </a:extLst>
                </a:gridCol>
                <a:gridCol w="2251351">
                  <a:extLst>
                    <a:ext uri="{9D8B030D-6E8A-4147-A177-3AD203B41FA5}">
                      <a16:colId xmlns:a16="http://schemas.microsoft.com/office/drawing/2014/main" val="1053644933"/>
                    </a:ext>
                  </a:extLst>
                </a:gridCol>
                <a:gridCol w="1812773">
                  <a:extLst>
                    <a:ext uri="{9D8B030D-6E8A-4147-A177-3AD203B41FA5}">
                      <a16:colId xmlns:a16="http://schemas.microsoft.com/office/drawing/2014/main" val="284271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>
                        <a:noFill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>
                        <a:noFill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>
                        <a:noFill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41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Binnenverlichting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U (Uit)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4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Buitenverlichting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U (Uit)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58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Verwarming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 (Aan)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0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Ventilatie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U (Uit)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Temperatuur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21 °C (afgerond)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5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Luchtvochtigheid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67 % (afgerond)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9338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C4CD063-F86A-42F3-9E05-070DE1674F76}"/>
              </a:ext>
            </a:extLst>
          </p:cNvPr>
          <p:cNvSpPr/>
          <p:nvPr/>
        </p:nvSpPr>
        <p:spPr>
          <a:xfrm>
            <a:off x="971600" y="1916832"/>
            <a:ext cx="3202794" cy="1255362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4FF1C-5D64-41DE-9A24-E490348D2C2E}"/>
              </a:ext>
            </a:extLst>
          </p:cNvPr>
          <p:cNvSpPr txBox="1"/>
          <p:nvPr/>
        </p:nvSpPr>
        <p:spPr>
          <a:xfrm>
            <a:off x="1225190" y="2252126"/>
            <a:ext cx="28427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sz="3200" b="1" dirty="0">
                <a:solidFill>
                  <a:schemeClr val="bg1"/>
                </a:solidFill>
              </a:rPr>
              <a:t>U   A    A   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F54E9-814B-41F7-9D03-549EB71DCD16}"/>
              </a:ext>
            </a:extLst>
          </p:cNvPr>
          <p:cNvSpPr/>
          <p:nvPr/>
        </p:nvSpPr>
        <p:spPr>
          <a:xfrm>
            <a:off x="3893444" y="1916832"/>
            <a:ext cx="1889012" cy="1255362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74BA8-275C-4E1D-94F0-A2C7F03F790E}"/>
              </a:ext>
            </a:extLst>
          </p:cNvPr>
          <p:cNvSpPr txBox="1"/>
          <p:nvPr/>
        </p:nvSpPr>
        <p:spPr>
          <a:xfrm>
            <a:off x="4184600" y="2252126"/>
            <a:ext cx="1755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BE" sz="3200" b="1" dirty="0">
                <a:solidFill>
                  <a:schemeClr val="bg1"/>
                </a:solidFill>
              </a:rPr>
              <a:t>21   	67</a:t>
            </a:r>
          </a:p>
        </p:txBody>
      </p:sp>
    </p:spTree>
    <p:extLst>
      <p:ext uri="{BB962C8B-B14F-4D97-AF65-F5344CB8AC3E}">
        <p14:creationId xmlns:p14="http://schemas.microsoft.com/office/powerpoint/2010/main" val="137563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	Opdracht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FF13C6-67B5-4B00-9655-B97691049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993" y="1518050"/>
            <a:ext cx="4417007" cy="3291835"/>
          </a:xfrm>
          <a:prstGeom prst="rect">
            <a:avLst/>
          </a:prstGeom>
        </p:spPr>
      </p:pic>
      <p:pic>
        <p:nvPicPr>
          <p:cNvPr id="17" name="Picture 16" descr="A computer sitting on top of a wooden table&#10;&#10;Description automatically generated">
            <a:extLst>
              <a:ext uri="{FF2B5EF4-FFF2-40B4-BE49-F238E27FC236}">
                <a16:creationId xmlns:a16="http://schemas.microsoft.com/office/drawing/2014/main" id="{9FC19B23-4576-4CB0-A62A-F8747E12EB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92" y="5045424"/>
            <a:ext cx="2411760" cy="1607840"/>
          </a:xfrm>
          <a:prstGeom prst="rect">
            <a:avLst/>
          </a:prstGeom>
        </p:spPr>
      </p:pic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4A609339-2653-44A0-844B-15D8CAF7D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1762809"/>
            <a:ext cx="4417007" cy="4890455"/>
          </a:xfrm>
        </p:spPr>
        <p:txBody>
          <a:bodyPr>
            <a:normAutofit fontScale="92500" lnSpcReduction="10000"/>
          </a:bodyPr>
          <a:lstStyle/>
          <a:p>
            <a:r>
              <a:rPr lang="nl-BE" sz="2000" dirty="0"/>
              <a:t>Binnenlicht bedienen met drukknop</a:t>
            </a:r>
          </a:p>
          <a:p>
            <a:r>
              <a:rPr lang="nl-BE" sz="2000" dirty="0"/>
              <a:t>Buitenlicht inschakelen als het donker wordt (minder dan 950 Lux)</a:t>
            </a:r>
          </a:p>
          <a:p>
            <a:r>
              <a:rPr lang="nl-BE" sz="2000" dirty="0"/>
              <a:t>Verwarming gaat aan als temperatuur lager is dan 22 °C</a:t>
            </a:r>
          </a:p>
          <a:p>
            <a:r>
              <a:rPr lang="nl-BE" sz="2000" dirty="0"/>
              <a:t>Ventilatie gaat aan als temperatuur hoger is dan 25 °C</a:t>
            </a:r>
          </a:p>
          <a:p>
            <a:r>
              <a:rPr lang="nl-BE" sz="2000" dirty="0"/>
              <a:t>Luchtvochtigheid meten</a:t>
            </a:r>
          </a:p>
          <a:p>
            <a:endParaRPr lang="nl-BE" sz="2000" dirty="0"/>
          </a:p>
          <a:p>
            <a:r>
              <a:rPr lang="nl-BE" sz="2000" dirty="0"/>
              <a:t>Data die overal ter wereld kan geraadpleegd worden :</a:t>
            </a:r>
          </a:p>
          <a:p>
            <a:pPr lvl="1"/>
            <a:r>
              <a:rPr lang="nl-BE" sz="1600" dirty="0"/>
              <a:t>Binnenverlichting aan of uit</a:t>
            </a:r>
          </a:p>
          <a:p>
            <a:pPr lvl="1"/>
            <a:r>
              <a:rPr lang="nl-BE" sz="1600" dirty="0"/>
              <a:t>Buitenverlichting aan of uit</a:t>
            </a:r>
          </a:p>
          <a:p>
            <a:pPr lvl="1"/>
            <a:r>
              <a:rPr lang="nl-BE" sz="1600" dirty="0"/>
              <a:t>Verwarming aan of uit</a:t>
            </a:r>
          </a:p>
          <a:p>
            <a:pPr lvl="1"/>
            <a:r>
              <a:rPr lang="nl-BE" sz="1600" dirty="0"/>
              <a:t>Ventilatie aan of uit</a:t>
            </a:r>
          </a:p>
          <a:p>
            <a:pPr lvl="1"/>
            <a:r>
              <a:rPr lang="nl-BE" sz="1600" dirty="0"/>
              <a:t>Temperatuur</a:t>
            </a:r>
          </a:p>
          <a:p>
            <a:pPr lvl="1"/>
            <a:r>
              <a:rPr lang="nl-BE" sz="1600" dirty="0"/>
              <a:t>Luchtvochtigheid</a:t>
            </a:r>
          </a:p>
        </p:txBody>
      </p:sp>
    </p:spTree>
  </p:cSld>
  <p:clrMapOvr>
    <a:masterClrMapping/>
  </p:clrMapOvr>
  <p:transition advClick="0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	Opbouw systeem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A1C74-6966-42BA-862B-F31AF1EED5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307970"/>
            <a:ext cx="8028383" cy="5675710"/>
          </a:xfrm>
          <a:prstGeom prst="rect">
            <a:avLst/>
          </a:prstGeom>
        </p:spPr>
      </p:pic>
    </p:spTree>
  </p:cSld>
  <p:clrMapOvr>
    <a:masterClrMapping/>
  </p:clrMapOvr>
  <p:transition advClick="0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A0EA-7295-458D-95EB-2A02728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	Opbouw systeem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555E-E945-4CB1-AA0B-0D54CA58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TTN = website waar gateway en apparaat zijn geregistreerd = verbinding met internet</a:t>
            </a:r>
          </a:p>
          <a:p>
            <a:r>
              <a:rPr lang="nl-BE" dirty="0"/>
              <a:t>Single Channel Gateway aanmaken via download en installeren op Raspberry PI zodat het Gateway ID wordt herkend</a:t>
            </a:r>
          </a:p>
          <a:p>
            <a:r>
              <a:rPr lang="nl-BE" dirty="0"/>
              <a:t>Registratie van Gateway in TTN</a:t>
            </a:r>
          </a:p>
          <a:p>
            <a:r>
              <a:rPr lang="nl-BE" dirty="0"/>
              <a:t>Registreren van eind apparaat (LoRa GPS Shield en Arduino als LoRa eind apparaat) in TTN :</a:t>
            </a:r>
          </a:p>
          <a:p>
            <a:pPr lvl="1"/>
            <a:r>
              <a:rPr lang="nl-BE" dirty="0"/>
              <a:t>Apparaat adres wordt aangemaakt</a:t>
            </a:r>
          </a:p>
          <a:p>
            <a:pPr lvl="1"/>
            <a:r>
              <a:rPr lang="nl-BE" dirty="0"/>
              <a:t>Netwerk sleutel wordt aangemaakt</a:t>
            </a:r>
          </a:p>
          <a:p>
            <a:pPr lvl="1"/>
            <a:r>
              <a:rPr lang="nl-BE" dirty="0"/>
              <a:t>Applicatie sleutel wordt aangemaakt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431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A0EA-7295-458D-95EB-2A02728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	Opbouw systeem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555E-E945-4CB1-AA0B-0D54CA58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LMIC bibliotheek downloaden en installeren als bibliotheek in Arduino</a:t>
            </a:r>
          </a:p>
          <a:p>
            <a:pPr lvl="1"/>
            <a:r>
              <a:rPr lang="nl-BE" dirty="0"/>
              <a:t>Het adres en sleutels die werden bekomen bij registreren van LoRa eind apparaat moeten vervangen worden zodat de data kan verstuurd worden naar het correcte apparaat in de TTN applicatie</a:t>
            </a:r>
          </a:p>
          <a:p>
            <a:r>
              <a:rPr lang="nl-BE" dirty="0"/>
              <a:t>Programmatie in arduino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562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1C93-38AD-457B-A0FB-5D4096B6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	Wie doet wat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C94E-8DD4-46B9-8525-1D9E3D46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Arduino/LoRa Shield analyseert de inputs en outputs die in de Sketch zijn geprogrammeerd</a:t>
            </a:r>
          </a:p>
          <a:p>
            <a:r>
              <a:rPr lang="nl-BE" dirty="0"/>
              <a:t>LoRa Shield zet deze data om in een leesbare data voor de LoRa/GPS Hat</a:t>
            </a:r>
          </a:p>
          <a:p>
            <a:r>
              <a:rPr lang="nl-BE" dirty="0"/>
              <a:t>LoRa Shield stuurt deze data door naar de LoRa/GPS Hat</a:t>
            </a:r>
          </a:p>
          <a:p>
            <a:r>
              <a:rPr lang="nl-BE" dirty="0"/>
              <a:t>LoRa/GPS Hat ontvangt data van LoRa Shield</a:t>
            </a:r>
          </a:p>
          <a:p>
            <a:r>
              <a:rPr lang="nl-BE" dirty="0"/>
              <a:t>LoRa/GPS Hat stuurt via Single Channel Gateway de data door naar TTN</a:t>
            </a:r>
          </a:p>
        </p:txBody>
      </p:sp>
    </p:spTree>
    <p:extLst>
      <p:ext uri="{BB962C8B-B14F-4D97-AF65-F5344CB8AC3E}">
        <p14:creationId xmlns:p14="http://schemas.microsoft.com/office/powerpoint/2010/main" val="379922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nl-BE" dirty="0"/>
              <a:t>	Opbouw Arduino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F00765-609A-4199-9FA9-EB3D12CFF4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 b="11021"/>
          <a:stretch/>
        </p:blipFill>
        <p:spPr>
          <a:xfrm>
            <a:off x="1" y="1600200"/>
            <a:ext cx="9150768" cy="503257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	Arduino componenten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AAB3-2CC8-4F5E-A829-0A83CD2F4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644" y="4941168"/>
            <a:ext cx="4022204" cy="1584176"/>
          </a:xfrm>
        </p:spPr>
        <p:txBody>
          <a:bodyPr>
            <a:normAutofit fontScale="77500" lnSpcReduction="20000"/>
          </a:bodyPr>
          <a:lstStyle/>
          <a:p>
            <a:r>
              <a:rPr lang="nl-BE" dirty="0"/>
              <a:t>Leds : </a:t>
            </a:r>
          </a:p>
          <a:p>
            <a:pPr lvl="1"/>
            <a:r>
              <a:rPr lang="nl-BE" dirty="0"/>
              <a:t>Rood </a:t>
            </a:r>
          </a:p>
          <a:p>
            <a:pPr lvl="1"/>
            <a:r>
              <a:rPr lang="nl-BE" dirty="0"/>
              <a:t>Geel </a:t>
            </a:r>
          </a:p>
          <a:p>
            <a:pPr lvl="1"/>
            <a:r>
              <a:rPr lang="nl-BE" dirty="0"/>
              <a:t>Blauw</a:t>
            </a:r>
          </a:p>
          <a:p>
            <a:pPr lvl="1"/>
            <a:r>
              <a:rPr lang="nl-BE" dirty="0"/>
              <a:t>Groen</a:t>
            </a:r>
          </a:p>
        </p:txBody>
      </p:sp>
      <p:pic>
        <p:nvPicPr>
          <p:cNvPr id="14" name="Content Placeholder 13" descr="A picture containing sitting, table, remote&#10;&#10;Description automatically generated">
            <a:extLst>
              <a:ext uri="{FF2B5EF4-FFF2-40B4-BE49-F238E27FC236}">
                <a16:creationId xmlns:a16="http://schemas.microsoft.com/office/drawing/2014/main" id="{1CC16427-787C-4DE7-BB87-98B718D235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42004"/>
            <a:ext cx="1080000" cy="1080000"/>
          </a:xfrm>
          <a:ln>
            <a:solidFill>
              <a:srgbClr val="000000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2F7A55-27EE-47A2-9F4C-A67206436396}"/>
              </a:ext>
            </a:extLst>
          </p:cNvPr>
          <p:cNvSpPr txBox="1">
            <a:spLocks/>
          </p:cNvSpPr>
          <p:nvPr/>
        </p:nvSpPr>
        <p:spPr>
          <a:xfrm>
            <a:off x="1835696" y="1600201"/>
            <a:ext cx="2736304" cy="1252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Weerstand</a:t>
            </a:r>
            <a:r>
              <a:rPr lang="en-US" dirty="0"/>
              <a:t> 220 </a:t>
            </a:r>
            <a:r>
              <a:rPr lang="el-GR" dirty="0">
                <a:latin typeface="Gabriola" panose="04040605051002020D02" pitchFamily="82" charset="0"/>
              </a:rPr>
              <a:t>Ω</a:t>
            </a:r>
            <a:endParaRPr lang="nl-BE" dirty="0">
              <a:latin typeface="Gabriola" panose="04040605051002020D02" pitchFamily="82" charset="0"/>
            </a:endParaRPr>
          </a:p>
          <a:p>
            <a:r>
              <a:rPr lang="nl-BE" dirty="0"/>
              <a:t>Weerstand 10K </a:t>
            </a:r>
            <a:r>
              <a:rPr lang="el-GR" dirty="0">
                <a:latin typeface="Gabriola" panose="04040605051002020D02" pitchFamily="82" charset="0"/>
              </a:rPr>
              <a:t>Ω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EE898548-B34F-48DC-BF25-55C769031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8" y="16002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474FE38-C22A-40A9-B8CE-BADE5EE9D261}"/>
              </a:ext>
            </a:extLst>
          </p:cNvPr>
          <p:cNvSpPr txBox="1">
            <a:spLocks/>
          </p:cNvSpPr>
          <p:nvPr/>
        </p:nvSpPr>
        <p:spPr>
          <a:xfrm>
            <a:off x="389384" y="2896280"/>
            <a:ext cx="4038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/>
              <a:t>OUTPUT (digitaal)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FD708066-53EB-4C6E-9136-EC90BCAF7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8" y="3544351"/>
            <a:ext cx="1080000" cy="108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6945CB5-79E8-4B56-922B-F900D68E5FF8}"/>
              </a:ext>
            </a:extLst>
          </p:cNvPr>
          <p:cNvSpPr txBox="1">
            <a:spLocks/>
          </p:cNvSpPr>
          <p:nvPr/>
        </p:nvSpPr>
        <p:spPr>
          <a:xfrm>
            <a:off x="4925888" y="1412776"/>
            <a:ext cx="4038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/>
              <a:t>INPUT (digitaal)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251557-13EE-4741-9C9D-13E7AABC56E7}"/>
              </a:ext>
            </a:extLst>
          </p:cNvPr>
          <p:cNvSpPr txBox="1">
            <a:spLocks/>
          </p:cNvSpPr>
          <p:nvPr/>
        </p:nvSpPr>
        <p:spPr>
          <a:xfrm>
            <a:off x="6336184" y="1916832"/>
            <a:ext cx="4022204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Button</a:t>
            </a:r>
          </a:p>
        </p:txBody>
      </p:sp>
      <p:pic>
        <p:nvPicPr>
          <p:cNvPr id="16" name="Content Placeholder 13">
            <a:extLst>
              <a:ext uri="{FF2B5EF4-FFF2-40B4-BE49-F238E27FC236}">
                <a16:creationId xmlns:a16="http://schemas.microsoft.com/office/drawing/2014/main" id="{3132C452-A755-4DE7-BB4D-B65C51DF2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4764" y="3789040"/>
            <a:ext cx="1080000" cy="108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808F086-753C-413E-A60C-730A2771FEEA}"/>
              </a:ext>
            </a:extLst>
          </p:cNvPr>
          <p:cNvSpPr txBox="1">
            <a:spLocks/>
          </p:cNvSpPr>
          <p:nvPr/>
        </p:nvSpPr>
        <p:spPr>
          <a:xfrm>
            <a:off x="5016604" y="3140968"/>
            <a:ext cx="4038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dirty="0"/>
              <a:t>INPUT (analoog)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2DF8CB-AA0A-43B2-84D3-C81A7D3BF1CE}"/>
              </a:ext>
            </a:extLst>
          </p:cNvPr>
          <p:cNvSpPr txBox="1">
            <a:spLocks/>
          </p:cNvSpPr>
          <p:nvPr/>
        </p:nvSpPr>
        <p:spPr>
          <a:xfrm>
            <a:off x="6410112" y="3763868"/>
            <a:ext cx="4022204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DHT 11</a:t>
            </a:r>
          </a:p>
          <a:p>
            <a:pPr lvl="1"/>
            <a:r>
              <a:rPr lang="nl-BE" dirty="0"/>
              <a:t>Temperatuur</a:t>
            </a:r>
          </a:p>
          <a:p>
            <a:pPr lvl="1"/>
            <a:r>
              <a:rPr lang="nl-BE" dirty="0"/>
              <a:t>Vochtigheid</a:t>
            </a:r>
          </a:p>
        </p:txBody>
      </p:sp>
      <p:pic>
        <p:nvPicPr>
          <p:cNvPr id="20" name="Content Placeholder 13">
            <a:extLst>
              <a:ext uri="{FF2B5EF4-FFF2-40B4-BE49-F238E27FC236}">
                <a16:creationId xmlns:a16="http://schemas.microsoft.com/office/drawing/2014/main" id="{EE40B6C9-9645-4DF9-B020-BC16B3A9C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4764" y="5290220"/>
            <a:ext cx="1080000" cy="108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0DABB7-C6FE-48D8-9B92-DF02FF39AE2F}"/>
              </a:ext>
            </a:extLst>
          </p:cNvPr>
          <p:cNvSpPr txBox="1">
            <a:spLocks/>
          </p:cNvSpPr>
          <p:nvPr/>
        </p:nvSpPr>
        <p:spPr>
          <a:xfrm>
            <a:off x="6410112" y="5265048"/>
            <a:ext cx="4022204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LDR</a:t>
            </a:r>
          </a:p>
          <a:p>
            <a:pPr lvl="1"/>
            <a:r>
              <a:rPr lang="nl-BE" dirty="0"/>
              <a:t>Lichtmeting</a:t>
            </a:r>
          </a:p>
        </p:txBody>
      </p:sp>
    </p:spTree>
    <p:extLst>
      <p:ext uri="{BB962C8B-B14F-4D97-AF65-F5344CB8AC3E}">
        <p14:creationId xmlns:p14="http://schemas.microsoft.com/office/powerpoint/2010/main" val="173414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1B28-828A-4C73-8A2B-CBD8BAB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nl-BE" dirty="0"/>
              <a:t>	Lora Shield</a:t>
            </a:r>
          </a:p>
        </p:txBody>
      </p:sp>
      <p:pic>
        <p:nvPicPr>
          <p:cNvPr id="25" name="Content Placeholder 18">
            <a:extLst>
              <a:ext uri="{FF2B5EF4-FFF2-40B4-BE49-F238E27FC236}">
                <a16:creationId xmlns:a16="http://schemas.microsoft.com/office/drawing/2014/main" id="{9A3D13C5-DA48-4159-ACC2-2F09034824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8" t="6756" r="8024" b="18919"/>
          <a:stretch/>
        </p:blipFill>
        <p:spPr>
          <a:xfrm>
            <a:off x="467545" y="1882961"/>
            <a:ext cx="3888432" cy="3960440"/>
          </a:xfrm>
          <a:prstGeom prst="rect">
            <a:avLst/>
          </a:prstGeom>
          <a:noFill/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AC71B94-7FCD-47DC-95D0-4FA6B820B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4" y="1600200"/>
            <a:ext cx="4038600" cy="4525963"/>
          </a:xfrm>
        </p:spPr>
        <p:txBody>
          <a:bodyPr/>
          <a:lstStyle/>
          <a:p>
            <a:r>
              <a:rPr lang="nl-BE" dirty="0"/>
              <a:t>Is gekoppeld aan Arduino Uno (fysiek)</a:t>
            </a:r>
          </a:p>
          <a:p>
            <a:endParaRPr lang="nl-BE" dirty="0"/>
          </a:p>
          <a:p>
            <a:r>
              <a:rPr lang="nl-BE" dirty="0"/>
              <a:t>Leest de data in via de Arduino Sketch</a:t>
            </a:r>
          </a:p>
        </p:txBody>
      </p:sp>
    </p:spTree>
    <p:extLst>
      <p:ext uri="{BB962C8B-B14F-4D97-AF65-F5344CB8AC3E}">
        <p14:creationId xmlns:p14="http://schemas.microsoft.com/office/powerpoint/2010/main" val="13728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Eindwerk Cédric">
      <a:dk1>
        <a:srgbClr val="064548"/>
      </a:dk1>
      <a:lt1>
        <a:sysClr val="window" lastClr="FFFFFF"/>
      </a:lt1>
      <a:dk2>
        <a:srgbClr val="064548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 - klassiek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714</Words>
  <Application>Microsoft Office PowerPoint</Application>
  <PresentationFormat>On-screen Show (4:3)</PresentationFormat>
  <Paragraphs>150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Gabriola</vt:lpstr>
      <vt:lpstr>Times New Roman</vt:lpstr>
      <vt:lpstr>Office-thema</vt:lpstr>
      <vt:lpstr>IoT - Poolhouse</vt:lpstr>
      <vt:lpstr> Opdracht</vt:lpstr>
      <vt:lpstr> Opbouw systeem</vt:lpstr>
      <vt:lpstr> Opbouw systeem</vt:lpstr>
      <vt:lpstr> Opbouw systeem</vt:lpstr>
      <vt:lpstr> Wie doet wat ?</vt:lpstr>
      <vt:lpstr> Opbouw Arduino</vt:lpstr>
      <vt:lpstr> Arduino componenten</vt:lpstr>
      <vt:lpstr> Lora Shield</vt:lpstr>
      <vt:lpstr> Lora Shield + Lora/GPS Hat</vt:lpstr>
      <vt:lpstr>  Lora/GPS Hat  + Raspberry PI </vt:lpstr>
      <vt:lpstr>  TTN - Applicatie</vt:lpstr>
      <vt:lpstr>  TTN - Applicatie</vt:lpstr>
      <vt:lpstr>  Eindresultaten</vt:lpstr>
      <vt:lpstr>  Eindresultaten</vt:lpstr>
      <vt:lpstr>  Eindresultaten</vt:lpstr>
      <vt:lpstr>  Eindresultaten</vt:lpstr>
      <vt:lpstr>  Eindresultaten</vt:lpstr>
      <vt:lpstr>  Eindresultaten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Poolhouse</dc:title>
  <dc:creator>Tamara Wilssens</dc:creator>
  <cp:lastModifiedBy>Tamara Wilssens</cp:lastModifiedBy>
  <cp:revision>30</cp:revision>
  <dcterms:created xsi:type="dcterms:W3CDTF">2020-08-29T10:19:24Z</dcterms:created>
  <dcterms:modified xsi:type="dcterms:W3CDTF">2020-08-30T16:56:38Z</dcterms:modified>
</cp:coreProperties>
</file>