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esktop\&#24180;&#24230;&#25253;&#21578;\&#24180;&#24230;xls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esktop\&#24180;&#24230;&#25253;&#21578;\&#24180;&#24230;xls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esktop\&#24180;&#24230;&#25253;&#21578;\&#24180;&#24230;xls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\Desktop\&#24180;&#24230;&#25253;&#21578;\&#24180;&#24230;xlsx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0"/>
              <a:t>各</a:t>
            </a:r>
            <a:r>
              <a:rPr lang="en-US" altLang="zh-CN" sz="1400" b="0"/>
              <a:t>DSP</a:t>
            </a:r>
            <a:r>
              <a:rPr lang="zh-CN" altLang="en-US" sz="1400" b="0"/>
              <a:t>年收入占比</a:t>
            </a:r>
            <a:endParaRPr lang="zh-CN" sz="1400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129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layout>
                <c:manualLayout>
                  <c:x val="1.646090534979424E-2"/>
                  <c:y val="2.51572327044025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6118293855243404E-3"/>
                  <c:y val="0.148904405817197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15912208504801098"/>
                  <c:y val="4.23021178956404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7434842249656937E-3"/>
                  <c:y val="-2.73972701244993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2.1947873799725657E-2"/>
                  <c:y val="-4.1856456938622859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3.5665294924554156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017832647462277E-2"/>
                  <c:y val="3.652969349933250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194787379972565E-2"/>
                  <c:y val="-0.210045737621161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0059325952015797E-16"/>
                  <c:y val="-6.70859538784067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2.7434842249657063E-2"/>
                  <c:y val="-0.171649251390745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图标!$B$1:$K$1</c:f>
              <c:strCache>
                <c:ptCount val="10"/>
                <c:pt idx="0">
                  <c:v>o2o_nuomi</c:v>
                </c:pt>
                <c:pt idx="1">
                  <c:v>sougou-dsp_pdb</c:v>
                </c:pt>
                <c:pt idx="2">
                  <c:v>阿里妈妈</c:v>
                </c:pt>
                <c:pt idx="3">
                  <c:v>百度</c:v>
                </c:pt>
                <c:pt idx="4">
                  <c:v>广点通</c:v>
                </c:pt>
                <c:pt idx="5">
                  <c:v>京东</c:v>
                </c:pt>
                <c:pt idx="6">
                  <c:v>猎豹</c:v>
                </c:pt>
                <c:pt idx="7">
                  <c:v>品友</c:v>
                </c:pt>
                <c:pt idx="8">
                  <c:v>搜狗</c:v>
                </c:pt>
                <c:pt idx="9">
                  <c:v>智云众</c:v>
                </c:pt>
              </c:strCache>
            </c:strRef>
          </c:cat>
          <c:val>
            <c:numRef>
              <c:f>图标!$B$13:$K$13</c:f>
              <c:numCache>
                <c:formatCode>"¥"#,##0.00_);[Red]\("¥"#,##0.00\)</c:formatCode>
                <c:ptCount val="10"/>
                <c:pt idx="0">
                  <c:v>6092</c:v>
                </c:pt>
                <c:pt idx="1">
                  <c:v>199859.07199999999</c:v>
                </c:pt>
                <c:pt idx="2">
                  <c:v>8608582.175999999</c:v>
                </c:pt>
                <c:pt idx="3">
                  <c:v>18865577.199999996</c:v>
                </c:pt>
                <c:pt idx="4">
                  <c:v>11836349.800000001</c:v>
                </c:pt>
                <c:pt idx="5">
                  <c:v>5595514.5496899989</c:v>
                </c:pt>
                <c:pt idx="6">
                  <c:v>16084082.8912</c:v>
                </c:pt>
                <c:pt idx="7">
                  <c:v>13582872.337110005</c:v>
                </c:pt>
                <c:pt idx="8">
                  <c:v>1254620.9806100002</c:v>
                </c:pt>
                <c:pt idx="9">
                  <c:v>38084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16</a:t>
            </a:r>
            <a:r>
              <a:rPr lang="zh-CN" altLang="en-US"/>
              <a:t>年各</a:t>
            </a:r>
            <a:r>
              <a:rPr lang="en-US" altLang="zh-CN"/>
              <a:t>DSP</a:t>
            </a:r>
            <a:r>
              <a:rPr lang="zh-CN" altLang="en-US"/>
              <a:t>月收入趋势图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图标!$B$1</c:f>
              <c:strCache>
                <c:ptCount val="1"/>
                <c:pt idx="0">
                  <c:v>o2o_nuomi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图标!$B$2:$B$12</c:f>
              <c:numCache>
                <c:formatCode>"¥"#,##0.00_);[Red]\("¥"#,##0.00\)</c:formatCode>
                <c:ptCount val="11"/>
                <c:pt idx="0">
                  <c:v>4475</c:v>
                </c:pt>
                <c:pt idx="1">
                  <c:v>1143</c:v>
                </c:pt>
                <c:pt idx="2">
                  <c:v>92</c:v>
                </c:pt>
                <c:pt idx="3">
                  <c:v>250</c:v>
                </c:pt>
                <c:pt idx="4">
                  <c:v>132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图标!$C$1</c:f>
              <c:strCache>
                <c:ptCount val="1"/>
                <c:pt idx="0">
                  <c:v>sougou-dsp_pdb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图标!$C$2:$C$12</c:f>
              <c:numCache>
                <c:formatCode>General</c:formatCode>
                <c:ptCount val="11"/>
                <c:pt idx="5" formatCode="&quot;¥&quot;#,##0.00_);[Red]\(&quot;¥&quot;#,##0.00\)">
                  <c:v>199858.46999999997</c:v>
                </c:pt>
                <c:pt idx="6" formatCode="&quot;¥&quot;#,##0.00_);[Red]\(&quot;¥&quot;#,##0.00\)">
                  <c:v>0.6020000000000002</c:v>
                </c:pt>
                <c:pt idx="7" formatCode="&quot;¥&quot;#,##0.00_);[Red]\(&quot;¥&quot;#,##0.00\)">
                  <c:v>0</c:v>
                </c:pt>
                <c:pt idx="8" formatCode="&quot;¥&quot;#,##0.00_);[Red]\(&quot;¥&quot;#,##0.00\)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图标!$D$1</c:f>
              <c:strCache>
                <c:ptCount val="1"/>
                <c:pt idx="0">
                  <c:v>阿里妈妈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图标!$D$2:$D$12</c:f>
              <c:numCache>
                <c:formatCode>General</c:formatCode>
                <c:ptCount val="11"/>
                <c:pt idx="0" formatCode="&quot;¥&quot;#,##0.00_);[Red]\(&quot;¥&quot;#,##0.00\)">
                  <c:v>0</c:v>
                </c:pt>
                <c:pt idx="3" formatCode="&quot;¥&quot;#,##0.00_);[Red]\(&quot;¥&quot;#,##0.00\)">
                  <c:v>898650</c:v>
                </c:pt>
                <c:pt idx="4" formatCode="&quot;¥&quot;#,##0.00_);[Red]\(&quot;¥&quot;#,##0.00\)">
                  <c:v>5998879.8819999993</c:v>
                </c:pt>
                <c:pt idx="5" formatCode="&quot;¥&quot;#,##0.00_);[Red]\(&quot;¥&quot;#,##0.00\)">
                  <c:v>1711049.676</c:v>
                </c:pt>
                <c:pt idx="6" formatCode="&quot;¥&quot;#,##0.00_);[Red]\(&quot;¥&quot;#,##0.00\)">
                  <c:v>2.6179999999999999</c:v>
                </c:pt>
                <c:pt idx="7" formatCode="&quot;¥&quot;#,##0.00_);[Red]\(&quot;¥&quot;#,##0.00\)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图标!$E$1</c:f>
              <c:strCache>
                <c:ptCount val="1"/>
                <c:pt idx="0">
                  <c:v>百度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图标!$E$2:$E$12</c:f>
              <c:numCache>
                <c:formatCode>"¥"#,##0.00_);[Red]\("¥"#,##0.00\)</c:formatCode>
                <c:ptCount val="11"/>
                <c:pt idx="0">
                  <c:v>1661553.3899999994</c:v>
                </c:pt>
                <c:pt idx="1">
                  <c:v>1429996.9600000002</c:v>
                </c:pt>
                <c:pt idx="2">
                  <c:v>2904941.3900000006</c:v>
                </c:pt>
                <c:pt idx="3">
                  <c:v>2401342.0300000003</c:v>
                </c:pt>
                <c:pt idx="4">
                  <c:v>982904.34999999986</c:v>
                </c:pt>
                <c:pt idx="5">
                  <c:v>1852222.01</c:v>
                </c:pt>
                <c:pt idx="6">
                  <c:v>2280762.0099999998</c:v>
                </c:pt>
                <c:pt idx="7">
                  <c:v>2255023.52</c:v>
                </c:pt>
                <c:pt idx="8">
                  <c:v>998329.74000000011</c:v>
                </c:pt>
                <c:pt idx="9">
                  <c:v>1006662.9800000008</c:v>
                </c:pt>
                <c:pt idx="10">
                  <c:v>1091838.8199999977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图标!$F$1</c:f>
              <c:strCache>
                <c:ptCount val="1"/>
                <c:pt idx="0">
                  <c:v>广点通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图标!$F$2:$F$12</c:f>
              <c:numCache>
                <c:formatCode>"¥"#,##0.00_);[Red]\("¥"#,##0.00\)</c:formatCode>
                <c:ptCount val="11"/>
                <c:pt idx="0">
                  <c:v>541524</c:v>
                </c:pt>
                <c:pt idx="1">
                  <c:v>1592413</c:v>
                </c:pt>
                <c:pt idx="2">
                  <c:v>1972907.65</c:v>
                </c:pt>
                <c:pt idx="3">
                  <c:v>2111133</c:v>
                </c:pt>
                <c:pt idx="4">
                  <c:v>2023326.33</c:v>
                </c:pt>
                <c:pt idx="5">
                  <c:v>1056415.8699999999</c:v>
                </c:pt>
                <c:pt idx="6">
                  <c:v>959304.27000000014</c:v>
                </c:pt>
                <c:pt idx="7">
                  <c:v>1135769.9800000002</c:v>
                </c:pt>
                <c:pt idx="8">
                  <c:v>251087.25999999975</c:v>
                </c:pt>
                <c:pt idx="9">
                  <c:v>152611.81000000006</c:v>
                </c:pt>
                <c:pt idx="10">
                  <c:v>39856.630000000019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图标!$G$1</c:f>
              <c:strCache>
                <c:ptCount val="1"/>
                <c:pt idx="0">
                  <c:v>京东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图标!$G$2:$G$12</c:f>
              <c:numCache>
                <c:formatCode>"¥"#,##0.00_);[Red]\("¥"#,##0.00\)</c:formatCode>
                <c:ptCount val="11"/>
                <c:pt idx="0">
                  <c:v>492815</c:v>
                </c:pt>
                <c:pt idx="1">
                  <c:v>348620</c:v>
                </c:pt>
                <c:pt idx="2">
                  <c:v>327318</c:v>
                </c:pt>
                <c:pt idx="3">
                  <c:v>530543</c:v>
                </c:pt>
                <c:pt idx="4">
                  <c:v>416320.61262999999</c:v>
                </c:pt>
                <c:pt idx="5">
                  <c:v>234316.84338999999</c:v>
                </c:pt>
                <c:pt idx="6">
                  <c:v>632349.80552999978</c:v>
                </c:pt>
                <c:pt idx="7">
                  <c:v>542629.8431099999</c:v>
                </c:pt>
                <c:pt idx="8">
                  <c:v>381940.46334999998</c:v>
                </c:pt>
                <c:pt idx="9">
                  <c:v>612496.05527999997</c:v>
                </c:pt>
                <c:pt idx="10">
                  <c:v>1076164.9263999998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图标!$H$1</c:f>
              <c:strCache>
                <c:ptCount val="1"/>
                <c:pt idx="0">
                  <c:v>猎豹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图标!$H$2:$H$12</c:f>
              <c:numCache>
                <c:formatCode>"¥"#,##0.00_);[Red]\("¥"#,##0.00\)</c:formatCode>
                <c:ptCount val="11"/>
                <c:pt idx="0">
                  <c:v>128800.87662</c:v>
                </c:pt>
                <c:pt idx="1">
                  <c:v>103465.05378999999</c:v>
                </c:pt>
                <c:pt idx="2">
                  <c:v>1505137.3313099996</c:v>
                </c:pt>
                <c:pt idx="3">
                  <c:v>5016810.3216899997</c:v>
                </c:pt>
                <c:pt idx="4">
                  <c:v>4133242.8104599994</c:v>
                </c:pt>
                <c:pt idx="5">
                  <c:v>240675.48244000008</c:v>
                </c:pt>
                <c:pt idx="6">
                  <c:v>365613.36167999997</c:v>
                </c:pt>
                <c:pt idx="7">
                  <c:v>3081915.6338999993</c:v>
                </c:pt>
                <c:pt idx="8">
                  <c:v>165672.38931000003</c:v>
                </c:pt>
                <c:pt idx="9">
                  <c:v>775414.97</c:v>
                </c:pt>
                <c:pt idx="10">
                  <c:v>567334.66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图标!$I$1</c:f>
              <c:strCache>
                <c:ptCount val="1"/>
                <c:pt idx="0">
                  <c:v>品友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图标!$I$2:$I$12</c:f>
              <c:numCache>
                <c:formatCode>"¥"#,##0.00_);[Red]\("¥"#,##0.00\)</c:formatCode>
                <c:ptCount val="11"/>
                <c:pt idx="0">
                  <c:v>399697</c:v>
                </c:pt>
                <c:pt idx="1">
                  <c:v>200000</c:v>
                </c:pt>
                <c:pt idx="2">
                  <c:v>373777</c:v>
                </c:pt>
                <c:pt idx="3">
                  <c:v>255185</c:v>
                </c:pt>
                <c:pt idx="4">
                  <c:v>407289.76208000001</c:v>
                </c:pt>
                <c:pt idx="5">
                  <c:v>4122571.5824899999</c:v>
                </c:pt>
                <c:pt idx="6">
                  <c:v>5459255.958510004</c:v>
                </c:pt>
                <c:pt idx="7">
                  <c:v>1109568.4914800017</c:v>
                </c:pt>
                <c:pt idx="8">
                  <c:v>433135.4652700001</c:v>
                </c:pt>
                <c:pt idx="9">
                  <c:v>316800.05767999991</c:v>
                </c:pt>
                <c:pt idx="10">
                  <c:v>505592.0196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图标!$J$1</c:f>
              <c:strCache>
                <c:ptCount val="1"/>
                <c:pt idx="0">
                  <c:v>搜狗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图标!$J$2:$J$12</c:f>
              <c:numCache>
                <c:formatCode>"¥"#,##0.00_);[Red]\("¥"#,##0.00\)</c:formatCode>
                <c:ptCount val="11"/>
                <c:pt idx="0">
                  <c:v>90501</c:v>
                </c:pt>
                <c:pt idx="1">
                  <c:v>82137</c:v>
                </c:pt>
                <c:pt idx="2">
                  <c:v>201154</c:v>
                </c:pt>
                <c:pt idx="3">
                  <c:v>278888</c:v>
                </c:pt>
                <c:pt idx="4">
                  <c:v>146431.79323000001</c:v>
                </c:pt>
                <c:pt idx="5">
                  <c:v>107158.05243999997</c:v>
                </c:pt>
                <c:pt idx="6">
                  <c:v>174017.10566000003</c:v>
                </c:pt>
                <c:pt idx="7">
                  <c:v>30797.325719999997</c:v>
                </c:pt>
                <c:pt idx="8">
                  <c:v>39908.242030000001</c:v>
                </c:pt>
                <c:pt idx="9">
                  <c:v>72875.068429999999</c:v>
                </c:pt>
                <c:pt idx="10">
                  <c:v>30753.393100000005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图标!$K$1</c:f>
              <c:strCache>
                <c:ptCount val="1"/>
                <c:pt idx="0">
                  <c:v>智云众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图标!$A$2:$A$12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图标!$K$2:$K$12</c:f>
              <c:numCache>
                <c:formatCode>"¥"#,##0.00_);[Red]\("¥"#,##0.00\)</c:formatCode>
                <c:ptCount val="11"/>
                <c:pt idx="0">
                  <c:v>2359</c:v>
                </c:pt>
                <c:pt idx="1">
                  <c:v>4067</c:v>
                </c:pt>
                <c:pt idx="2">
                  <c:v>19726</c:v>
                </c:pt>
                <c:pt idx="3">
                  <c:v>11932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6290496"/>
        <c:axId val="256287696"/>
      </c:lineChart>
      <c:dateAx>
        <c:axId val="256290496"/>
        <c:scaling>
          <c:orientation val="minMax"/>
        </c:scaling>
        <c:delete val="0"/>
        <c:axPos val="b"/>
        <c:numFmt formatCode="yyyy&quot;年&quot;m&quot;月&quot;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287696"/>
        <c:crosses val="autoZero"/>
        <c:auto val="1"/>
        <c:lblOffset val="100"/>
        <c:baseTimeUnit val="months"/>
      </c:dateAx>
      <c:valAx>
        <c:axId val="25628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¥&quot;#,##0.00_);[Red]\(&quot;¥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29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 smtClean="0">
                <a:effectLst/>
              </a:rPr>
              <a:t>16</a:t>
            </a:r>
            <a:r>
              <a:rPr lang="zh-CN" altLang="zh-CN" sz="1400" b="0" i="0" baseline="0" dirty="0" smtClean="0">
                <a:effectLst/>
              </a:rPr>
              <a:t>年所有</a:t>
            </a:r>
            <a:r>
              <a:rPr lang="en-US" altLang="zh-CN" sz="1400" b="0" i="0" baseline="0" dirty="0" smtClean="0">
                <a:effectLst/>
              </a:rPr>
              <a:t>DSP</a:t>
            </a:r>
            <a:r>
              <a:rPr lang="zh-CN" altLang="zh-CN" sz="1400" b="0" i="0" baseline="0" dirty="0" smtClean="0">
                <a:effectLst/>
              </a:rPr>
              <a:t>总收入趋势图</a:t>
            </a:r>
            <a:endParaRPr lang="zh-CN" altLang="zh-CN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图标副本!$B$1</c:f>
              <c:strCache>
                <c:ptCount val="1"/>
                <c:pt idx="0">
                  <c:v>o2o_nuomi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图标副本!$B$2:$B$12</c:f>
              <c:numCache>
                <c:formatCode>"¥"#,##0.00_);[Red]\("¥"#,##0.00\)</c:formatCode>
                <c:ptCount val="11"/>
                <c:pt idx="0">
                  <c:v>4475</c:v>
                </c:pt>
                <c:pt idx="1">
                  <c:v>1143</c:v>
                </c:pt>
                <c:pt idx="2">
                  <c:v>92</c:v>
                </c:pt>
                <c:pt idx="3">
                  <c:v>250</c:v>
                </c:pt>
                <c:pt idx="4">
                  <c:v>132</c:v>
                </c:pt>
              </c:numCache>
            </c:numRef>
          </c:val>
        </c:ser>
        <c:ser>
          <c:idx val="1"/>
          <c:order val="1"/>
          <c:tx>
            <c:strRef>
              <c:f>图标副本!$C$1</c:f>
              <c:strCache>
                <c:ptCount val="1"/>
                <c:pt idx="0">
                  <c:v>sougou-dsp_pdb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图标副本!$C$2:$C$12</c:f>
              <c:numCache>
                <c:formatCode>General</c:formatCode>
                <c:ptCount val="11"/>
                <c:pt idx="5" formatCode="&quot;¥&quot;#,##0.00_);[Red]\(&quot;¥&quot;#,##0.00\)">
                  <c:v>199858.46999999997</c:v>
                </c:pt>
                <c:pt idx="6" formatCode="&quot;¥&quot;#,##0.00_);[Red]\(&quot;¥&quot;#,##0.00\)">
                  <c:v>0.6020000000000002</c:v>
                </c:pt>
                <c:pt idx="7" formatCode="&quot;¥&quot;#,##0.00_);[Red]\(&quot;¥&quot;#,##0.00\)">
                  <c:v>0</c:v>
                </c:pt>
                <c:pt idx="8" formatCode="&quot;¥&quot;#,##0.00_);[Red]\(&quot;¥&quot;#,##0.00\)">
                  <c:v>0</c:v>
                </c:pt>
              </c:numCache>
            </c:numRef>
          </c:val>
        </c:ser>
        <c:ser>
          <c:idx val="2"/>
          <c:order val="2"/>
          <c:tx>
            <c:strRef>
              <c:f>图标副本!$D$1</c:f>
              <c:strCache>
                <c:ptCount val="1"/>
                <c:pt idx="0">
                  <c:v>阿里妈妈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图标副本!$D$2:$D$12</c:f>
              <c:numCache>
                <c:formatCode>General</c:formatCode>
                <c:ptCount val="11"/>
                <c:pt idx="0" formatCode="&quot;¥&quot;#,##0.00_);[Red]\(&quot;¥&quot;#,##0.00\)">
                  <c:v>0</c:v>
                </c:pt>
                <c:pt idx="3" formatCode="&quot;¥&quot;#,##0.00_);[Red]\(&quot;¥&quot;#,##0.00\)">
                  <c:v>898650</c:v>
                </c:pt>
                <c:pt idx="4" formatCode="&quot;¥&quot;#,##0.00_);[Red]\(&quot;¥&quot;#,##0.00\)">
                  <c:v>5998879.8819999993</c:v>
                </c:pt>
                <c:pt idx="5" formatCode="&quot;¥&quot;#,##0.00_);[Red]\(&quot;¥&quot;#,##0.00\)">
                  <c:v>1711049.676</c:v>
                </c:pt>
                <c:pt idx="6" formatCode="&quot;¥&quot;#,##0.00_);[Red]\(&quot;¥&quot;#,##0.00\)">
                  <c:v>2.6179999999999999</c:v>
                </c:pt>
                <c:pt idx="7" formatCode="&quot;¥&quot;#,##0.00_);[Red]\(&quot;¥&quot;#,##0.00\)">
                  <c:v>0</c:v>
                </c:pt>
              </c:numCache>
            </c:numRef>
          </c:val>
        </c:ser>
        <c:ser>
          <c:idx val="3"/>
          <c:order val="3"/>
          <c:tx>
            <c:strRef>
              <c:f>图标副本!$E$1</c:f>
              <c:strCache>
                <c:ptCount val="1"/>
                <c:pt idx="0">
                  <c:v>百度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图标副本!$E$2:$E$12</c:f>
              <c:numCache>
                <c:formatCode>"¥"#,##0.00_);[Red]\("¥"#,##0.00\)</c:formatCode>
                <c:ptCount val="11"/>
                <c:pt idx="0">
                  <c:v>1661553.3899999994</c:v>
                </c:pt>
                <c:pt idx="1">
                  <c:v>1429996.9600000002</c:v>
                </c:pt>
                <c:pt idx="2">
                  <c:v>2904941.3900000006</c:v>
                </c:pt>
                <c:pt idx="3">
                  <c:v>2401342.0300000003</c:v>
                </c:pt>
                <c:pt idx="4">
                  <c:v>982904.34999999986</c:v>
                </c:pt>
                <c:pt idx="5">
                  <c:v>1852222.01</c:v>
                </c:pt>
                <c:pt idx="6">
                  <c:v>2280762.0099999998</c:v>
                </c:pt>
                <c:pt idx="7">
                  <c:v>2255023.52</c:v>
                </c:pt>
                <c:pt idx="8">
                  <c:v>998329.74000000011</c:v>
                </c:pt>
                <c:pt idx="9">
                  <c:v>1006662.9800000008</c:v>
                </c:pt>
                <c:pt idx="10">
                  <c:v>1091838.8199999977</c:v>
                </c:pt>
              </c:numCache>
            </c:numRef>
          </c:val>
        </c:ser>
        <c:ser>
          <c:idx val="4"/>
          <c:order val="4"/>
          <c:tx>
            <c:strRef>
              <c:f>图标副本!$F$1</c:f>
              <c:strCache>
                <c:ptCount val="1"/>
                <c:pt idx="0">
                  <c:v>广点通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图标副本!$F$2:$F$12</c:f>
              <c:numCache>
                <c:formatCode>"¥"#,##0.00_);[Red]\("¥"#,##0.00\)</c:formatCode>
                <c:ptCount val="11"/>
                <c:pt idx="0">
                  <c:v>541524</c:v>
                </c:pt>
                <c:pt idx="1">
                  <c:v>1592413</c:v>
                </c:pt>
                <c:pt idx="2">
                  <c:v>1972907.65</c:v>
                </c:pt>
                <c:pt idx="3">
                  <c:v>2111133</c:v>
                </c:pt>
                <c:pt idx="4">
                  <c:v>2023326.33</c:v>
                </c:pt>
                <c:pt idx="5">
                  <c:v>1056415.8699999999</c:v>
                </c:pt>
                <c:pt idx="6">
                  <c:v>959304.27000000014</c:v>
                </c:pt>
                <c:pt idx="7">
                  <c:v>1135769.9800000002</c:v>
                </c:pt>
                <c:pt idx="8">
                  <c:v>251087.25999999975</c:v>
                </c:pt>
                <c:pt idx="9">
                  <c:v>152611.81000000006</c:v>
                </c:pt>
                <c:pt idx="10">
                  <c:v>39856.630000000019</c:v>
                </c:pt>
              </c:numCache>
            </c:numRef>
          </c:val>
        </c:ser>
        <c:ser>
          <c:idx val="5"/>
          <c:order val="5"/>
          <c:tx>
            <c:strRef>
              <c:f>图标副本!$G$1</c:f>
              <c:strCache>
                <c:ptCount val="1"/>
                <c:pt idx="0">
                  <c:v>京东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图标副本!$G$2:$G$12</c:f>
              <c:numCache>
                <c:formatCode>"¥"#,##0.00_);[Red]\("¥"#,##0.00\)</c:formatCode>
                <c:ptCount val="11"/>
                <c:pt idx="0">
                  <c:v>492815</c:v>
                </c:pt>
                <c:pt idx="1">
                  <c:v>348620</c:v>
                </c:pt>
                <c:pt idx="2">
                  <c:v>327318</c:v>
                </c:pt>
                <c:pt idx="3">
                  <c:v>530543</c:v>
                </c:pt>
                <c:pt idx="4">
                  <c:v>416320.61262999999</c:v>
                </c:pt>
                <c:pt idx="5">
                  <c:v>234316.84338999999</c:v>
                </c:pt>
                <c:pt idx="6">
                  <c:v>632349.80552999978</c:v>
                </c:pt>
                <c:pt idx="7">
                  <c:v>542629.8431099999</c:v>
                </c:pt>
                <c:pt idx="8">
                  <c:v>381940.46334999998</c:v>
                </c:pt>
                <c:pt idx="9">
                  <c:v>612496.05527999997</c:v>
                </c:pt>
                <c:pt idx="10">
                  <c:v>1076164.9263999998</c:v>
                </c:pt>
              </c:numCache>
            </c:numRef>
          </c:val>
        </c:ser>
        <c:ser>
          <c:idx val="6"/>
          <c:order val="6"/>
          <c:tx>
            <c:strRef>
              <c:f>图标副本!$H$1</c:f>
              <c:strCache>
                <c:ptCount val="1"/>
                <c:pt idx="0">
                  <c:v>猎豹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图标副本!$H$2:$H$12</c:f>
              <c:numCache>
                <c:formatCode>"¥"#,##0.00_);[Red]\("¥"#,##0.00\)</c:formatCode>
                <c:ptCount val="11"/>
                <c:pt idx="0">
                  <c:v>128800.87662</c:v>
                </c:pt>
                <c:pt idx="1">
                  <c:v>103465.05378999999</c:v>
                </c:pt>
                <c:pt idx="2">
                  <c:v>1505137.3313099996</c:v>
                </c:pt>
                <c:pt idx="3">
                  <c:v>5016810.3216899997</c:v>
                </c:pt>
                <c:pt idx="4">
                  <c:v>4133242.8104599994</c:v>
                </c:pt>
                <c:pt idx="5">
                  <c:v>240675.48244000008</c:v>
                </c:pt>
                <c:pt idx="6">
                  <c:v>365613.36167999997</c:v>
                </c:pt>
                <c:pt idx="7">
                  <c:v>3081915.6338999993</c:v>
                </c:pt>
                <c:pt idx="8">
                  <c:v>165672.38931000003</c:v>
                </c:pt>
                <c:pt idx="9">
                  <c:v>775414.97</c:v>
                </c:pt>
                <c:pt idx="10">
                  <c:v>567334.66</c:v>
                </c:pt>
              </c:numCache>
            </c:numRef>
          </c:val>
        </c:ser>
        <c:ser>
          <c:idx val="7"/>
          <c:order val="7"/>
          <c:tx>
            <c:strRef>
              <c:f>图标副本!$I$1</c:f>
              <c:strCache>
                <c:ptCount val="1"/>
                <c:pt idx="0">
                  <c:v>品友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图标副本!$I$2:$I$12</c:f>
              <c:numCache>
                <c:formatCode>"¥"#,##0.00_);[Red]\("¥"#,##0.00\)</c:formatCode>
                <c:ptCount val="11"/>
                <c:pt idx="0">
                  <c:v>399697</c:v>
                </c:pt>
                <c:pt idx="1">
                  <c:v>200000</c:v>
                </c:pt>
                <c:pt idx="2">
                  <c:v>373777</c:v>
                </c:pt>
                <c:pt idx="3">
                  <c:v>255185</c:v>
                </c:pt>
                <c:pt idx="4">
                  <c:v>407289.76208000001</c:v>
                </c:pt>
                <c:pt idx="5">
                  <c:v>4122571.5824899999</c:v>
                </c:pt>
                <c:pt idx="6">
                  <c:v>5459255.958510004</c:v>
                </c:pt>
                <c:pt idx="7">
                  <c:v>1109568.4914800017</c:v>
                </c:pt>
                <c:pt idx="8">
                  <c:v>433135.4652700001</c:v>
                </c:pt>
                <c:pt idx="9">
                  <c:v>316800.05767999991</c:v>
                </c:pt>
                <c:pt idx="10">
                  <c:v>505592.0196</c:v>
                </c:pt>
              </c:numCache>
            </c:numRef>
          </c:val>
        </c:ser>
        <c:ser>
          <c:idx val="8"/>
          <c:order val="8"/>
          <c:tx>
            <c:strRef>
              <c:f>图标副本!$J$1</c:f>
              <c:strCache>
                <c:ptCount val="1"/>
                <c:pt idx="0">
                  <c:v>搜狗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图标副本!$J$2:$J$12</c:f>
              <c:numCache>
                <c:formatCode>"¥"#,##0.00_);[Red]\("¥"#,##0.00\)</c:formatCode>
                <c:ptCount val="11"/>
                <c:pt idx="0">
                  <c:v>90501</c:v>
                </c:pt>
                <c:pt idx="1">
                  <c:v>82137</c:v>
                </c:pt>
                <c:pt idx="2">
                  <c:v>201154</c:v>
                </c:pt>
                <c:pt idx="3">
                  <c:v>278888</c:v>
                </c:pt>
                <c:pt idx="4">
                  <c:v>146431.79323000001</c:v>
                </c:pt>
                <c:pt idx="5">
                  <c:v>107158.05243999997</c:v>
                </c:pt>
                <c:pt idx="6">
                  <c:v>174017.10566000003</c:v>
                </c:pt>
                <c:pt idx="7">
                  <c:v>30797.325719999997</c:v>
                </c:pt>
                <c:pt idx="8">
                  <c:v>39908.242030000001</c:v>
                </c:pt>
                <c:pt idx="9">
                  <c:v>72875.068429999999</c:v>
                </c:pt>
                <c:pt idx="10">
                  <c:v>30753.393100000005</c:v>
                </c:pt>
              </c:numCache>
            </c:numRef>
          </c:val>
        </c:ser>
        <c:ser>
          <c:idx val="9"/>
          <c:order val="9"/>
          <c:tx>
            <c:strRef>
              <c:f>图标副本!$K$1</c:f>
              <c:strCache>
                <c:ptCount val="1"/>
                <c:pt idx="0">
                  <c:v>智云众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numRef>
              <c:f>图标副本!$A$2:$A$12</c:f>
              <c:numCache>
                <c:formatCode>yyyy"年"m"月";@</c:formatCode>
                <c:ptCount val="1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</c:numCache>
            </c:numRef>
          </c:cat>
          <c:val>
            <c:numRef>
              <c:f>图标副本!$K$2:$K$12</c:f>
              <c:numCache>
                <c:formatCode>"¥"#,##0.00_);[Red]\("¥"#,##0.00\)</c:formatCode>
                <c:ptCount val="11"/>
                <c:pt idx="0">
                  <c:v>2359</c:v>
                </c:pt>
                <c:pt idx="1">
                  <c:v>4067</c:v>
                </c:pt>
                <c:pt idx="2">
                  <c:v>19726</c:v>
                </c:pt>
                <c:pt idx="3">
                  <c:v>11932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984384"/>
        <c:axId val="178984944"/>
        <c:axId val="0"/>
      </c:bar3DChart>
      <c:dateAx>
        <c:axId val="178984384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8984944"/>
        <c:crosses val="autoZero"/>
        <c:auto val="1"/>
        <c:lblOffset val="100"/>
        <c:baseTimeUnit val="months"/>
      </c:dateAx>
      <c:valAx>
        <c:axId val="17898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¥&quot;#,##0.00_);[Red]\(&quot;¥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898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广告位消耗占比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6140874740072085E-2"/>
                  <c:y val="1.32387716713219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2876523183275932E-2"/>
                  <c:y val="-3.750985306874553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3.0045220760977171E-2"/>
                  <c:y val="6.1780934466169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8.5843487888506206E-3"/>
                  <c:y val="1.54452336165422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9.6573923874570273E-3"/>
                  <c:y val="-1.65484645891525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79804187286495"/>
                      <c:h val="6.8852731869180783E-2"/>
                    </c:manualLayout>
                  </c15:layout>
                </c:ext>
              </c:extLst>
            </c:dLbl>
            <c:dLbl>
              <c:idx val="10"/>
              <c:layout>
                <c:manualLayout>
                  <c:x val="3.8682274184713518E-2"/>
                  <c:y val="-0.101497249480134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5.1506092733103727E-2"/>
                  <c:y val="-7.060678224705041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4.2992486617373683E-2"/>
                  <c:y val="-1.54452336165422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8.8833847251207618E-2"/>
                  <c:y val="4.412923890440650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>
                <c:manualLayout>
                  <c:x val="-3.3264351556796155E-2"/>
                  <c:y val="-1.6180534012706068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>
                <c:manualLayout>
                  <c:x val="2.8972177162370806E-2"/>
                  <c:y val="2.206461945220325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layout>
                <c:manualLayout>
                  <c:x val="6.4382615916379459E-3"/>
                  <c:y val="-4.412923890440650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>
                <c:manualLayout>
                  <c:x val="-1.0730435986063276E-3"/>
                  <c:y val="5.07486247400674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Sheet2!$L$5:$L$23</c:f>
              <c:strCache>
                <c:ptCount val="19"/>
                <c:pt idx="0">
                  <c:v>联盟</c:v>
                </c:pt>
                <c:pt idx="1">
                  <c:v>浏览器-小说内容页-信息流-第4位</c:v>
                </c:pt>
                <c:pt idx="2">
                  <c:v>小米视频-播放页-前贴片</c:v>
                </c:pt>
                <c:pt idx="3">
                  <c:v>小米视频短视频播放页底部Banner(1.1.e.3)</c:v>
                </c:pt>
                <c:pt idx="4">
                  <c:v>小米视频开屏（1.1.z.1)</c:v>
                </c:pt>
                <c:pt idx="5">
                  <c:v>小米视频开屏（1.1.z.1）</c:v>
                </c:pt>
                <c:pt idx="6">
                  <c:v>小米视频频道页焦点图第二帧(1.1.d.2)</c:v>
                </c:pt>
                <c:pt idx="7">
                  <c:v>小米视频频道页通栏Banner(1.1.d.1)</c:v>
                </c:pt>
                <c:pt idx="8">
                  <c:v>小米视频前贴片(1.1.g.1)</c:v>
                </c:pt>
                <c:pt idx="9">
                  <c:v>小米视频首页第二个banner(1.1.b.12)</c:v>
                </c:pt>
                <c:pt idx="10">
                  <c:v>小米视频首页焦点图第二帧(1.1.b.2)</c:v>
                </c:pt>
                <c:pt idx="11">
                  <c:v>小米视频首页通栏banner(1.1.d.1)</c:v>
                </c:pt>
                <c:pt idx="12">
                  <c:v>小米视频首页通栏横幅(1.1.b.1)</c:v>
                </c:pt>
                <c:pt idx="13">
                  <c:v>小米视频详情页通栏Banner(1.1.c.1)</c:v>
                </c:pt>
                <c:pt idx="14">
                  <c:v>小米视频详情页通栏Banner-2(1.1.c.5)</c:v>
                </c:pt>
                <c:pt idx="15">
                  <c:v>新闻资讯开屏(1.3.c.1)</c:v>
                </c:pt>
                <c:pt idx="16">
                  <c:v>新闻资讯文章内底部(1.3.b.1)</c:v>
                </c:pt>
                <c:pt idx="17">
                  <c:v>新闻资讯信息流第九位(1.3.a.3)</c:v>
                </c:pt>
                <c:pt idx="18">
                  <c:v>新闻资讯信息流第四位(1.3.a.1)</c:v>
                </c:pt>
              </c:strCache>
            </c:strRef>
          </c:cat>
          <c:val>
            <c:numRef>
              <c:f>Sheet2!$M$5:$M$23</c:f>
              <c:numCache>
                <c:formatCode>General</c:formatCode>
                <c:ptCount val="19"/>
                <c:pt idx="0">
                  <c:v>72209.779999999984</c:v>
                </c:pt>
                <c:pt idx="1">
                  <c:v>18300.86</c:v>
                </c:pt>
                <c:pt idx="2">
                  <c:v>45365.177159999999</c:v>
                </c:pt>
                <c:pt idx="3">
                  <c:v>4110932.9392100004</c:v>
                </c:pt>
                <c:pt idx="4">
                  <c:v>45208.861900000004</c:v>
                </c:pt>
                <c:pt idx="5">
                  <c:v>2022156.6859999998</c:v>
                </c:pt>
                <c:pt idx="6">
                  <c:v>682814.40873000154</c:v>
                </c:pt>
                <c:pt idx="7">
                  <c:v>5609.4021899999998</c:v>
                </c:pt>
                <c:pt idx="8">
                  <c:v>12139686.423990019</c:v>
                </c:pt>
                <c:pt idx="9">
                  <c:v>7610601.6035900023</c:v>
                </c:pt>
                <c:pt idx="10">
                  <c:v>2034793.4195899998</c:v>
                </c:pt>
                <c:pt idx="11">
                  <c:v>934921.27238999994</c:v>
                </c:pt>
                <c:pt idx="12">
                  <c:v>880108.86712999991</c:v>
                </c:pt>
                <c:pt idx="13">
                  <c:v>184999.78625</c:v>
                </c:pt>
                <c:pt idx="14">
                  <c:v>2779768.41365</c:v>
                </c:pt>
                <c:pt idx="15">
                  <c:v>3170907.547489997</c:v>
                </c:pt>
                <c:pt idx="16">
                  <c:v>12785109.959759995</c:v>
                </c:pt>
                <c:pt idx="17">
                  <c:v>4673880.7929700036</c:v>
                </c:pt>
                <c:pt idx="18">
                  <c:v>21874258.917249992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A794-65DB-4F09-A8F9-69FB7903F831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EE557-3963-4818-8278-3AF4E144F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7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EE557-3963-4818-8278-3AF4E144FD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9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9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6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7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1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4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64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6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9CC7-C779-4578-9129-8EA2F249EBF8}" type="datetimeFigureOut">
              <a:rPr lang="zh-CN" altLang="en-US" smtClean="0"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B27A-E0D5-4CEF-84A8-92882B04D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___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___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259" y="1059050"/>
            <a:ext cx="86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869946" y="1489870"/>
            <a:ext cx="1070093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/>
              <a:t>品牌广告</a:t>
            </a:r>
            <a:endParaRPr lang="en-US" altLang="zh-CN" sz="9600" b="1" dirty="0" smtClean="0"/>
          </a:p>
          <a:p>
            <a:r>
              <a:rPr lang="en-US" altLang="zh-CN" sz="9600" dirty="0" smtClean="0"/>
              <a:t>TEST</a:t>
            </a:r>
            <a:endParaRPr lang="en-US" altLang="zh-CN" sz="9600" dirty="0"/>
          </a:p>
          <a:p>
            <a:endParaRPr lang="en-US" altLang="zh-CN" sz="9600" dirty="0"/>
          </a:p>
          <a:p>
            <a:r>
              <a:rPr lang="en-US" altLang="zh-CN" sz="9600" dirty="0" smtClean="0"/>
              <a:t>	</a:t>
            </a:r>
          </a:p>
          <a:p>
            <a:endParaRPr lang="zh-CN" altLang="en-US" sz="9600" dirty="0"/>
          </a:p>
        </p:txBody>
      </p:sp>
      <p:sp>
        <p:nvSpPr>
          <p:cNvPr id="7" name="文本框 6"/>
          <p:cNvSpPr txBox="1"/>
          <p:nvPr/>
        </p:nvSpPr>
        <p:spPr>
          <a:xfrm>
            <a:off x="298762" y="658820"/>
            <a:ext cx="2317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2016</a:t>
            </a:r>
            <a:r>
              <a:rPr lang="zh-CN" altLang="en-US" dirty="0" smtClean="0"/>
              <a:t>总结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2017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793" y="1812863"/>
            <a:ext cx="23176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投放智能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smtClean="0"/>
              <a:t>TAG</a:t>
            </a:r>
            <a:r>
              <a:rPr lang="zh-CN" altLang="en-US" sz="1400" dirty="0" smtClean="0"/>
              <a:t>广告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创新产品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数据系统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9297" y="3537715"/>
            <a:ext cx="194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程序化广告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74893" y="3999379"/>
            <a:ext cx="66497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RTB</a:t>
            </a:r>
            <a:r>
              <a:rPr lang="zh-CN" altLang="en-US" dirty="0" smtClean="0"/>
              <a:t>收入</a:t>
            </a:r>
            <a:endParaRPr lang="en-US" altLang="zh-CN" dirty="0" smtClean="0"/>
          </a:p>
          <a:p>
            <a:r>
              <a:rPr lang="en-US" altLang="zh-CN" sz="1400" dirty="0" smtClean="0"/>
              <a:t>2016</a:t>
            </a:r>
            <a:r>
              <a:rPr lang="zh-CN" altLang="en-US" sz="1400" dirty="0" smtClean="0"/>
              <a:t>年收入汇报（</a:t>
            </a:r>
            <a:r>
              <a:rPr lang="en-US" altLang="zh-CN" sz="1400" dirty="0" smtClean="0"/>
              <a:t>by month</a:t>
            </a:r>
            <a:r>
              <a:rPr lang="zh-CN" altLang="en-US" sz="1400" dirty="0" smtClean="0"/>
              <a:t>收入曲线），</a:t>
            </a:r>
            <a:r>
              <a:rPr lang="en-US" altLang="zh-CN" sz="1400" dirty="0" smtClean="0"/>
              <a:t>2017</a:t>
            </a:r>
            <a:r>
              <a:rPr lang="zh-CN" altLang="en-US" sz="1400" dirty="0" smtClean="0"/>
              <a:t>年收入预计（包括各渠道占比）</a:t>
            </a:r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dirty="0" smtClean="0"/>
              <a:t>品牌业务收入</a:t>
            </a:r>
            <a:endParaRPr lang="en-US" altLang="zh-CN" dirty="0" smtClean="0"/>
          </a:p>
          <a:p>
            <a:r>
              <a:rPr lang="en-US" altLang="zh-CN" sz="1400" dirty="0" smtClean="0"/>
              <a:t>2016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PDB</a:t>
            </a:r>
            <a:r>
              <a:rPr lang="zh-CN" altLang="en-US" sz="1400" dirty="0" smtClean="0"/>
              <a:t>收入汇报（</a:t>
            </a:r>
            <a:r>
              <a:rPr lang="en-US" altLang="zh-CN" sz="1400" dirty="0" smtClean="0"/>
              <a:t>by month</a:t>
            </a:r>
            <a:r>
              <a:rPr lang="zh-CN" altLang="en-US" sz="1400" dirty="0" smtClean="0"/>
              <a:t>收入曲线）， ，</a:t>
            </a:r>
            <a:r>
              <a:rPr lang="en-US" altLang="zh-CN" sz="1400" dirty="0" smtClean="0"/>
              <a:t>2017</a:t>
            </a:r>
            <a:r>
              <a:rPr lang="zh-CN" altLang="en-US" sz="1400" dirty="0" smtClean="0"/>
              <a:t>年收入预计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4894" y="5385678"/>
            <a:ext cx="478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功能规划</a:t>
            </a:r>
            <a:endParaRPr lang="en-US" altLang="zh-CN" dirty="0" smtClean="0"/>
          </a:p>
          <a:p>
            <a:r>
              <a:rPr lang="en-US" altLang="zh-CN" sz="1400" dirty="0" smtClean="0"/>
              <a:t>MAX</a:t>
            </a:r>
            <a:r>
              <a:rPr lang="zh-CN" altLang="en-US" sz="1400" dirty="0" smtClean="0"/>
              <a:t>规划的几个产品模块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42793" y="1012883"/>
            <a:ext cx="908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定向，流量漏斗，广告位接入等功能；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73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 dirty="0"/>
              <a:t>年</a:t>
            </a:r>
            <a:r>
              <a:rPr lang="en-US" altLang="zh-CN" dirty="0"/>
              <a:t>OKR</a:t>
            </a:r>
            <a:r>
              <a:rPr lang="zh-CN" altLang="en-US" dirty="0"/>
              <a:t>完成情况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249378"/>
            <a:ext cx="10320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月收入目标</a:t>
            </a:r>
            <a:r>
              <a:rPr lang="en-US" altLang="zh-CN" dirty="0"/>
              <a:t>250w</a:t>
            </a:r>
            <a:r>
              <a:rPr lang="zh-CN" altLang="en-US" dirty="0"/>
              <a:t>，实际收入</a:t>
            </a:r>
            <a:r>
              <a:rPr lang="en-US" altLang="zh-CN" dirty="0"/>
              <a:t>278.35w</a:t>
            </a:r>
            <a:r>
              <a:rPr lang="zh-CN" altLang="en-US" dirty="0"/>
              <a:t>，完成率</a:t>
            </a:r>
            <a:r>
              <a:rPr lang="en-US" altLang="zh-CN" dirty="0"/>
              <a:t>111.34%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月收入目标</a:t>
            </a:r>
            <a:r>
              <a:rPr lang="en-US" altLang="zh-CN" dirty="0"/>
              <a:t>350w</a:t>
            </a:r>
            <a:r>
              <a:rPr lang="zh-CN" altLang="en-US" dirty="0"/>
              <a:t>，实际收入</a:t>
            </a:r>
            <a:r>
              <a:rPr lang="en-US" altLang="zh-CN" dirty="0"/>
              <a:t>331.2w</a:t>
            </a:r>
            <a:r>
              <a:rPr lang="zh-CN" altLang="en-US" dirty="0"/>
              <a:t>，完成率</a:t>
            </a:r>
            <a:r>
              <a:rPr lang="en-US" altLang="zh-CN" dirty="0"/>
              <a:t>94.63%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月收入目标</a:t>
            </a:r>
            <a:r>
              <a:rPr lang="en-US" altLang="zh-CN" dirty="0"/>
              <a:t>450w</a:t>
            </a:r>
            <a:r>
              <a:rPr lang="zh-CN" altLang="en-US" dirty="0"/>
              <a:t>，每日消耗期望稳定在</a:t>
            </a:r>
            <a:r>
              <a:rPr lang="en-US" altLang="zh-CN" dirty="0"/>
              <a:t>20w</a:t>
            </a:r>
            <a:r>
              <a:rPr lang="zh-CN" altLang="en-US" dirty="0"/>
              <a:t>，预计不可完成，主要因素如下：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     a</a:t>
            </a:r>
            <a:r>
              <a:rPr lang="zh-CN" altLang="en-US" dirty="0"/>
              <a:t>）现有</a:t>
            </a:r>
            <a:r>
              <a:rPr lang="en-US" altLang="zh-CN" dirty="0"/>
              <a:t>DSP</a:t>
            </a:r>
            <a:r>
              <a:rPr lang="zh-CN" altLang="en-US" dirty="0"/>
              <a:t>消耗下降（广点通出价能力较差，搜狗停投转向以保价保量形式投放），再如品友（客户数量少，一旦大客户撤掉预算，消耗下降明显）；</a:t>
            </a:r>
            <a:endParaRPr lang="en-US" altLang="zh-CN" dirty="0"/>
          </a:p>
          <a:p>
            <a:r>
              <a:rPr lang="en-US" altLang="zh-CN" dirty="0"/>
              <a:t>      b</a:t>
            </a:r>
            <a:r>
              <a:rPr lang="zh-CN" altLang="en-US" dirty="0"/>
              <a:t>）新接入</a:t>
            </a:r>
            <a:r>
              <a:rPr lang="en-US" altLang="zh-CN" dirty="0"/>
              <a:t>DSP</a:t>
            </a:r>
            <a:r>
              <a:rPr lang="zh-CN" altLang="en-US" dirty="0"/>
              <a:t>数量未达到预期，</a:t>
            </a:r>
            <a:r>
              <a:rPr lang="en-US" altLang="zh-CN" dirty="0"/>
              <a:t>16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月和</a:t>
            </a:r>
            <a:r>
              <a:rPr lang="en-US" altLang="zh-CN" dirty="0"/>
              <a:t>12</a:t>
            </a:r>
            <a:r>
              <a:rPr lang="zh-CN" altLang="en-US" dirty="0"/>
              <a:t>月的</a:t>
            </a:r>
            <a:r>
              <a:rPr lang="en-US" altLang="zh-CN" dirty="0" err="1"/>
              <a:t>dsp</a:t>
            </a:r>
            <a:r>
              <a:rPr lang="zh-CN" altLang="en-US" dirty="0"/>
              <a:t>接入进度滞后。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zh-CN" altLang="en-US" dirty="0" smtClean="0"/>
              <a:t>工作</a:t>
            </a:r>
            <a:r>
              <a:rPr lang="zh-CN" altLang="en-US" dirty="0"/>
              <a:t>规划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249378"/>
            <a:ext cx="103209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概述：重点推动第三方</a:t>
            </a:r>
            <a:r>
              <a:rPr lang="en-US" altLang="zh-CN" dirty="0"/>
              <a:t>DSP</a:t>
            </a:r>
            <a:r>
              <a:rPr lang="zh-CN" altLang="en-US" dirty="0"/>
              <a:t>的消耗，以</a:t>
            </a:r>
            <a:r>
              <a:rPr lang="en-US" altLang="zh-CN" dirty="0" err="1"/>
              <a:t>rtb</a:t>
            </a:r>
            <a:r>
              <a:rPr lang="zh-CN" altLang="en-US" dirty="0"/>
              <a:t>的合作方式作为基础合作模式，探索更多的非</a:t>
            </a:r>
            <a:r>
              <a:rPr lang="en-US" altLang="zh-CN" dirty="0" err="1"/>
              <a:t>rtb</a:t>
            </a:r>
            <a:r>
              <a:rPr lang="zh-CN" altLang="en-US" dirty="0"/>
              <a:t>售卖模式（如买段），重点关注“品效结合”的广告主需求，提升小米</a:t>
            </a:r>
            <a:r>
              <a:rPr lang="en-US" altLang="zh-CN" dirty="0"/>
              <a:t>ADX</a:t>
            </a:r>
            <a:r>
              <a:rPr lang="zh-CN" altLang="en-US" dirty="0"/>
              <a:t>的资源认可度</a:t>
            </a:r>
            <a:r>
              <a:rPr lang="zh-CN" altLang="en-US" dirty="0" smtClean="0"/>
              <a:t>；鉴于网</a:t>
            </a:r>
            <a:r>
              <a:rPr lang="zh-CN" altLang="en-US" dirty="0"/>
              <a:t>盟</a:t>
            </a:r>
            <a:r>
              <a:rPr lang="zh-CN" altLang="en-US" dirty="0" smtClean="0"/>
              <a:t>广告主出价能力相对较弱，素材质量不高，主要</a:t>
            </a:r>
            <a:r>
              <a:rPr lang="zh-CN" altLang="en-US" dirty="0"/>
              <a:t>用于填充小米剩余</a:t>
            </a:r>
            <a:r>
              <a:rPr lang="zh-CN" altLang="en-US" dirty="0" smtClean="0"/>
              <a:t>流量及米盟流量。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小米</a:t>
            </a:r>
            <a:r>
              <a:rPr lang="en-US" altLang="zh-CN" dirty="0" smtClean="0"/>
              <a:t>ADX</a:t>
            </a:r>
            <a:r>
              <a:rPr lang="zh-CN" altLang="en-US" dirty="0" smtClean="0"/>
              <a:t>的价值：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小米剩余流量的填充，提升</a:t>
            </a:r>
            <a:r>
              <a:rPr lang="en-US" altLang="zh-CN" dirty="0" smtClean="0"/>
              <a:t>E</a:t>
            </a:r>
            <a:r>
              <a:rPr lang="zh-CN" altLang="en-US" dirty="0" smtClean="0"/>
              <a:t>米的</a:t>
            </a:r>
            <a:r>
              <a:rPr lang="en-US" altLang="zh-CN" dirty="0" err="1" smtClean="0"/>
              <a:t>eCPM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对于小米新开放的广告位，可快速通过</a:t>
            </a:r>
            <a:r>
              <a:rPr lang="en-US" altLang="zh-CN" dirty="0" smtClean="0"/>
              <a:t>DSP</a:t>
            </a:r>
            <a:r>
              <a:rPr lang="zh-CN" altLang="en-US" dirty="0" smtClean="0"/>
              <a:t>投放验证，积累投放数据；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通过与</a:t>
            </a:r>
            <a:r>
              <a:rPr lang="en-US" altLang="zh-CN" dirty="0" smtClean="0"/>
              <a:t>DSP</a:t>
            </a:r>
            <a:r>
              <a:rPr lang="zh-CN" altLang="en-US" dirty="0" smtClean="0"/>
              <a:t>的对接，从</a:t>
            </a:r>
            <a:r>
              <a:rPr lang="en-US" altLang="zh-CN" dirty="0" smtClean="0"/>
              <a:t>DSP</a:t>
            </a:r>
            <a:r>
              <a:rPr lang="zh-CN" altLang="en-US" dirty="0" smtClean="0"/>
              <a:t>测了解到更多的运营经验，通过</a:t>
            </a:r>
            <a:r>
              <a:rPr lang="en-US" altLang="zh-CN" dirty="0" smtClean="0"/>
              <a:t>DSP</a:t>
            </a:r>
            <a:r>
              <a:rPr lang="zh-CN" altLang="en-US" dirty="0" smtClean="0"/>
              <a:t>更好的了解广告主市场的需求情况。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小米</a:t>
            </a:r>
            <a:r>
              <a:rPr lang="en-US" altLang="zh-CN" dirty="0" smtClean="0"/>
              <a:t>ADX</a:t>
            </a:r>
            <a:r>
              <a:rPr lang="zh-CN" altLang="en-US" dirty="0" smtClean="0"/>
              <a:t>为小米程序化售卖（如品牌广告</a:t>
            </a:r>
            <a:r>
              <a:rPr lang="en-US" altLang="zh-CN" dirty="0" smtClean="0"/>
              <a:t>PD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PDB</a:t>
            </a:r>
            <a:r>
              <a:rPr lang="zh-CN" altLang="en-US" dirty="0" smtClean="0"/>
              <a:t>）提供最基本的产品和技术保障。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17</a:t>
            </a:r>
            <a:r>
              <a:rPr lang="zh-CN" altLang="en-US" dirty="0" smtClean="0"/>
              <a:t>年工作重点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丰富小米</a:t>
            </a:r>
            <a:r>
              <a:rPr lang="en-US" altLang="zh-CN" dirty="0"/>
              <a:t>ADX</a:t>
            </a:r>
            <a:r>
              <a:rPr lang="zh-CN" altLang="en-US" dirty="0"/>
              <a:t>的资源类型。除了接入更多的小米自有媒体流量资源，同时兼顾米盟流量的售卖；第三方</a:t>
            </a:r>
            <a:r>
              <a:rPr lang="en-US" altLang="zh-CN" dirty="0"/>
              <a:t>DSP</a:t>
            </a:r>
            <a:r>
              <a:rPr lang="zh-CN" altLang="en-US" dirty="0"/>
              <a:t>接入采取“广撒网，再过滤”的接入策略；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重点考虑和消耗能力较强的</a:t>
            </a:r>
            <a:r>
              <a:rPr lang="en-US" altLang="zh-CN" dirty="0" err="1"/>
              <a:t>dsp</a:t>
            </a:r>
            <a:r>
              <a:rPr lang="zh-CN" altLang="en-US" dirty="0"/>
              <a:t>深入合作（如开放给对方更多的数据标签等）；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 smtClean="0"/>
              <a:t>提升</a:t>
            </a:r>
            <a:r>
              <a:rPr lang="en-US" altLang="zh-CN" dirty="0" smtClean="0"/>
              <a:t>ADX</a:t>
            </a:r>
            <a:r>
              <a:rPr lang="zh-CN" altLang="en-US" dirty="0" smtClean="0"/>
              <a:t>的精细化运营能力，积累沉淀行业经验，及时了解市场动态。</a:t>
            </a:r>
            <a:endParaRPr lang="en-US" altLang="zh-CN" dirty="0" smtClean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 smtClean="0"/>
              <a:t>重点拓展电商、金融、游戏类型的</a:t>
            </a:r>
            <a:r>
              <a:rPr lang="en-US" altLang="zh-CN" dirty="0" smtClean="0"/>
              <a:t>DSP</a:t>
            </a:r>
            <a:r>
              <a:rPr lang="zh-CN" altLang="en-US" dirty="0" smtClean="0"/>
              <a:t>，验证其在小米资源的投放效果，希望带动三个行业在小米</a:t>
            </a:r>
            <a:r>
              <a:rPr lang="en-US" altLang="zh-CN" dirty="0" err="1" smtClean="0"/>
              <a:t>adx</a:t>
            </a:r>
            <a:r>
              <a:rPr lang="zh-CN" altLang="en-US" dirty="0" smtClean="0"/>
              <a:t>的消耗。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1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</a:t>
            </a:r>
            <a:r>
              <a:rPr lang="zh-CN" altLang="en-US" dirty="0"/>
              <a:t>年收入</a:t>
            </a:r>
            <a:r>
              <a:rPr lang="zh-CN" altLang="en-US" dirty="0" smtClean="0"/>
              <a:t>预估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128355"/>
            <a:ext cx="103209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目标：总体收入</a:t>
            </a:r>
            <a:r>
              <a:rPr lang="zh-CN" altLang="en-US" dirty="0" smtClean="0"/>
              <a:t>目标</a:t>
            </a:r>
            <a:r>
              <a:rPr lang="en-US" altLang="zh-CN" dirty="0" smtClean="0"/>
              <a:t>5500</a:t>
            </a:r>
            <a:r>
              <a:rPr lang="zh-CN" altLang="en-US" dirty="0" smtClean="0"/>
              <a:t>万。</a:t>
            </a:r>
            <a:endParaRPr lang="en-US" altLang="zh-CN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时间                目标             增长率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en-US" altLang="zh-CN" dirty="0"/>
              <a:t>Q1         </a:t>
            </a:r>
            <a:r>
              <a:rPr lang="en-US" altLang="zh-CN" dirty="0" smtClean="0"/>
              <a:t>1050</a:t>
            </a:r>
            <a:r>
              <a:rPr lang="zh-CN" altLang="en-US" dirty="0"/>
              <a:t>万 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en-US" altLang="zh-CN" dirty="0"/>
              <a:t>Q2         </a:t>
            </a:r>
            <a:r>
              <a:rPr lang="en-US" altLang="zh-CN" dirty="0" smtClean="0"/>
              <a:t>1200</a:t>
            </a:r>
            <a:r>
              <a:rPr lang="zh-CN" altLang="en-US" dirty="0" smtClean="0"/>
              <a:t>万              </a:t>
            </a:r>
            <a:r>
              <a:rPr lang="en-US" altLang="zh-CN" dirty="0"/>
              <a:t>14.3%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en-US" altLang="zh-CN" dirty="0"/>
              <a:t>Q3         </a:t>
            </a:r>
            <a:r>
              <a:rPr lang="en-US" altLang="zh-CN" dirty="0" smtClean="0"/>
              <a:t>1450</a:t>
            </a:r>
            <a:r>
              <a:rPr lang="zh-CN" altLang="en-US" dirty="0" smtClean="0"/>
              <a:t>万              </a:t>
            </a:r>
            <a:r>
              <a:rPr lang="en-US" altLang="zh-CN" dirty="0" smtClean="0"/>
              <a:t>20.8%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年</a:t>
            </a:r>
            <a:r>
              <a:rPr lang="en-US" altLang="zh-CN" dirty="0"/>
              <a:t>Q4         </a:t>
            </a:r>
            <a:r>
              <a:rPr lang="en-US" altLang="zh-CN" dirty="0" smtClean="0"/>
              <a:t>1800</a:t>
            </a:r>
            <a:r>
              <a:rPr lang="zh-CN" altLang="en-US" dirty="0" smtClean="0"/>
              <a:t>万              </a:t>
            </a:r>
            <a:r>
              <a:rPr lang="en-US" altLang="zh-CN" dirty="0" smtClean="0"/>
              <a:t>24.1%</a:t>
            </a:r>
            <a:endParaRPr lang="en-US" altLang="zh-CN" dirty="0"/>
          </a:p>
          <a:p>
            <a:r>
              <a:rPr lang="en-US" altLang="zh-CN" dirty="0"/>
              <a:t>17</a:t>
            </a:r>
            <a:r>
              <a:rPr lang="zh-CN" altLang="en-US" dirty="0"/>
              <a:t>年新对接</a:t>
            </a:r>
            <a:r>
              <a:rPr lang="en-US" altLang="zh-CN" dirty="0"/>
              <a:t>DSP</a:t>
            </a:r>
            <a:r>
              <a:rPr lang="zh-CN" altLang="en-US" dirty="0"/>
              <a:t>总数量：</a:t>
            </a:r>
            <a:r>
              <a:rPr lang="en-US" altLang="zh-CN" dirty="0"/>
              <a:t>20</a:t>
            </a:r>
            <a:r>
              <a:rPr lang="zh-CN" altLang="en-US" dirty="0"/>
              <a:t>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600" dirty="0" smtClean="0"/>
              <a:t>说明：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年整体收入</a:t>
            </a:r>
            <a:r>
              <a:rPr lang="en-US" altLang="zh-CN" sz="1600" dirty="0" smtClean="0"/>
              <a:t>7600</a:t>
            </a:r>
            <a:r>
              <a:rPr lang="zh-CN" altLang="en-US" sz="1600" dirty="0" smtClean="0"/>
              <a:t>万。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月</a:t>
            </a:r>
            <a:r>
              <a:rPr lang="zh-CN" altLang="en-US" sz="1600" dirty="0"/>
              <a:t>至</a:t>
            </a:r>
            <a:r>
              <a:rPr lang="en-US" altLang="zh-CN" sz="1600" dirty="0"/>
              <a:t>8</a:t>
            </a:r>
            <a:r>
              <a:rPr lang="zh-CN" altLang="en-US" sz="1600" dirty="0"/>
              <a:t>月之间我们品牌和</a:t>
            </a:r>
            <a:r>
              <a:rPr lang="en-US" altLang="zh-CN" sz="1600" dirty="0"/>
              <a:t>E</a:t>
            </a:r>
            <a:r>
              <a:rPr lang="zh-CN" altLang="en-US" sz="1600" dirty="0"/>
              <a:t>米并未大规模售卖；流量主要开放给百度、品</a:t>
            </a:r>
            <a:r>
              <a:rPr lang="zh-CN" altLang="en-US" sz="1600" dirty="0" smtClean="0"/>
              <a:t>友（</a:t>
            </a:r>
            <a:r>
              <a:rPr lang="en-US" altLang="zh-CN" sz="1600" dirty="0" err="1" smtClean="0"/>
              <a:t>Uber</a:t>
            </a:r>
            <a:r>
              <a:rPr lang="zh-CN" altLang="en-US" sz="1600" dirty="0" smtClean="0"/>
              <a:t>大量投放）、</a:t>
            </a:r>
            <a:r>
              <a:rPr lang="zh-CN" altLang="en-US" sz="1600" dirty="0"/>
              <a:t>阿里妈妈、</a:t>
            </a:r>
            <a:r>
              <a:rPr lang="zh-CN" altLang="en-US" sz="1600" dirty="0" smtClean="0"/>
              <a:t>猎豹，故</a:t>
            </a:r>
            <a:r>
              <a:rPr lang="zh-CN" altLang="en-US" sz="1600" dirty="0"/>
              <a:t>在期间消耗金额较大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17</a:t>
            </a:r>
            <a:r>
              <a:rPr lang="zh-CN" altLang="en-US" sz="1600" dirty="0" smtClean="0"/>
              <a:t>年的收入目标制定考虑去除此因素带来的增长更为合理。</a:t>
            </a:r>
            <a:endParaRPr lang="zh-CN" altLang="en-US" sz="1600" dirty="0"/>
          </a:p>
          <a:p>
            <a:r>
              <a:rPr lang="en-US" altLang="zh-CN" sz="1600" dirty="0" smtClean="0"/>
              <a:t>16</a:t>
            </a:r>
            <a:r>
              <a:rPr lang="zh-CN" altLang="en-US" sz="1600" dirty="0" smtClean="0"/>
              <a:t>年</a:t>
            </a:r>
            <a:r>
              <a:rPr lang="en-US" altLang="zh-CN" sz="1600" dirty="0"/>
              <a:t>3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月：</a:t>
            </a:r>
            <a:endParaRPr lang="en-US" altLang="zh-CN" sz="1600" dirty="0" smtClean="0"/>
          </a:p>
          <a:p>
            <a:r>
              <a:rPr lang="zh-CN" altLang="en-US" sz="1600" dirty="0"/>
              <a:t>品</a:t>
            </a:r>
            <a:r>
              <a:rPr lang="zh-CN" altLang="en-US" sz="1600" dirty="0" smtClean="0"/>
              <a:t>友总投放金额：约</a:t>
            </a:r>
            <a:r>
              <a:rPr lang="en-US" altLang="zh-CN" sz="1600" dirty="0" smtClean="0"/>
              <a:t>1150</a:t>
            </a:r>
            <a:r>
              <a:rPr lang="zh-CN" altLang="en-US" sz="1600" dirty="0" smtClean="0"/>
              <a:t>万元。现品友每天消耗</a:t>
            </a:r>
            <a:r>
              <a:rPr lang="en-US" altLang="zh-CN" sz="1600" dirty="0" smtClean="0"/>
              <a:t>1~2</a:t>
            </a:r>
            <a:r>
              <a:rPr lang="zh-CN" altLang="en-US" sz="1600" dirty="0" smtClean="0"/>
              <a:t>万元。</a:t>
            </a:r>
            <a:endParaRPr lang="en-US" altLang="zh-CN" sz="1600" dirty="0" smtClean="0"/>
          </a:p>
          <a:p>
            <a:r>
              <a:rPr lang="zh-CN" altLang="en-US" sz="1600" dirty="0"/>
              <a:t>百</a:t>
            </a:r>
            <a:r>
              <a:rPr lang="zh-CN" altLang="en-US" sz="1600" dirty="0" smtClean="0"/>
              <a:t>度总投放金额：约</a:t>
            </a:r>
            <a:r>
              <a:rPr lang="en-US" altLang="zh-CN" sz="1600" dirty="0" smtClean="0"/>
              <a:t>1200</a:t>
            </a:r>
            <a:r>
              <a:rPr lang="zh-CN" altLang="en-US" sz="1600" dirty="0" smtClean="0"/>
              <a:t>万元。现每天消耗约</a:t>
            </a:r>
            <a:r>
              <a:rPr lang="en-US" altLang="zh-CN" sz="1600" dirty="0" smtClean="0"/>
              <a:t>2~3</a:t>
            </a:r>
            <a:r>
              <a:rPr lang="zh-CN" altLang="en-US" sz="1600" dirty="0" smtClean="0"/>
              <a:t>万元。</a:t>
            </a:r>
            <a:endParaRPr lang="en-US" altLang="zh-CN" sz="1600" dirty="0" smtClean="0"/>
          </a:p>
          <a:p>
            <a:r>
              <a:rPr lang="zh-CN" altLang="en-US" sz="1600" dirty="0"/>
              <a:t>现</a:t>
            </a:r>
            <a:r>
              <a:rPr lang="zh-CN" altLang="en-US" sz="1600" dirty="0" smtClean="0"/>
              <a:t>阿里妈妈停投，广点通出价能力差基本无消耗，搜狗停投，三家总投放金额：约</a:t>
            </a:r>
            <a:r>
              <a:rPr lang="en-US" altLang="zh-CN" sz="1600" dirty="0" smtClean="0"/>
              <a:t>1900</a:t>
            </a:r>
            <a:r>
              <a:rPr lang="zh-CN" altLang="en-US" sz="1600" dirty="0" smtClean="0"/>
              <a:t>万。</a:t>
            </a:r>
            <a:endParaRPr lang="en-US" altLang="zh-CN" sz="1600" dirty="0" smtClean="0"/>
          </a:p>
          <a:p>
            <a:r>
              <a:rPr lang="zh-CN" altLang="en-US" sz="1600" dirty="0" smtClean="0"/>
              <a:t>猎豹出价能力一般，消耗也越来越少。总投放金额：约</a:t>
            </a:r>
            <a:r>
              <a:rPr lang="en-US" altLang="zh-CN" sz="1600" dirty="0" smtClean="0"/>
              <a:t>1400</a:t>
            </a:r>
            <a:r>
              <a:rPr lang="zh-CN" altLang="en-US" sz="1600" dirty="0" smtClean="0"/>
              <a:t>万，现每天消耗</a:t>
            </a:r>
            <a:r>
              <a:rPr lang="en-US" altLang="zh-CN" sz="1600" dirty="0" smtClean="0"/>
              <a:t>1~2</a:t>
            </a:r>
            <a:r>
              <a:rPr lang="zh-CN" altLang="en-US" sz="1600" dirty="0" smtClean="0"/>
              <a:t>万元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16</a:t>
            </a:r>
            <a:r>
              <a:rPr lang="zh-CN" altLang="en-US" sz="1600" dirty="0" smtClean="0"/>
              <a:t>年正常预估收入：</a:t>
            </a:r>
            <a:r>
              <a:rPr lang="en-US" altLang="zh-CN" sz="1600" dirty="0" smtClean="0"/>
              <a:t>7600-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1150+1200+1900+1400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+1.5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180+2.5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180+1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180=2850</a:t>
            </a:r>
            <a:r>
              <a:rPr lang="zh-CN" altLang="en-US" sz="1600" dirty="0" smtClean="0"/>
              <a:t>万元。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59035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品牌业务收入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249378"/>
            <a:ext cx="103209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solidFill>
                  <a:srgbClr val="FF0000"/>
                </a:solidFill>
              </a:rPr>
              <a:t>PDB</a:t>
            </a:r>
            <a:r>
              <a:rPr lang="zh-CN" altLang="en-US" sz="8800" dirty="0" smtClean="0">
                <a:solidFill>
                  <a:srgbClr val="FF0000"/>
                </a:solidFill>
              </a:rPr>
              <a:t>和</a:t>
            </a:r>
            <a:r>
              <a:rPr lang="en-US" altLang="zh-CN" sz="8800" dirty="0" smtClean="0">
                <a:solidFill>
                  <a:srgbClr val="FF0000"/>
                </a:solidFill>
              </a:rPr>
              <a:t>PD</a:t>
            </a:r>
            <a:r>
              <a:rPr lang="zh-CN" altLang="en-US" sz="8800" dirty="0" smtClean="0">
                <a:solidFill>
                  <a:srgbClr val="FF0000"/>
                </a:solidFill>
              </a:rPr>
              <a:t>数据缺失。</a:t>
            </a:r>
            <a:endParaRPr lang="en-US" altLang="zh-CN" sz="8800" dirty="0">
              <a:solidFill>
                <a:srgbClr val="FF0000"/>
              </a:solidFill>
            </a:endParaRPr>
          </a:p>
          <a:p>
            <a:endParaRPr lang="zh-CN" alt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57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功能规划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29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2016</a:t>
            </a:r>
            <a:r>
              <a:rPr lang="zh-CN" altLang="en-US" dirty="0" smtClean="0"/>
              <a:t> 产品总结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6167" y="246567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98352" y="1189419"/>
          <a:ext cx="6769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工作表" r:id="rId4" imgW="6769100" imgH="1066800" progId="Excel.Sheet.12">
                  <p:embed/>
                </p:oleObj>
              </mc:Choice>
              <mc:Fallback>
                <p:oleObj name="工作表" r:id="rId4" imgW="6769100" imgH="1066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352" y="1189419"/>
                        <a:ext cx="67691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98352" y="2363974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2017</a:t>
            </a:r>
            <a:r>
              <a:rPr lang="zh-CN" altLang="en-US" dirty="0" smtClean="0"/>
              <a:t> 产品计划（对标主流</a:t>
            </a:r>
            <a:r>
              <a:rPr lang="en-US" altLang="zh-CN" dirty="0" err="1" smtClean="0"/>
              <a:t>adx</a:t>
            </a:r>
            <a:r>
              <a:rPr lang="zh-CN" altLang="en-US" dirty="0" smtClean="0"/>
              <a:t>的核心功能与售卖点）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398352" y="2758062"/>
          <a:ext cx="96774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工作表" r:id="rId7" imgW="9677400" imgH="3759200" progId="Excel.Sheet.12">
                  <p:embed/>
                </p:oleObj>
              </mc:Choice>
              <mc:Fallback>
                <p:oleObj name="工作表" r:id="rId7" imgW="9677400" imgH="3759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352" y="2758062"/>
                        <a:ext cx="9677400" cy="37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64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565" y="968517"/>
            <a:ext cx="9832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80657" y="642796"/>
            <a:ext cx="506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品牌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4565" y="1291682"/>
            <a:ext cx="72427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广告</a:t>
            </a:r>
            <a:r>
              <a:rPr lang="zh-CN" altLang="zh-CN" dirty="0" smtClean="0"/>
              <a:t>平滑投放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广告</a:t>
            </a:r>
            <a:r>
              <a:rPr lang="en-US" altLang="zh-CN" dirty="0" smtClean="0"/>
              <a:t>IP</a:t>
            </a:r>
            <a:r>
              <a:rPr lang="zh-CN" altLang="en-US" dirty="0" smtClean="0"/>
              <a:t>定向，减少地域</a:t>
            </a:r>
            <a:r>
              <a:rPr lang="en-US" altLang="zh-CN" dirty="0" smtClean="0"/>
              <a:t>GAP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80+</a:t>
            </a:r>
            <a:r>
              <a:rPr lang="zh-CN" altLang="en-US" dirty="0" smtClean="0"/>
              <a:t>广告位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视频贴片通投（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月底上线）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品牌程序化投放</a:t>
            </a:r>
            <a:r>
              <a:rPr lang="en-US" altLang="zh-CN" dirty="0" smtClean="0"/>
              <a:t>PDB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广告售卖漏斗，保量，余量，</a:t>
            </a:r>
            <a:r>
              <a:rPr lang="en-US" altLang="zh-CN" dirty="0" err="1" smtClean="0"/>
              <a:t>rtb</a:t>
            </a:r>
            <a:r>
              <a:rPr lang="zh-CN" altLang="en-US" dirty="0" smtClean="0"/>
              <a:t>，滞留量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一点资讯等成本调整带来收入增加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0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76015"/>
              </p:ext>
            </p:extLst>
          </p:nvPr>
        </p:nvGraphicFramePr>
        <p:xfrm>
          <a:off x="552262" y="1874066"/>
          <a:ext cx="9877331" cy="3548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269"/>
                <a:gridCol w="4203050"/>
                <a:gridCol w="3970300"/>
                <a:gridCol w="1355712"/>
              </a:tblGrid>
              <a:tr h="27886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>
                          <a:effectLst/>
                        </a:rPr>
                        <a:t>投放智能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功能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描述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上线时间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787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库存超量预定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为了资源利用最大化，所有广告位允许超库存上线预定，超量预定的订单优先级默认调低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2017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月底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6861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自动补量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前一天的差量在第二天补上，规避了订单释放不完的风险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61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人工调整优先级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开放订单优先级调整权限，稳定后交给销售运营侧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48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在线分配机制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以订单赔偿金额最小为输出实时分配广告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5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新动态库存预估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holt-winters</a:t>
                      </a:r>
                      <a:r>
                        <a:rPr lang="zh-CN" altLang="en-US" sz="1100" u="none" strike="noStrike" dirty="0">
                          <a:effectLst/>
                        </a:rPr>
                        <a:t>三次指数平滑预估算法，目前已经开发完毕，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性能待优化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4978" y="793108"/>
            <a:ext cx="334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投放智能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7528" y="1091034"/>
            <a:ext cx="932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对标一线品牌广告平台，从库存预估，广告预定，在线投放做到智能化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精细化</a:t>
            </a:r>
            <a:r>
              <a:rPr lang="en-US" altLang="zh-CN" sz="1400" dirty="0" smtClean="0"/>
              <a:t>&amp;</a:t>
            </a:r>
            <a:r>
              <a:rPr lang="zh-CN" altLang="en-US" sz="1400" dirty="0" smtClean="0"/>
              <a:t>风险最小化，契合广告主保价保量的需求（</a:t>
            </a:r>
            <a:r>
              <a:rPr lang="en-US" altLang="zh-CN" sz="1400" dirty="0" smtClean="0">
                <a:solidFill>
                  <a:srgbClr val="FF0000"/>
                </a:solidFill>
              </a:rPr>
              <a:t>2016</a:t>
            </a:r>
            <a:r>
              <a:rPr lang="zh-CN" altLang="en-US" sz="1400" dirty="0" smtClean="0">
                <a:solidFill>
                  <a:srgbClr val="FF0000"/>
                </a:solidFill>
              </a:rPr>
              <a:t>年</a:t>
            </a:r>
            <a:r>
              <a:rPr lang="en-US" altLang="zh-CN" sz="1400" dirty="0" smtClean="0">
                <a:solidFill>
                  <a:srgbClr val="FF0000"/>
                </a:solidFill>
              </a:rPr>
              <a:t>Q4</a:t>
            </a:r>
            <a:r>
              <a:rPr lang="zh-CN" altLang="en-US" sz="1400" dirty="0" smtClean="0">
                <a:solidFill>
                  <a:srgbClr val="FF0000"/>
                </a:solidFill>
              </a:rPr>
              <a:t>开始做，预期</a:t>
            </a:r>
            <a:r>
              <a:rPr lang="en-US" altLang="zh-CN" sz="1400" dirty="0" smtClean="0">
                <a:solidFill>
                  <a:srgbClr val="FF0000"/>
                </a:solidFill>
              </a:rPr>
              <a:t>2017</a:t>
            </a:r>
            <a:r>
              <a:rPr lang="zh-CN" altLang="en-US" sz="1400" dirty="0" smtClean="0">
                <a:solidFill>
                  <a:srgbClr val="FF0000"/>
                </a:solidFill>
              </a:rPr>
              <a:t>年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月全部完成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334978" y="271604"/>
            <a:ext cx="471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品牌广告</a:t>
            </a:r>
            <a:r>
              <a:rPr lang="en-US" altLang="zh-CN" dirty="0" smtClean="0"/>
              <a:t>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3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336" y="582408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TAG</a:t>
            </a:r>
            <a:r>
              <a:rPr lang="zh-CN" altLang="en-US" dirty="0" smtClean="0"/>
              <a:t>广告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人群优选</a:t>
            </a:r>
            <a:r>
              <a:rPr lang="en-US" altLang="zh-CN" dirty="0" smtClean="0"/>
              <a:t>+</a:t>
            </a:r>
            <a:r>
              <a:rPr lang="zh-CN" altLang="en-US" dirty="0" smtClean="0"/>
              <a:t>广告位优化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5513" y="1810693"/>
            <a:ext cx="266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人群优选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25513" y="2180025"/>
            <a:ext cx="1123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深入对接</a:t>
            </a:r>
            <a:r>
              <a:rPr lang="en-US" altLang="zh-CN" dirty="0" smtClean="0"/>
              <a:t>DMP</a:t>
            </a:r>
          </a:p>
          <a:p>
            <a:r>
              <a:rPr lang="zh-CN" altLang="zh-CN" dirty="0" smtClean="0"/>
              <a:t>根据关键词选择标签，先定向人群，再选择广告位。以精准定向为切入口，引导客户关注更多样化的广告位。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25513" y="2918689"/>
            <a:ext cx="267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广告位优化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5513" y="3408310"/>
            <a:ext cx="1077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尽可能统一各媒体广告位尺寸</a:t>
            </a:r>
            <a:endParaRPr lang="en-US" altLang="zh-CN" dirty="0" smtClean="0"/>
          </a:p>
          <a:p>
            <a:r>
              <a:rPr lang="zh-CN" altLang="zh-CN" dirty="0"/>
              <a:t>引导广告主，小米手机是一个媒体，还不是每个独立的</a:t>
            </a:r>
            <a:r>
              <a:rPr lang="en-US" altLang="zh-CN" dirty="0"/>
              <a:t>APP</a:t>
            </a:r>
            <a:r>
              <a:rPr lang="zh-CN" altLang="zh-CN" dirty="0"/>
              <a:t>都是一个媒体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广告投放不再指定单独</a:t>
            </a:r>
            <a:r>
              <a:rPr lang="en-US" altLang="zh-CN" dirty="0" smtClean="0"/>
              <a:t>APP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品牌广告</a:t>
            </a:r>
            <a:r>
              <a:rPr lang="en-US" altLang="zh-CN" dirty="0" smtClean="0"/>
              <a:t>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62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创新广告产品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品牌广告</a:t>
            </a:r>
            <a:r>
              <a:rPr lang="en-US" altLang="zh-CN" dirty="0" smtClean="0"/>
              <a:t>2017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8351" y="4191755"/>
            <a:ext cx="9777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在不改变广告形态的前提下，通过创新的广告投放策略，获取更多预算，根据销售需求和市场反馈时时调整，先有明确市场需求在开展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170" y="1376127"/>
            <a:ext cx="478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创意轮播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品牌广告重定向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基于地理位置信息的</a:t>
            </a:r>
            <a:r>
              <a:rPr lang="en-US" altLang="zh-CN" dirty="0" smtClean="0"/>
              <a:t>LBS</a:t>
            </a:r>
            <a:r>
              <a:rPr lang="zh-CN" altLang="en-US" dirty="0" smtClean="0"/>
              <a:t>广告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67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数据系统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品牌广告</a:t>
            </a:r>
            <a:r>
              <a:rPr lang="en-US" altLang="zh-CN" dirty="0" smtClean="0"/>
              <a:t>2017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249378"/>
            <a:ext cx="10320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搭建完善的品牌广告数据分析系统，可以集成在排期里，目前数据维度非常匮乏，难以进行数据分析，问题排查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1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RTB</a:t>
            </a:r>
            <a:r>
              <a:rPr lang="zh-CN" altLang="en-US" dirty="0" smtClean="0"/>
              <a:t>收入总结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8352" y="1249378"/>
            <a:ext cx="103209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概述：截止到</a:t>
            </a:r>
            <a:r>
              <a:rPr lang="en-US" altLang="zh-CN" dirty="0"/>
              <a:t>16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月，全年收入</a:t>
            </a:r>
            <a:r>
              <a:rPr lang="en-US" altLang="zh-CN" dirty="0"/>
              <a:t>76,071,635.01</a:t>
            </a:r>
            <a:r>
              <a:rPr lang="zh-CN" altLang="en-US" dirty="0"/>
              <a:t>元。其中网盟收入占比</a:t>
            </a:r>
            <a:r>
              <a:rPr lang="en-US" altLang="zh-CN" dirty="0"/>
              <a:t>64%</a:t>
            </a:r>
            <a:r>
              <a:rPr lang="zh-CN" altLang="en-US" dirty="0"/>
              <a:t>，第三方</a:t>
            </a:r>
            <a:r>
              <a:rPr lang="en-US" altLang="zh-CN" dirty="0"/>
              <a:t>DSP</a:t>
            </a:r>
            <a:r>
              <a:rPr lang="zh-CN" altLang="en-US" dirty="0"/>
              <a:t>占比</a:t>
            </a:r>
            <a:r>
              <a:rPr lang="en-US" altLang="zh-CN" dirty="0"/>
              <a:t>36%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收入主要增长点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月至</a:t>
            </a:r>
            <a:r>
              <a:rPr lang="en-US" altLang="zh-CN" dirty="0" smtClean="0"/>
              <a:t>8</a:t>
            </a:r>
            <a:r>
              <a:rPr lang="zh-CN" altLang="en-US" dirty="0"/>
              <a:t>月之间百度、品友、阿里妈妈、猎豹，消耗金额</a:t>
            </a:r>
            <a:r>
              <a:rPr lang="zh-CN" altLang="en-US" dirty="0" smtClean="0"/>
              <a:t>较大。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Q4</a:t>
            </a:r>
            <a:r>
              <a:rPr lang="zh-CN" altLang="en-US" dirty="0" smtClean="0"/>
              <a:t>收入下降原因：对于开放给</a:t>
            </a:r>
            <a:r>
              <a:rPr lang="en-US" altLang="zh-CN" dirty="0" smtClean="0"/>
              <a:t>DSP</a:t>
            </a:r>
            <a:r>
              <a:rPr lang="zh-CN" altLang="en-US" dirty="0" smtClean="0"/>
              <a:t>的广告位，</a:t>
            </a:r>
            <a:r>
              <a:rPr lang="en-US" altLang="zh-CN" dirty="0"/>
              <a:t>3</a:t>
            </a:r>
            <a:r>
              <a:rPr lang="zh-CN" altLang="en-US" dirty="0" smtClean="0"/>
              <a:t>月至</a:t>
            </a:r>
            <a:r>
              <a:rPr lang="en-US" altLang="zh-CN" dirty="0" smtClean="0"/>
              <a:t>8</a:t>
            </a:r>
            <a:r>
              <a:rPr lang="zh-CN" altLang="en-US" dirty="0"/>
              <a:t>月</a:t>
            </a:r>
            <a:r>
              <a:rPr lang="zh-CN" altLang="en-US" dirty="0" smtClean="0"/>
              <a:t>之间我们品牌和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米并未大规模售卖；流量主要开放给百</a:t>
            </a:r>
            <a:r>
              <a:rPr lang="zh-CN" altLang="en-US" dirty="0"/>
              <a:t>度、品友、阿里妈妈、猎豹</a:t>
            </a:r>
            <a:r>
              <a:rPr lang="zh-CN" altLang="en-US" dirty="0" smtClean="0"/>
              <a:t>，故在期间消耗金额较大。自八月下旬开始，流量规模减少，且几家的出价能力也弱于品牌和亿米，导致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月份起收入明显下降。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收入瓶颈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小米</a:t>
            </a:r>
            <a:r>
              <a:rPr lang="en-US" altLang="zh-CN" dirty="0"/>
              <a:t>ADX</a:t>
            </a:r>
            <a:r>
              <a:rPr lang="zh-CN" altLang="en-US" dirty="0"/>
              <a:t>无线上审核接口（预计</a:t>
            </a:r>
            <a:r>
              <a:rPr lang="en-US" altLang="zh-CN" dirty="0"/>
              <a:t>12</a:t>
            </a:r>
            <a:r>
              <a:rPr lang="zh-CN" altLang="en-US" dirty="0" smtClean="0"/>
              <a:t>月</a:t>
            </a:r>
            <a:r>
              <a:rPr lang="zh-CN" altLang="en-US" dirty="0"/>
              <a:t>末</a:t>
            </a:r>
            <a:r>
              <a:rPr lang="zh-CN" altLang="en-US" dirty="0" smtClean="0"/>
              <a:t>上线），</a:t>
            </a:r>
            <a:r>
              <a:rPr lang="zh-CN" altLang="en-US" dirty="0"/>
              <a:t>影响小米部分媒体资源接入；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DSP-RTB</a:t>
            </a:r>
            <a:r>
              <a:rPr lang="zh-CN" altLang="en-US" dirty="0"/>
              <a:t>并无返点，返货政策，和</a:t>
            </a:r>
            <a:r>
              <a:rPr lang="en-US" altLang="zh-CN" dirty="0"/>
              <a:t>E</a:t>
            </a:r>
            <a:r>
              <a:rPr lang="zh-CN" altLang="en-US" dirty="0"/>
              <a:t>米同水平竞价，有失公平，不利于</a:t>
            </a:r>
            <a:r>
              <a:rPr lang="en-US" altLang="zh-CN" dirty="0"/>
              <a:t>DSP</a:t>
            </a:r>
            <a:r>
              <a:rPr lang="zh-CN" altLang="en-US" dirty="0"/>
              <a:t>获取流量；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小米媒体要求应用下载类客户使用小米应用商店链接，而商店又不支持分包，导致广告主效果区分存在问题。应用下载类大多无法投放，影响部分</a:t>
            </a:r>
            <a:r>
              <a:rPr lang="en-US" altLang="zh-CN" dirty="0"/>
              <a:t>DSP</a:t>
            </a:r>
            <a:r>
              <a:rPr lang="zh-CN" altLang="en-US" dirty="0"/>
              <a:t>的接入。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小米媒体不传送兴趣标签。大多</a:t>
            </a:r>
            <a:r>
              <a:rPr lang="en-US" altLang="zh-CN" dirty="0"/>
              <a:t>ADX</a:t>
            </a:r>
            <a:r>
              <a:rPr lang="zh-CN" altLang="en-US" dirty="0"/>
              <a:t>都会给</a:t>
            </a:r>
            <a:r>
              <a:rPr lang="en-US" altLang="zh-CN" dirty="0"/>
              <a:t>DSP</a:t>
            </a:r>
            <a:r>
              <a:rPr lang="zh-CN" altLang="en-US" dirty="0"/>
              <a:t>传送基本的人群标签，如兴趣等。标签问题影响</a:t>
            </a:r>
            <a:r>
              <a:rPr lang="en-US" altLang="zh-CN" dirty="0"/>
              <a:t>DSP</a:t>
            </a:r>
            <a:r>
              <a:rPr lang="zh-CN" altLang="en-US" dirty="0"/>
              <a:t>的消耗。</a:t>
            </a:r>
          </a:p>
        </p:txBody>
      </p:sp>
    </p:spTree>
    <p:extLst>
      <p:ext uri="{BB962C8B-B14F-4D97-AF65-F5344CB8AC3E}">
        <p14:creationId xmlns:p14="http://schemas.microsoft.com/office/powerpoint/2010/main" val="19000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RTB</a:t>
            </a:r>
            <a:r>
              <a:rPr lang="zh-CN" altLang="en-US" dirty="0" smtClean="0"/>
              <a:t>收入总结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657636"/>
              </p:ext>
            </p:extLst>
          </p:nvPr>
        </p:nvGraphicFramePr>
        <p:xfrm>
          <a:off x="6276975" y="938490"/>
          <a:ext cx="4629150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350709"/>
              </p:ext>
            </p:extLst>
          </p:nvPr>
        </p:nvGraphicFramePr>
        <p:xfrm>
          <a:off x="1300162" y="3966881"/>
          <a:ext cx="9605963" cy="255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371150"/>
              </p:ext>
            </p:extLst>
          </p:nvPr>
        </p:nvGraphicFramePr>
        <p:xfrm>
          <a:off x="1285875" y="943251"/>
          <a:ext cx="4972050" cy="3033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791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352" y="687576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RTB</a:t>
            </a:r>
            <a:r>
              <a:rPr lang="zh-CN" altLang="en-US" dirty="0" smtClean="0"/>
              <a:t>收入总结</a:t>
            </a:r>
            <a:endParaRPr lang="en-US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6335" y="213076"/>
            <a:ext cx="541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程序化广告</a:t>
            </a:r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709448"/>
              </p:ext>
            </p:extLst>
          </p:nvPr>
        </p:nvGraphicFramePr>
        <p:xfrm>
          <a:off x="1126564" y="941576"/>
          <a:ext cx="9376336" cy="5755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31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1444</Words>
  <Application>Microsoft Office PowerPoint</Application>
  <PresentationFormat>宽屏</PresentationFormat>
  <Paragraphs>180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Wingdings</vt:lpstr>
      <vt:lpstr>Office 主题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zhousu</dc:creator>
  <cp:lastModifiedBy>Windows 用户</cp:lastModifiedBy>
  <cp:revision>38</cp:revision>
  <dcterms:created xsi:type="dcterms:W3CDTF">2016-12-13T06:15:58Z</dcterms:created>
  <dcterms:modified xsi:type="dcterms:W3CDTF">2016-12-28T08:56:07Z</dcterms:modified>
</cp:coreProperties>
</file>