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5" r:id="rId9"/>
    <p:sldId id="25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 autoAdjust="0"/>
    <p:restoredTop sz="79770" autoAdjust="0"/>
  </p:normalViewPr>
  <p:slideViewPr>
    <p:cSldViewPr>
      <p:cViewPr varScale="1">
        <p:scale>
          <a:sx n="92" d="100"/>
          <a:sy n="92" d="100"/>
        </p:scale>
        <p:origin x="-21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723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FF06-AF03-45F7-84CE-92FD04FF890D}" type="datetimeFigureOut">
              <a:rPr lang="fr-FR" smtClean="0">
                <a:latin typeface="Arial Narrow" pitchFamily="34" charset="0"/>
              </a:rPr>
              <a:pPr/>
              <a:t>24/10/2013</a:t>
            </a:fld>
            <a:endParaRPr lang="fr-FR" dirty="0">
              <a:latin typeface="Arial Narrow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 Narrow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E1F8-7418-4AA3-9BB4-1E769EB41FFF}" type="slidenum">
              <a:rPr lang="fr-FR" smtClean="0">
                <a:latin typeface="Arial Narrow" pitchFamily="34" charset="0"/>
              </a:rPr>
              <a:pPr/>
              <a:t>‹N°›</a:t>
            </a:fld>
            <a:endParaRPr lang="fr-FR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706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F4B21FD0-152D-4E30-83DD-FB659B1ED8B6}" type="datetimeFigureOut">
              <a:rPr lang="fr-FR" smtClean="0"/>
              <a:pPr/>
              <a:t>24/10/2013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5CC133CB-85EB-43DB-A60A-864F4735B2F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5641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9825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5074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1102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1647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4747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5216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8383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133CB-85EB-43DB-A60A-864F4735B2F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9304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Visuel_couv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 sz="26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18900000">
            <a:off x="2106386" y="4903085"/>
            <a:ext cx="1983312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endParaRPr lang="fr-FR" dirty="0"/>
          </a:p>
        </p:txBody>
      </p:sp>
      <p:pic>
        <p:nvPicPr>
          <p:cNvPr id="10" name="Image 9" descr="sqli-grou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3573016"/>
            <a:ext cx="1153506" cy="81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268760"/>
            <a:ext cx="7488832" cy="482453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>
            <a:lvl1pPr>
              <a:buNone/>
              <a:defRPr sz="1800"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7584" y="1340768"/>
            <a:ext cx="3528392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60032" y="1340768"/>
            <a:ext cx="36004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/>
          <a:lstStyle>
            <a:lvl1pPr>
              <a:buNone/>
              <a:defRPr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548680"/>
            <a:ext cx="7488881" cy="432048"/>
          </a:xfrm>
        </p:spPr>
        <p:txBody>
          <a:bodyPr/>
          <a:lstStyle>
            <a:lvl1pPr>
              <a:buNone/>
              <a:defRPr b="0" baseline="0"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sous titre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isuel_2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906"/>
            <a:ext cx="9144000" cy="6840187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Visuel_2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ercalai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Visuel_3_rouge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 rot="18900000">
            <a:off x="2541951" y="1112981"/>
            <a:ext cx="3628051" cy="1463684"/>
          </a:xfrm>
        </p:spPr>
        <p:txBody>
          <a:bodyPr anchor="t" anchorCtr="0"/>
          <a:lstStyle>
            <a:lvl1pPr>
              <a:lnSpc>
                <a:spcPts val="2800"/>
              </a:lnSpc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1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2774547" y="1746174"/>
            <a:ext cx="3579747" cy="622920"/>
          </a:xfr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1800" b="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em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isuel_final_o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3"/>
            <a:ext cx="9144000" cy="685551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1600" y="279494"/>
            <a:ext cx="748883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1600" y="1268760"/>
            <a:ext cx="7632848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</a:t>
            </a:r>
            <a:r>
              <a:rPr lang="fr-FR" dirty="0" err="1" smtClean="0"/>
              <a:t>niveauDeuxième</a:t>
            </a:r>
            <a:r>
              <a:rPr lang="fr-FR" dirty="0" smtClean="0"/>
              <a:t> niveau Deuxième niveau Deuxième niveau </a:t>
            </a:r>
            <a:r>
              <a:rPr lang="fr-FR" dirty="0" err="1" smtClean="0"/>
              <a:t>VDeuxième</a:t>
            </a:r>
            <a:r>
              <a:rPr lang="fr-FR" dirty="0" smtClean="0"/>
              <a:t> niveau Deuxième niveau Deuxième niveau 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</a:t>
            </a:r>
            <a:r>
              <a:rPr lang="fr-FR" dirty="0" err="1" smtClean="0"/>
              <a:t>niveauDeuxième</a:t>
            </a:r>
            <a:r>
              <a:rPr lang="fr-FR" dirty="0" smtClean="0"/>
              <a:t> niveau Deuxième niveau Deuxième niveau Deuxième niveau Deuxième niveau Deuxième niveau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6342124"/>
            <a:ext cx="438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F1F5C55A-AAC4-4FAB-A004-0267178C4D8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riangle rectangle 6"/>
          <p:cNvSpPr/>
          <p:nvPr/>
        </p:nvSpPr>
        <p:spPr>
          <a:xfrm rot="5400000">
            <a:off x="827585" y="0"/>
            <a:ext cx="1728192" cy="1728192"/>
          </a:xfrm>
          <a:prstGeom prst="rtTriangle">
            <a:avLst/>
          </a:prstGeom>
          <a:blipFill dpi="0" rotWithShape="1">
            <a:blip r:embed="rId10" cstate="print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8" name="Triangle rectangle 7"/>
          <p:cNvSpPr/>
          <p:nvPr/>
        </p:nvSpPr>
        <p:spPr>
          <a:xfrm rot="10800000">
            <a:off x="-1" y="-1"/>
            <a:ext cx="836712" cy="8367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pic>
        <p:nvPicPr>
          <p:cNvPr id="10" name="Image 9" descr="x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06289" y="6373781"/>
            <a:ext cx="303567" cy="295579"/>
          </a:xfrm>
          <a:prstGeom prst="rect">
            <a:avLst/>
          </a:prstGeom>
        </p:spPr>
      </p:pic>
      <p:cxnSp>
        <p:nvCxnSpPr>
          <p:cNvPr id="11" name="Connecteur droit 10"/>
          <p:cNvCxnSpPr>
            <a:endCxn id="22" idx="2"/>
          </p:cNvCxnSpPr>
          <p:nvPr/>
        </p:nvCxnSpPr>
        <p:spPr>
          <a:xfrm>
            <a:off x="827584" y="6290473"/>
            <a:ext cx="76328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827584" y="1124744"/>
            <a:ext cx="7632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rectangle 21"/>
          <p:cNvSpPr/>
          <p:nvPr/>
        </p:nvSpPr>
        <p:spPr>
          <a:xfrm rot="10800000">
            <a:off x="8316416" y="6290473"/>
            <a:ext cx="144016" cy="14401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Narrow" pitchFamily="34" charset="0"/>
            </a:endParaRPr>
          </a:p>
        </p:txBody>
      </p:sp>
      <p:sp>
        <p:nvSpPr>
          <p:cNvPr id="12" name="Espace réservé de la date 3"/>
          <p:cNvSpPr txBox="1">
            <a:spLocks/>
          </p:cNvSpPr>
          <p:nvPr/>
        </p:nvSpPr>
        <p:spPr>
          <a:xfrm>
            <a:off x="736805" y="6296688"/>
            <a:ext cx="1584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© 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SQLI  GROUP – 2013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58" r:id="rId6"/>
    <p:sldLayoutId id="2147483661" r:id="rId7"/>
    <p:sldLayoutId id="2147483664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300" kern="1200" cap="all" baseline="0">
          <a:solidFill>
            <a:schemeClr val="tx2"/>
          </a:solidFill>
          <a:latin typeface="Arial Narrow" pitchFamily="34" charset="0"/>
          <a:ea typeface="+mj-ea"/>
          <a:cs typeface="+mj-cs"/>
        </a:defRPr>
      </a:lvl1pPr>
    </p:titleStyle>
    <p:bodyStyle>
      <a:lvl1pPr marL="180000" indent="-252000" algn="l" defTabSz="914400" rtl="0" eaLnBrk="1" latinLnBrk="0" hangingPunct="1">
        <a:lnSpc>
          <a:spcPts val="2600"/>
        </a:lnSpc>
        <a:spcBef>
          <a:spcPts val="0"/>
        </a:spcBef>
        <a:buClr>
          <a:schemeClr val="tx2"/>
        </a:buClr>
        <a:buSzPct val="160000"/>
        <a:buFont typeface="DIN Next LT Pro Condensed" pitchFamily="34" charset="0"/>
        <a:buChar char="+"/>
        <a:defRPr sz="1800" kern="1200" cap="all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271463" indent="-92075" algn="l" defTabSz="914400" rtl="0" eaLnBrk="1" latinLnBrk="0" hangingPunct="1">
        <a:lnSpc>
          <a:spcPts val="2600"/>
        </a:lnSpc>
        <a:spcBef>
          <a:spcPts val="0"/>
        </a:spcBef>
        <a:buClr>
          <a:schemeClr val="bg1"/>
        </a:buClr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Narrow" pitchFamily="34" charset="0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600"/>
        </a:lnSpc>
        <a:spcBef>
          <a:spcPts val="0"/>
        </a:spcBef>
        <a:buSzPct val="70000"/>
        <a:buFontTx/>
        <a:buBlip>
          <a:blip r:embed="rId12"/>
        </a:buBlip>
        <a:defRPr sz="1600" kern="1200" cap="all" baseline="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892175" indent="-65088" algn="l" defTabSz="914400" rtl="0" eaLnBrk="1" latinLnBrk="0" hangingPunct="1">
        <a:lnSpc>
          <a:spcPts val="2600"/>
        </a:lnSpc>
        <a:spcBef>
          <a:spcPts val="0"/>
        </a:spcBef>
        <a:buClr>
          <a:schemeClr val="bg1"/>
        </a:buClr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8900000">
            <a:off x="3044450" y="2112708"/>
            <a:ext cx="3579747" cy="420927"/>
          </a:xfrm>
        </p:spPr>
        <p:txBody>
          <a:bodyPr/>
          <a:lstStyle/>
          <a:p>
            <a:r>
              <a:rPr lang="fr-FR" sz="2000" dirty="0" err="1" smtClean="0"/>
              <a:t>WorkShop</a:t>
            </a:r>
            <a:r>
              <a:rPr lang="fr-FR" sz="2000" dirty="0" smtClean="0"/>
              <a:t> </a:t>
            </a:r>
            <a:r>
              <a:rPr lang="fr-FR" sz="2000" dirty="0" err="1" smtClean="0"/>
              <a:t>sqli</a:t>
            </a:r>
            <a:r>
              <a:rPr lang="fr-FR" sz="2000" dirty="0" smtClean="0"/>
              <a:t> </a:t>
            </a:r>
            <a:r>
              <a:rPr lang="fr-FR" sz="2000" dirty="0" err="1" smtClean="0"/>
              <a:t>lyon</a:t>
            </a:r>
            <a:endParaRPr lang="fr-FR" sz="2000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 rot="18900000">
            <a:off x="3526313" y="2697965"/>
            <a:ext cx="3579747" cy="358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60000"/>
              <a:buFont typeface="DIN Next LT Pro Condensed" pitchFamily="34" charset="0"/>
              <a:buNone/>
              <a:tabLst/>
              <a:defRPr/>
            </a:pPr>
            <a:r>
              <a:rPr kumimoji="0" lang="fr-FR" sz="2000" b="0" i="0" u="none" strike="noStrike" kern="1200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24 octobre 2013</a:t>
            </a:r>
          </a:p>
        </p:txBody>
      </p:sp>
      <p:pic>
        <p:nvPicPr>
          <p:cNvPr id="5" name="Image 4" descr="AngularJS-lar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2700000">
            <a:off x="2483803" y="1366360"/>
            <a:ext cx="3079818" cy="868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Sommaire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1484784"/>
            <a:ext cx="7488832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dirty="0" smtClean="0"/>
              <a:t>Pourquoi s’intéresser à </a:t>
            </a:r>
            <a:r>
              <a:rPr lang="fr-FR" dirty="0" err="1" smtClean="0"/>
              <a:t>angularjs</a:t>
            </a:r>
            <a:r>
              <a:rPr lang="fr-FR" dirty="0" smtClean="0"/>
              <a:t> ?			</a:t>
            </a:r>
            <a:r>
              <a:rPr lang="fr-FR" b="1" dirty="0" smtClean="0">
                <a:solidFill>
                  <a:schemeClr val="tx2"/>
                </a:solidFill>
              </a:rPr>
              <a:t>3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Pourquoi ce workshop ?					</a:t>
            </a:r>
            <a:r>
              <a:rPr lang="fr-FR" b="1" dirty="0" smtClean="0">
                <a:solidFill>
                  <a:schemeClr val="tx2"/>
                </a:solidFill>
              </a:rPr>
              <a:t>4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Présentation rapide du </a:t>
            </a:r>
            <a:r>
              <a:rPr lang="fr-FR" dirty="0" err="1" smtClean="0"/>
              <a:t>framework</a:t>
            </a:r>
            <a:r>
              <a:rPr lang="fr-FR" dirty="0" smtClean="0"/>
              <a:t>			</a:t>
            </a:r>
            <a:r>
              <a:rPr lang="fr-FR" b="1" dirty="0" smtClean="0">
                <a:solidFill>
                  <a:schemeClr val="tx2"/>
                </a:solidFill>
              </a:rPr>
              <a:t>5</a:t>
            </a: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Environnement de développement			</a:t>
            </a:r>
            <a:r>
              <a:rPr lang="fr-FR" b="1" dirty="0" smtClean="0">
                <a:solidFill>
                  <a:schemeClr val="tx2"/>
                </a:solidFill>
              </a:rPr>
              <a:t>6</a:t>
            </a: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fr-FR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fr-FR" dirty="0" smtClean="0"/>
              <a:t>Exemple d’application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Pourquoi s’intéresser à </a:t>
            </a:r>
            <a:r>
              <a:rPr lang="fr-FR" dirty="0" err="1" smtClean="0"/>
              <a:t>angularjs</a:t>
            </a:r>
            <a:r>
              <a:rPr lang="fr-FR" dirty="0" smtClean="0"/>
              <a:t> ?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De plus en plus de traitements côté client</a:t>
            </a:r>
          </a:p>
          <a:p>
            <a:pPr lvl="2"/>
            <a:r>
              <a:rPr lang="fr-FR" cap="none" dirty="0" smtClean="0"/>
              <a:t>Améliorer l’expérience utilisateur</a:t>
            </a:r>
          </a:p>
          <a:p>
            <a:pPr lvl="2"/>
            <a:r>
              <a:rPr lang="fr-FR" cap="none" dirty="0" smtClean="0"/>
              <a:t>Moteurs JavaScript de plus en plus performants</a:t>
            </a:r>
          </a:p>
          <a:p>
            <a:pPr lvl="2"/>
            <a:endParaRPr lang="fr-FR" cap="none" dirty="0" smtClean="0"/>
          </a:p>
          <a:p>
            <a:r>
              <a:rPr lang="fr-FR" cap="none" dirty="0" smtClean="0"/>
              <a:t>On a </a:t>
            </a:r>
            <a:r>
              <a:rPr lang="fr-FR" cap="none" dirty="0" err="1" smtClean="0"/>
              <a:t>jQuery</a:t>
            </a:r>
            <a:r>
              <a:rPr lang="fr-FR" cap="none" dirty="0" smtClean="0"/>
              <a:t> !</a:t>
            </a:r>
          </a:p>
          <a:p>
            <a:pPr lvl="2"/>
            <a:r>
              <a:rPr lang="fr-FR" cap="none" dirty="0" smtClean="0"/>
              <a:t>Oui, mais…</a:t>
            </a:r>
          </a:p>
          <a:p>
            <a:pPr lvl="2"/>
            <a:r>
              <a:rPr lang="fr-FR" cap="none" dirty="0" smtClean="0"/>
              <a:t>Un écran complexe = un fichier JS associé de 1.000 lignes</a:t>
            </a:r>
          </a:p>
          <a:p>
            <a:pPr lvl="2"/>
            <a:r>
              <a:rPr lang="fr-FR" cap="none" dirty="0" smtClean="0"/>
              <a:t>Difficile à maintenir</a:t>
            </a:r>
          </a:p>
          <a:p>
            <a:pPr lvl="2"/>
            <a:endParaRPr lang="fr-FR" cap="none" dirty="0" smtClean="0"/>
          </a:p>
          <a:p>
            <a:r>
              <a:rPr lang="fr-FR" cap="none" dirty="0" smtClean="0"/>
              <a:t>On a besoin d’organiser notre code côté client, comme on sait très bien le faire côté serveur.</a:t>
            </a:r>
          </a:p>
          <a:p>
            <a:endParaRPr lang="fr-FR" cap="none" dirty="0" smtClean="0"/>
          </a:p>
          <a:p>
            <a:r>
              <a:rPr lang="fr-FR" cap="none" dirty="0" err="1" smtClean="0"/>
              <a:t>Frameworks</a:t>
            </a:r>
            <a:r>
              <a:rPr lang="fr-FR" cap="none" dirty="0" smtClean="0"/>
              <a:t> JavaScript MVC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7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/>
          <a:p>
            <a:r>
              <a:rPr lang="fr-FR" sz="1800" cap="none" dirty="0" smtClean="0"/>
              <a:t>Ou à backbone.js, ember.js, </a:t>
            </a:r>
            <a:r>
              <a:rPr lang="fr-FR" sz="1800" cap="none" dirty="0" err="1" smtClean="0"/>
              <a:t>etc</a:t>
            </a:r>
            <a:r>
              <a:rPr lang="fr-FR" sz="1800" cap="none" dirty="0" smtClean="0"/>
              <a:t>…</a:t>
            </a:r>
            <a:endParaRPr lang="fr-FR" sz="18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Pourquoi ce workshop ?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Workshop de </a:t>
            </a:r>
            <a:r>
              <a:rPr lang="fr-FR" cap="none" dirty="0" err="1" smtClean="0"/>
              <a:t>Matthis</a:t>
            </a:r>
            <a:r>
              <a:rPr lang="fr-FR" cap="none" dirty="0" smtClean="0"/>
              <a:t> Duclos en août :</a:t>
            </a:r>
          </a:p>
          <a:p>
            <a:pPr>
              <a:buNone/>
            </a:pPr>
            <a:endParaRPr lang="fr-FR" cap="none" dirty="0" smtClean="0"/>
          </a:p>
          <a:p>
            <a:pPr>
              <a:buNone/>
            </a:pPr>
            <a:endParaRPr lang="fr-FR" cap="none" dirty="0" smtClean="0"/>
          </a:p>
          <a:p>
            <a:pPr>
              <a:buNone/>
            </a:pPr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  <a:p>
            <a:r>
              <a:rPr lang="fr-FR" cap="none" dirty="0" smtClean="0"/>
              <a:t>Pourquoi pas la même chose en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?</a:t>
            </a:r>
          </a:p>
          <a:p>
            <a:endParaRPr lang="fr-FR" cap="none" dirty="0" smtClean="0"/>
          </a:p>
          <a:p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5" name="Groupe 34"/>
          <p:cNvGrpSpPr/>
          <p:nvPr/>
        </p:nvGrpSpPr>
        <p:grpSpPr>
          <a:xfrm>
            <a:off x="251520" y="1988840"/>
            <a:ext cx="8568952" cy="936104"/>
            <a:chOff x="251520" y="2492896"/>
            <a:chExt cx="8568952" cy="936104"/>
          </a:xfrm>
        </p:grpSpPr>
        <p:pic>
          <p:nvPicPr>
            <p:cNvPr id="6" name="Image 5" descr="mongodb_logo.png"/>
            <p:cNvPicPr>
              <a:picLocks noChangeAspect="1"/>
            </p:cNvPicPr>
            <p:nvPr/>
          </p:nvPicPr>
          <p:blipFill>
            <a:blip r:embed="rId3" cstate="print"/>
            <a:srcRect t="26480" b="26480"/>
            <a:stretch>
              <a:fillRect/>
            </a:stretch>
          </p:blipFill>
          <p:spPr>
            <a:xfrm>
              <a:off x="7388444" y="2492896"/>
              <a:ext cx="1216004" cy="396000"/>
            </a:xfrm>
            <a:prstGeom prst="rect">
              <a:avLst/>
            </a:prstGeom>
          </p:spPr>
        </p:pic>
        <p:pic>
          <p:nvPicPr>
            <p:cNvPr id="7" name="Image 6" descr="nodejs_logo.png"/>
            <p:cNvPicPr>
              <a:picLocks noChangeAspect="1"/>
            </p:cNvPicPr>
            <p:nvPr/>
          </p:nvPicPr>
          <p:blipFill>
            <a:blip r:embed="rId4" cstate="print"/>
            <a:srcRect t="21653" b="21653"/>
            <a:stretch>
              <a:fillRect/>
            </a:stretch>
          </p:blipFill>
          <p:spPr>
            <a:xfrm>
              <a:off x="4924177" y="2537608"/>
              <a:ext cx="1015975" cy="28800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7128472" y="306896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Base de données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572000" y="306896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Backend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pic>
          <p:nvPicPr>
            <p:cNvPr id="10" name="Image 9" descr="backbone-logo.gif"/>
            <p:cNvPicPr>
              <a:picLocks noChangeAspect="1"/>
            </p:cNvPicPr>
            <p:nvPr/>
          </p:nvPicPr>
          <p:blipFill>
            <a:blip r:embed="rId5" cstate="print"/>
            <a:srcRect l="9473" t="30279" r="9473" b="30278"/>
            <a:stretch>
              <a:fillRect/>
            </a:stretch>
          </p:blipFill>
          <p:spPr>
            <a:xfrm>
              <a:off x="395536" y="2564904"/>
              <a:ext cx="1404001" cy="324000"/>
            </a:xfrm>
            <a:prstGeom prst="rect">
              <a:avLst/>
            </a:prstGeom>
          </p:spPr>
        </p:pic>
        <p:sp>
          <p:nvSpPr>
            <p:cNvPr id="11" name="ZoneTexte 10"/>
            <p:cNvSpPr txBox="1"/>
            <p:nvPr/>
          </p:nvSpPr>
          <p:spPr>
            <a:xfrm>
              <a:off x="251520" y="3069000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Frontend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6300192" y="2564904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>
              <a:off x="6300192" y="2780928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2195736" y="2564904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2195736" y="2780928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2411760" y="3068960"/>
              <a:ext cx="1692000" cy="360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400" dirty="0" smtClean="0">
                  <a:ea typeface="+mj-ea"/>
                  <a:cs typeface="+mj-cs"/>
                </a:rPr>
                <a:t>Web-services REST</a:t>
              </a:r>
            </a:p>
          </p:txBody>
        </p:sp>
      </p:grpSp>
      <p:grpSp>
        <p:nvGrpSpPr>
          <p:cNvPr id="12" name="Groupe 35"/>
          <p:cNvGrpSpPr/>
          <p:nvPr/>
        </p:nvGrpSpPr>
        <p:grpSpPr>
          <a:xfrm>
            <a:off x="251520" y="4581128"/>
            <a:ext cx="8568952" cy="936104"/>
            <a:chOff x="251520" y="4581128"/>
            <a:chExt cx="8568952" cy="936104"/>
          </a:xfrm>
        </p:grpSpPr>
        <p:pic>
          <p:nvPicPr>
            <p:cNvPr id="23" name="Image 22" descr="mongodb_logo.png"/>
            <p:cNvPicPr>
              <a:picLocks noChangeAspect="1"/>
            </p:cNvPicPr>
            <p:nvPr/>
          </p:nvPicPr>
          <p:blipFill>
            <a:blip r:embed="rId3" cstate="print"/>
            <a:srcRect t="26480" b="26480"/>
            <a:stretch>
              <a:fillRect/>
            </a:stretch>
          </p:blipFill>
          <p:spPr>
            <a:xfrm>
              <a:off x="7388444" y="4581128"/>
              <a:ext cx="1216004" cy="396000"/>
            </a:xfrm>
            <a:prstGeom prst="rect">
              <a:avLst/>
            </a:prstGeom>
          </p:spPr>
        </p:pic>
        <p:pic>
          <p:nvPicPr>
            <p:cNvPr id="24" name="Image 23" descr="nodejs_logo.png"/>
            <p:cNvPicPr>
              <a:picLocks noChangeAspect="1"/>
            </p:cNvPicPr>
            <p:nvPr/>
          </p:nvPicPr>
          <p:blipFill>
            <a:blip r:embed="rId4" cstate="print"/>
            <a:srcRect t="21653" b="21653"/>
            <a:stretch>
              <a:fillRect/>
            </a:stretch>
          </p:blipFill>
          <p:spPr>
            <a:xfrm>
              <a:off x="4924177" y="4625840"/>
              <a:ext cx="1015975" cy="288000"/>
            </a:xfrm>
            <a:prstGeom prst="rect">
              <a:avLst/>
            </a:prstGeom>
          </p:spPr>
        </p:pic>
        <p:sp>
          <p:nvSpPr>
            <p:cNvPr id="25" name="ZoneTexte 24"/>
            <p:cNvSpPr txBox="1"/>
            <p:nvPr/>
          </p:nvSpPr>
          <p:spPr>
            <a:xfrm>
              <a:off x="7128472" y="515719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j-ea"/>
                  <a:cs typeface="+mj-cs"/>
                </a:rPr>
                <a:t>Base de données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572000" y="515719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Backend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51520" y="5157232"/>
              <a:ext cx="1692000" cy="360000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600" dirty="0" err="1" smtClean="0">
                  <a:ea typeface="+mj-ea"/>
                  <a:cs typeface="+mj-cs"/>
                </a:rPr>
                <a:t>Frontend</a:t>
              </a:r>
              <a:endParaRPr lang="fr-FR" sz="1600" dirty="0" smtClean="0">
                <a:ea typeface="+mj-ea"/>
                <a:cs typeface="+mj-cs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>
              <a:off x="6300192" y="465313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6300192" y="4869160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2195736" y="4653136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2195736" y="4869160"/>
              <a:ext cx="216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411760" y="5157192"/>
              <a:ext cx="1692000" cy="360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fr-FR" sz="1400" dirty="0" smtClean="0">
                  <a:ea typeface="+mj-ea"/>
                  <a:cs typeface="+mj-cs"/>
                </a:rPr>
                <a:t>Web-services REST</a:t>
              </a:r>
            </a:p>
          </p:txBody>
        </p:sp>
        <p:pic>
          <p:nvPicPr>
            <p:cNvPr id="34" name="Image 33" descr="AngularJS-larg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544" y="4581128"/>
              <a:ext cx="1296144" cy="36549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err="1" smtClean="0"/>
              <a:t>Angularjs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 smtClean="0"/>
              <a:t>Framework JavaScript MVC</a:t>
            </a:r>
          </a:p>
          <a:p>
            <a:endParaRPr lang="fr-FR" cap="none" dirty="0"/>
          </a:p>
          <a:p>
            <a:r>
              <a:rPr lang="fr-FR" cap="none" dirty="0" smtClean="0"/>
              <a:t>Développé par Google</a:t>
            </a:r>
          </a:p>
          <a:p>
            <a:endParaRPr lang="fr-FR" cap="none" dirty="0" smtClean="0"/>
          </a:p>
          <a:p>
            <a:r>
              <a:rPr lang="fr-FR" cap="none" dirty="0" smtClean="0"/>
              <a:t>V1.0 en juin 2012</a:t>
            </a:r>
          </a:p>
          <a:p>
            <a:endParaRPr lang="fr-FR" cap="none" dirty="0" smtClean="0"/>
          </a:p>
          <a:p>
            <a:r>
              <a:rPr lang="fr-FR" cap="none" dirty="0" err="1" smtClean="0"/>
              <a:t>Apps</a:t>
            </a:r>
            <a:r>
              <a:rPr lang="fr-FR" cap="none" dirty="0" smtClean="0"/>
              <a:t> utilisant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:</a:t>
            </a:r>
          </a:p>
          <a:p>
            <a:endParaRPr lang="fr-FR" cap="none" dirty="0" smtClean="0"/>
          </a:p>
          <a:p>
            <a:pPr lvl="2"/>
            <a:r>
              <a:rPr lang="fr-FR" cap="none" dirty="0" err="1" smtClean="0"/>
              <a:t>DoubleClick</a:t>
            </a:r>
            <a:r>
              <a:rPr lang="fr-FR" cap="none" dirty="0" smtClean="0"/>
              <a:t> Digital Marketing Manager</a:t>
            </a:r>
          </a:p>
          <a:p>
            <a:pPr lvl="3"/>
            <a:r>
              <a:rPr lang="fr-FR" sz="1200" dirty="0" smtClean="0">
                <a:latin typeface="Arial Narrow" pitchFamily="34" charset="0"/>
              </a:rPr>
              <a:t>Env. 200 000 lignes de code, tests inclus</a:t>
            </a:r>
          </a:p>
          <a:p>
            <a:pPr lvl="2"/>
            <a:endParaRPr lang="fr-FR" cap="none" dirty="0" smtClean="0"/>
          </a:p>
          <a:p>
            <a:pPr lvl="2"/>
            <a:r>
              <a:rPr lang="fr-FR" cap="none" dirty="0" smtClean="0"/>
              <a:t>App YouTube sur la PlayStation 3</a:t>
            </a:r>
          </a:p>
          <a:p>
            <a:pPr lvl="2"/>
            <a:endParaRPr lang="fr-FR" cap="none" dirty="0"/>
          </a:p>
          <a:p>
            <a:pPr lvl="2"/>
            <a:r>
              <a:rPr lang="fr-FR" u="sng" cap="none" dirty="0" smtClean="0">
                <a:solidFill>
                  <a:srgbClr val="0070C0"/>
                </a:solidFill>
              </a:rPr>
              <a:t>www.doyoubuzz.com</a:t>
            </a:r>
          </a:p>
          <a:p>
            <a:pPr lvl="2"/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 descr="DoubleClick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9829" y="4077072"/>
            <a:ext cx="1426467" cy="47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Environnement de développement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cap="none" dirty="0" smtClean="0"/>
          </a:p>
          <a:p>
            <a:r>
              <a:rPr lang="fr-FR" b="1" cap="none" dirty="0" err="1" smtClean="0"/>
              <a:t>npm</a:t>
            </a:r>
            <a:r>
              <a:rPr lang="fr-FR" cap="none" dirty="0" smtClean="0"/>
              <a:t>, installé avec Node.js</a:t>
            </a:r>
          </a:p>
          <a:p>
            <a:endParaRPr lang="fr-FR" b="1" cap="none" dirty="0" smtClean="0"/>
          </a:p>
          <a:p>
            <a:r>
              <a:rPr lang="fr-FR" b="1" cap="none" dirty="0" err="1" smtClean="0"/>
              <a:t>yo</a:t>
            </a:r>
            <a:r>
              <a:rPr lang="fr-FR" cap="none" dirty="0" smtClean="0"/>
              <a:t> : Générer l’arborescence du projet</a:t>
            </a:r>
          </a:p>
          <a:p>
            <a:endParaRPr lang="fr-FR" b="1" cap="none" dirty="0" smtClean="0"/>
          </a:p>
          <a:p>
            <a:r>
              <a:rPr lang="fr-FR" b="1" cap="none" dirty="0" err="1" smtClean="0"/>
              <a:t>grunt</a:t>
            </a:r>
            <a:r>
              <a:rPr lang="fr-FR" cap="none" dirty="0" smtClean="0"/>
              <a:t> : Un outil de </a:t>
            </a:r>
            <a:r>
              <a:rPr lang="fr-FR" cap="none" dirty="0" err="1" smtClean="0"/>
              <a:t>build</a:t>
            </a:r>
            <a:endParaRPr lang="fr-FR" cap="none" dirty="0" smtClean="0"/>
          </a:p>
          <a:p>
            <a:endParaRPr lang="fr-FR" b="1" cap="none" dirty="0" smtClean="0"/>
          </a:p>
          <a:p>
            <a:r>
              <a:rPr lang="fr-FR" b="1" cap="none" dirty="0" err="1" smtClean="0"/>
              <a:t>bower</a:t>
            </a:r>
            <a:r>
              <a:rPr lang="fr-FR" cap="none" dirty="0" smtClean="0"/>
              <a:t> : Un gestionnaire de dépendances</a:t>
            </a:r>
          </a:p>
          <a:p>
            <a:endParaRPr lang="fr-FR" cap="none" dirty="0" smtClean="0"/>
          </a:p>
          <a:p>
            <a:r>
              <a:rPr lang="fr-FR" cap="none" dirty="0" smtClean="0"/>
              <a:t>Un IDE ou un éditeur de 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5" name="Image 4" descr="icon y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2074496"/>
            <a:ext cx="648000" cy="815512"/>
          </a:xfrm>
          <a:prstGeom prst="rect">
            <a:avLst/>
          </a:prstGeom>
        </p:spPr>
      </p:pic>
      <p:pic>
        <p:nvPicPr>
          <p:cNvPr id="6" name="Image 5" descr="icon gru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12" y="2708920"/>
            <a:ext cx="648000" cy="804565"/>
          </a:xfrm>
          <a:prstGeom prst="rect">
            <a:avLst/>
          </a:prstGeom>
        </p:spPr>
      </p:pic>
      <p:pic>
        <p:nvPicPr>
          <p:cNvPr id="7" name="Image 6" descr="icon bow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15520" y="3469944"/>
            <a:ext cx="648000" cy="692949"/>
          </a:xfrm>
          <a:prstGeom prst="rect">
            <a:avLst/>
          </a:prstGeom>
        </p:spPr>
      </p:pic>
      <p:pic>
        <p:nvPicPr>
          <p:cNvPr id="12" name="Image 11" descr="nodejs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1466848"/>
            <a:ext cx="1188000" cy="594000"/>
          </a:xfrm>
          <a:prstGeom prst="rect">
            <a:avLst/>
          </a:prstGeom>
        </p:spPr>
      </p:pic>
      <p:pic>
        <p:nvPicPr>
          <p:cNvPr id="13" name="Image 12" descr="webstorm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5116248"/>
            <a:ext cx="1476000" cy="332100"/>
          </a:xfrm>
          <a:prstGeom prst="rect">
            <a:avLst/>
          </a:prstGeom>
        </p:spPr>
      </p:pic>
      <p:pic>
        <p:nvPicPr>
          <p:cNvPr id="14" name="Image 13" descr="Sublime_Text_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0072" y="5085184"/>
            <a:ext cx="1260000" cy="453600"/>
          </a:xfrm>
          <a:prstGeom prst="rect">
            <a:avLst/>
          </a:prstGeom>
        </p:spPr>
      </p:pic>
      <p:pic>
        <p:nvPicPr>
          <p:cNvPr id="15" name="Image 14" descr="brackets_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72200" y="5116248"/>
            <a:ext cx="1257476" cy="371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Exemple d’application : BANQUESQLI</a:t>
            </a:r>
            <a:endParaRPr lang="fr-FR" sz="23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6" name="Image 15" descr="screen_app_angul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22776"/>
            <a:ext cx="9144000" cy="347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300" dirty="0" smtClean="0"/>
              <a:t>Pour aller plus loin</a:t>
            </a:r>
            <a:endParaRPr lang="fr-FR" sz="2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cap="none" dirty="0"/>
              <a:t>Tutoriel sur le site officiel : </a:t>
            </a:r>
            <a:r>
              <a:rPr lang="fr-FR" u="sng" cap="none" dirty="0">
                <a:solidFill>
                  <a:srgbClr val="0070C0"/>
                </a:solidFill>
              </a:rPr>
              <a:t>http://docs.angularjs.org/tutorial</a:t>
            </a:r>
          </a:p>
          <a:p>
            <a:endParaRPr lang="fr-FR" cap="none" dirty="0" smtClean="0"/>
          </a:p>
          <a:p>
            <a:r>
              <a:rPr lang="fr-FR" cap="none" dirty="0" smtClean="0"/>
              <a:t>Tutoriels </a:t>
            </a:r>
            <a:r>
              <a:rPr lang="fr-FR" cap="none" dirty="0"/>
              <a:t>vidéo : </a:t>
            </a:r>
            <a:r>
              <a:rPr lang="fr-FR" u="sng" cap="none" dirty="0">
                <a:solidFill>
                  <a:srgbClr val="0070C0"/>
                </a:solidFill>
              </a:rPr>
              <a:t>http://egghead.io</a:t>
            </a:r>
            <a:r>
              <a:rPr lang="fr-FR" u="sng" cap="none" dirty="0" smtClean="0">
                <a:solidFill>
                  <a:srgbClr val="0070C0"/>
                </a:solidFill>
              </a:rPr>
              <a:t>/</a:t>
            </a:r>
            <a:r>
              <a:rPr lang="fr-FR" cap="none" dirty="0" smtClean="0">
                <a:solidFill>
                  <a:srgbClr val="0070C0"/>
                </a:solidFill>
              </a:rPr>
              <a:t>   </a:t>
            </a:r>
            <a:r>
              <a:rPr lang="fr-FR" cap="none" dirty="0" smtClean="0"/>
              <a:t>(</a:t>
            </a:r>
            <a:r>
              <a:rPr lang="fr-FR" cap="none" dirty="0"/>
              <a:t>John </a:t>
            </a:r>
            <a:r>
              <a:rPr lang="fr-FR" cap="none" dirty="0" err="1" smtClean="0"/>
              <a:t>Lindquist</a:t>
            </a:r>
            <a:r>
              <a:rPr lang="fr-FR" cap="none" dirty="0" smtClean="0"/>
              <a:t>)</a:t>
            </a:r>
            <a:endParaRPr lang="fr-FR" u="sng" cap="none" dirty="0" smtClean="0">
              <a:solidFill>
                <a:srgbClr val="0070C0"/>
              </a:solidFill>
            </a:endParaRPr>
          </a:p>
          <a:p>
            <a:endParaRPr lang="fr-FR" cap="none" dirty="0" smtClean="0"/>
          </a:p>
          <a:p>
            <a:r>
              <a:rPr lang="fr-FR" cap="none" dirty="0" smtClean="0"/>
              <a:t>Livre « </a:t>
            </a:r>
            <a:r>
              <a:rPr lang="en-US" cap="none" dirty="0"/>
              <a:t>Mastering Web Application Development with </a:t>
            </a:r>
            <a:r>
              <a:rPr lang="en-US" cap="none" dirty="0" err="1"/>
              <a:t>AngularJS</a:t>
            </a:r>
            <a:r>
              <a:rPr lang="fr-FR" cap="none" dirty="0" smtClean="0"/>
              <a:t> »</a:t>
            </a:r>
          </a:p>
          <a:p>
            <a:endParaRPr lang="fr-FR" cap="none" dirty="0"/>
          </a:p>
          <a:p>
            <a:r>
              <a:rPr lang="fr-FR" cap="none" dirty="0" smtClean="0"/>
              <a:t>Team </a:t>
            </a:r>
            <a:r>
              <a:rPr lang="fr-FR" cap="none" dirty="0" err="1" smtClean="0"/>
              <a:t>AngularJS</a:t>
            </a:r>
            <a:r>
              <a:rPr lang="fr-FR" cap="none" dirty="0" smtClean="0"/>
              <a:t> chez Google :</a:t>
            </a:r>
          </a:p>
          <a:p>
            <a:pPr lvl="2"/>
            <a:r>
              <a:rPr lang="fr-FR" cap="none" dirty="0"/>
              <a:t>Brad </a:t>
            </a:r>
            <a:r>
              <a:rPr lang="fr-FR" cap="none" dirty="0" smtClean="0"/>
              <a:t>Green</a:t>
            </a:r>
          </a:p>
          <a:p>
            <a:pPr lvl="2"/>
            <a:r>
              <a:rPr lang="fr-FR" cap="none" dirty="0" smtClean="0"/>
              <a:t>Igor </a:t>
            </a:r>
            <a:r>
              <a:rPr lang="fr-FR" cap="none" dirty="0" err="1" smtClean="0"/>
              <a:t>Minar</a:t>
            </a:r>
            <a:endParaRPr lang="fr-FR" cap="none" dirty="0" smtClean="0"/>
          </a:p>
          <a:p>
            <a:pPr lvl="2"/>
            <a:r>
              <a:rPr lang="fr-FR" cap="none" dirty="0" err="1" smtClean="0"/>
              <a:t>Misko</a:t>
            </a:r>
            <a:r>
              <a:rPr lang="fr-FR" cap="none" dirty="0" smtClean="0"/>
              <a:t> </a:t>
            </a:r>
            <a:r>
              <a:rPr lang="fr-FR" cap="none" dirty="0" err="1" smtClean="0"/>
              <a:t>Hevery</a:t>
            </a:r>
            <a:endParaRPr lang="fr-FR" cap="none" dirty="0" smtClean="0"/>
          </a:p>
          <a:p>
            <a:pPr lvl="2"/>
            <a:endParaRPr lang="fr-FR" cap="none" dirty="0" smtClean="0"/>
          </a:p>
          <a:p>
            <a:endParaRPr lang="fr-FR" cap="none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71551" y="548680"/>
            <a:ext cx="7488881" cy="432048"/>
          </a:xfrm>
        </p:spPr>
        <p:txBody>
          <a:bodyPr>
            <a:normAutofit/>
          </a:bodyPr>
          <a:lstStyle/>
          <a:p>
            <a:r>
              <a:rPr lang="fr-FR" sz="1800" cap="none" dirty="0" smtClean="0"/>
              <a:t>(Ne pas être allergique à l’Anglais)</a:t>
            </a:r>
          </a:p>
        </p:txBody>
      </p:sp>
    </p:spTree>
    <p:extLst>
      <p:ext uri="{BB962C8B-B14F-4D97-AF65-F5344CB8AC3E}">
        <p14:creationId xmlns:p14="http://schemas.microsoft.com/office/powerpoint/2010/main" xmlns="" val="12251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:\masque_client_fon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92" y="0"/>
            <a:ext cx="9147166" cy="6858000"/>
          </a:xfrm>
          <a:prstGeom prst="rect">
            <a:avLst/>
          </a:prstGeom>
          <a:noFill/>
        </p:spPr>
      </p:pic>
      <p:pic>
        <p:nvPicPr>
          <p:cNvPr id="7" name="Picture 2" descr="C:\Documents and Settings\rassaad\Bureau\masque_cli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2" y="0"/>
            <a:ext cx="9148762" cy="6862763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Groupe_ROUGE_ARIALNARROW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aria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QLI VALID">
      <a:dk1>
        <a:srgbClr val="000000"/>
      </a:dk1>
      <a:lt1>
        <a:sysClr val="window" lastClr="FFFFFF"/>
      </a:lt1>
      <a:dk2>
        <a:srgbClr val="E22F22"/>
      </a:dk2>
      <a:lt2>
        <a:srgbClr val="008CC9"/>
      </a:lt2>
      <a:accent1>
        <a:srgbClr val="F3DC8D"/>
      </a:accent1>
      <a:accent2>
        <a:srgbClr val="000000"/>
      </a:accent2>
      <a:accent3>
        <a:srgbClr val="FFFFFF"/>
      </a:accent3>
      <a:accent4>
        <a:srgbClr val="E22F22"/>
      </a:accent4>
      <a:accent5>
        <a:srgbClr val="008CC9"/>
      </a:accent5>
      <a:accent6>
        <a:srgbClr val="F3DC8D"/>
      </a:accent6>
      <a:hlink>
        <a:srgbClr val="FFFFFF"/>
      </a:hlink>
      <a:folHlink>
        <a:srgbClr val="FFFFFF"/>
      </a:folHlink>
    </a:clrScheme>
    <a:fontScheme name="Personnalisé 2">
      <a:majorFont>
        <a:latin typeface="DIN Next LT Pro Condensed"/>
        <a:ea typeface=""/>
        <a:cs typeface=""/>
      </a:majorFont>
      <a:minorFont>
        <a:latin typeface="DIN Next LT Pr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Template_PPT_Groupe_ROUGE_ARIALNARROW</Template>
  <TotalTime>366</TotalTime>
  <Words>243</Words>
  <Application>Microsoft Office PowerPoint</Application>
  <PresentationFormat>Affichage à l'écran (4:3)</PresentationFormat>
  <Paragraphs>103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Template_PPT_Groupe_ROUGE_ARIALNARROW</vt:lpstr>
      <vt:lpstr>Diapositive 1</vt:lpstr>
      <vt:lpstr>Sommaire</vt:lpstr>
      <vt:lpstr>Pourquoi s’intéresser à angularjs ?</vt:lpstr>
      <vt:lpstr>Pourquoi ce workshop ?</vt:lpstr>
      <vt:lpstr>Angularjs</vt:lpstr>
      <vt:lpstr>Environnement de développement</vt:lpstr>
      <vt:lpstr>Exemple d’application : BANQUESQLI</vt:lpstr>
      <vt:lpstr>Pour aller plus loin</vt:lpstr>
      <vt:lpstr>Diapositive 9</vt:lpstr>
    </vt:vector>
  </TitlesOfParts>
  <Company>SQLI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 un titre</dc:title>
  <dc:creator>Cédric Nicoloso</dc:creator>
  <cp:lastModifiedBy>sqli</cp:lastModifiedBy>
  <cp:revision>54</cp:revision>
  <dcterms:created xsi:type="dcterms:W3CDTF">2013-07-16T13:37:48Z</dcterms:created>
  <dcterms:modified xsi:type="dcterms:W3CDTF">2013-10-24T13:41:44Z</dcterms:modified>
</cp:coreProperties>
</file>