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37" r:id="rId3"/>
    <p:sldId id="304" r:id="rId4"/>
    <p:sldId id="338" r:id="rId5"/>
    <p:sldId id="342" r:id="rId6"/>
    <p:sldId id="339" r:id="rId7"/>
    <p:sldId id="305" r:id="rId8"/>
    <p:sldId id="340" r:id="rId9"/>
    <p:sldId id="341" r:id="rId10"/>
    <p:sldId id="343" r:id="rId11"/>
    <p:sldId id="344" r:id="rId12"/>
    <p:sldId id="306" r:id="rId13"/>
    <p:sldId id="307" r:id="rId14"/>
    <p:sldId id="308" r:id="rId15"/>
    <p:sldId id="309" r:id="rId16"/>
    <p:sldId id="311" r:id="rId17"/>
    <p:sldId id="312" r:id="rId18"/>
    <p:sldId id="317" r:id="rId19"/>
    <p:sldId id="334" r:id="rId20"/>
    <p:sldId id="335" r:id="rId21"/>
    <p:sldId id="336" r:id="rId22"/>
  </p:sldIdLst>
  <p:sldSz cx="9144000" cy="6858000" type="screen4x3"/>
  <p:notesSz cx="7010400" cy="9296400"/>
  <p:custShowLst>
    <p:custShow name="Custom Show 1" id="0">
      <p:sldLst>
        <p:sld r:id="rId2"/>
      </p:sldLst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50021"/>
    <a:srgbClr val="FF6600"/>
    <a:srgbClr val="003399"/>
    <a:srgbClr val="0033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2" autoAdjust="0"/>
    <p:restoredTop sz="94581" autoAdjust="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effectLst/>
                <a:latin typeface="Times New Roman" charset="0"/>
              </a:defRPr>
            </a:lvl1pPr>
          </a:lstStyle>
          <a:p>
            <a:endParaRPr lang="fr-CA"/>
          </a:p>
        </p:txBody>
      </p:sp>
      <p:sp>
        <p:nvSpPr>
          <p:cNvPr id="9011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effectLst/>
                <a:latin typeface="Times New Roman" charset="0"/>
              </a:defRPr>
            </a:lvl1pPr>
          </a:lstStyle>
          <a:p>
            <a:endParaRPr lang="fr-CA"/>
          </a:p>
        </p:txBody>
      </p:sp>
      <p:sp>
        <p:nvSpPr>
          <p:cNvPr id="9011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effectLst/>
                <a:latin typeface="Times New Roman" charset="0"/>
              </a:defRPr>
            </a:lvl1pPr>
          </a:lstStyle>
          <a:p>
            <a:endParaRPr lang="fr-CA"/>
          </a:p>
        </p:txBody>
      </p:sp>
      <p:sp>
        <p:nvSpPr>
          <p:cNvPr id="9011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effectLst/>
                <a:latin typeface="Times New Roman" charset="0"/>
              </a:defRPr>
            </a:lvl1pPr>
          </a:lstStyle>
          <a:p>
            <a:fld id="{01998B72-9E53-4918-8CF9-2A1BEA839005}" type="slidenum">
              <a:rPr lang="fr-CA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82091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effectLst/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effectLst/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effectLst/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effectLst/>
                <a:latin typeface="Times New Roman" charset="0"/>
              </a:defRPr>
            </a:lvl1pPr>
          </a:lstStyle>
          <a:p>
            <a:fld id="{21B9F947-1A0C-4CE5-91C4-7F0835A1E3C8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518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 descr="main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524000"/>
          </a:xfrm>
          <a:prstGeom prst="rect">
            <a:avLst/>
          </a:prstGeom>
          <a:noFill/>
        </p:spPr>
      </p:pic>
      <p:sp>
        <p:nvSpPr>
          <p:cNvPr id="53253" name="Text Box 5"/>
          <p:cNvSpPr txBox="1">
            <a:spLocks noChangeArrowheads="1"/>
          </p:cNvSpPr>
          <p:nvPr userDrawn="1"/>
        </p:nvSpPr>
        <p:spPr bwMode="auto">
          <a:xfrm>
            <a:off x="5867400" y="6553200"/>
            <a:ext cx="33528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r-CA" sz="1400" b="1">
                <a:effectLst/>
              </a:rPr>
              <a:t>©</a:t>
            </a:r>
            <a:r>
              <a:rPr lang="fr-CA" sz="1400">
                <a:effectLst/>
              </a:rPr>
              <a:t> 2006 ERPI. Reproduction autorisée</a:t>
            </a:r>
            <a:endParaRPr lang="fr-CA" sz="1400">
              <a:solidFill>
                <a:schemeClr val="bg1"/>
              </a:solidFill>
              <a:effectLst/>
            </a:endParaRPr>
          </a:p>
        </p:txBody>
      </p:sp>
      <p:sp>
        <p:nvSpPr>
          <p:cNvPr id="53254" name="Rectangle 6"/>
          <p:cNvSpPr>
            <a:spLocks noChangeArrowheads="1"/>
          </p:cNvSpPr>
          <p:nvPr userDrawn="1"/>
        </p:nvSpPr>
        <p:spPr bwMode="auto">
          <a:xfrm>
            <a:off x="76200" y="6553200"/>
            <a:ext cx="525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fr-CA" sz="1400">
                <a:effectLst/>
              </a:rPr>
              <a:t>Jacques Lavallée et Danielle Perras, Université de Sherbrooke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4864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4864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24000" y="914400"/>
            <a:ext cx="6781800" cy="503238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457200" y="1874838"/>
            <a:ext cx="4038600" cy="4525962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874838"/>
            <a:ext cx="4038600" cy="4525962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8748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8748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9" name="Picture 35" descr="main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1524000"/>
          </a:xfrm>
          <a:prstGeom prst="rect">
            <a:avLst/>
          </a:prstGeom>
          <a:noFill/>
        </p:spPr>
      </p:pic>
      <p:sp>
        <p:nvSpPr>
          <p:cNvPr id="1060" name="Text Box 36"/>
          <p:cNvSpPr txBox="1">
            <a:spLocks noChangeArrowheads="1"/>
          </p:cNvSpPr>
          <p:nvPr userDrawn="1"/>
        </p:nvSpPr>
        <p:spPr bwMode="auto">
          <a:xfrm>
            <a:off x="0" y="6508750"/>
            <a:ext cx="695325" cy="581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>
                <a:effectLst/>
              </a:rPr>
              <a:t>4.</a:t>
            </a:r>
            <a:fld id="{FD0F0FA0-8870-4C8C-B609-F31429551900}" type="slidenum">
              <a:rPr lang="en-US" sz="1600" b="1">
                <a:effectLst/>
              </a:rPr>
              <a:pPr eaLnBrk="0" hangingPunct="0">
                <a:spcBef>
                  <a:spcPct val="50000"/>
                </a:spcBef>
              </a:pPr>
              <a:t>‹N°›</a:t>
            </a:fld>
            <a:endParaRPr lang="en-US" sz="1600" b="1">
              <a:effectLst/>
            </a:endParaRPr>
          </a:p>
        </p:txBody>
      </p:sp>
      <p:sp>
        <p:nvSpPr>
          <p:cNvPr id="1062" name="Text Box 38"/>
          <p:cNvSpPr txBox="1">
            <a:spLocks noChangeArrowheads="1"/>
          </p:cNvSpPr>
          <p:nvPr userDrawn="1"/>
        </p:nvSpPr>
        <p:spPr bwMode="auto">
          <a:xfrm>
            <a:off x="914400" y="196850"/>
            <a:ext cx="7924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CA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Les systèmes d’information de gestion</a:t>
            </a:r>
          </a:p>
          <a:p>
            <a:pPr algn="ctr"/>
            <a:r>
              <a:rPr lang="fr-CA" sz="1600" b="1">
                <a:effectLst>
                  <a:outerShdw blurRad="38100" dist="38100" dir="2700000" algn="tl">
                    <a:srgbClr val="C0C0C0"/>
                  </a:outerShdw>
                </a:effectLst>
              </a:rPr>
              <a:t>Chapitre 4 – L’entreprise numérique : affaires électroniques et CE</a:t>
            </a:r>
          </a:p>
        </p:txBody>
      </p:sp>
      <p:sp>
        <p:nvSpPr>
          <p:cNvPr id="1063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914400"/>
            <a:ext cx="67818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 smtClean="0"/>
              <a:t>Cliquez pour modifier le style du titre</a:t>
            </a:r>
          </a:p>
        </p:txBody>
      </p:sp>
      <p:sp>
        <p:nvSpPr>
          <p:cNvPr id="1065" name="Rectangle 4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748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</a:p>
        </p:txBody>
      </p:sp>
      <p:sp>
        <p:nvSpPr>
          <p:cNvPr id="1066" name="Text Box 42"/>
          <p:cNvSpPr txBox="1">
            <a:spLocks noChangeArrowheads="1"/>
          </p:cNvSpPr>
          <p:nvPr userDrawn="1"/>
        </p:nvSpPr>
        <p:spPr bwMode="auto">
          <a:xfrm>
            <a:off x="5867400" y="6553200"/>
            <a:ext cx="33528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fr-CA" sz="1400" b="1">
                <a:effectLst/>
              </a:rPr>
              <a:t>©</a:t>
            </a:r>
            <a:r>
              <a:rPr lang="fr-CA" sz="1400">
                <a:effectLst/>
              </a:rPr>
              <a:t> 2006 ERPI. Reproduction autorisée</a:t>
            </a:r>
            <a:endParaRPr lang="fr-CA" sz="1400">
              <a:solidFill>
                <a:schemeClr val="bg1"/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 thruBlk="1"/>
  </p:transition>
  <p:txStyles>
    <p:titleStyle>
      <a:lvl1pPr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200" b="1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a.ca/splash.aspx" TargetMode="External"/><Relationship Id="rId2" Type="http://schemas.openxmlformats.org/officeDocument/2006/relationships/hyperlink" Target="http://www.autohebdo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riceline.com/intl/?jsk=334a050a364a050a20130421195628f26020290205&amp;plf=PCLN&amp;lang=fr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men.ca/fr/accueil.aspx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eb2discover.etsmtl.ca/" TargetMode="External"/><Relationship Id="rId2" Type="http://schemas.openxmlformats.org/officeDocument/2006/relationships/hyperlink" Target="http://www.toile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828800" y="152400"/>
            <a:ext cx="6858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accent1"/>
            </a:outerShdw>
          </a:effectLst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4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Modèles</a:t>
            </a:r>
            <a:r>
              <a:rPr lang="en-US" sz="4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4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d’affaires</a:t>
            </a:r>
            <a:r>
              <a:rPr lang="en-US" sz="4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et SI</a:t>
            </a:r>
            <a:endParaRPr lang="en-US" sz="4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3071275" y="152400"/>
            <a:ext cx="24237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sz="16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752600" y="2209800"/>
            <a:ext cx="5791200" cy="344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fr-CA" sz="4400" b="1">
                <a:effectLst>
                  <a:outerShdw blurRad="38100" dist="38100" dir="2700000" algn="tl">
                    <a:srgbClr val="C0C0C0"/>
                  </a:outerShdw>
                </a:effectLst>
                <a:cs typeface="Times New Roman" charset="0"/>
              </a:rPr>
              <a:t>L’entreprise numérique : affaires électroniques et commerce électronique</a:t>
            </a:r>
            <a:r>
              <a:rPr lang="fr-CA" sz="44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28600" y="6629400"/>
            <a:ext cx="5181600" cy="228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utoUpdateAnimBg="0"/>
      <p:bldP spid="2052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28600"/>
            <a:ext cx="6858000" cy="838200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>
              <a:lnSpc>
                <a:spcPct val="80000"/>
              </a:lnSpc>
            </a:pPr>
            <a:r>
              <a:rPr lang="fr-CA" sz="1600" dirty="0"/>
              <a:t>AFFAIRES </a:t>
            </a:r>
            <a:r>
              <a:rPr lang="fr-CA" sz="1600" dirty="0" smtClean="0"/>
              <a:t>ÉLECTRONIQUES  &amp; COMMERCE ÉLECTRONIQUE</a:t>
            </a:r>
            <a:br>
              <a:rPr lang="fr-CA" sz="1600" dirty="0" smtClean="0"/>
            </a:br>
            <a:r>
              <a:rPr lang="fr-CA" sz="1600" dirty="0"/>
              <a:t/>
            </a:r>
            <a:br>
              <a:rPr lang="fr-CA" sz="1600" dirty="0"/>
            </a:br>
            <a:r>
              <a:rPr lang="fr-CA" sz="1600" dirty="0" smtClean="0"/>
              <a:t>Quelques statistiques au Canada (Statistiques Canada)</a:t>
            </a:r>
            <a:endParaRPr lang="fr-CA" sz="16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6764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b="1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75000"/>
              </a:spcAft>
              <a:buFontTx/>
              <a:buNone/>
            </a:pPr>
            <a:r>
              <a:rPr lang="fr-CA" kern="0" dirty="0" smtClean="0">
                <a:solidFill>
                  <a:srgbClr val="A50021"/>
                </a:solidFill>
              </a:rPr>
              <a:t>Exercice: Recherche sur Internet</a:t>
            </a:r>
            <a:endParaRPr lang="fr-CA" kern="0" dirty="0" smtClean="0"/>
          </a:p>
          <a:p>
            <a:pPr>
              <a:spcAft>
                <a:spcPct val="20000"/>
              </a:spcAft>
            </a:pPr>
            <a:r>
              <a:rPr lang="en-CA" kern="0" dirty="0" err="1" smtClean="0">
                <a:solidFill>
                  <a:srgbClr val="A50021"/>
                </a:solidFill>
              </a:rPr>
              <a:t>Quels</a:t>
            </a:r>
            <a:r>
              <a:rPr lang="en-CA" kern="0" dirty="0" smtClean="0">
                <a:solidFill>
                  <a:srgbClr val="A50021"/>
                </a:solidFill>
              </a:rPr>
              <a:t> </a:t>
            </a:r>
            <a:r>
              <a:rPr lang="en-CA" kern="0" dirty="0" err="1" smtClean="0">
                <a:solidFill>
                  <a:srgbClr val="A50021"/>
                </a:solidFill>
              </a:rPr>
              <a:t>sont</a:t>
            </a:r>
            <a:r>
              <a:rPr lang="en-CA" kern="0" dirty="0" smtClean="0">
                <a:solidFill>
                  <a:srgbClr val="A50021"/>
                </a:solidFill>
              </a:rPr>
              <a:t> les points à </a:t>
            </a:r>
            <a:r>
              <a:rPr lang="en-CA" kern="0" dirty="0" err="1" smtClean="0">
                <a:solidFill>
                  <a:srgbClr val="A50021"/>
                </a:solidFill>
              </a:rPr>
              <a:t>considérer</a:t>
            </a:r>
            <a:r>
              <a:rPr lang="en-CA" kern="0" dirty="0" smtClean="0">
                <a:solidFill>
                  <a:srgbClr val="A50021"/>
                </a:solidFill>
              </a:rPr>
              <a:t> </a:t>
            </a:r>
            <a:r>
              <a:rPr lang="en-CA" kern="0" dirty="0" err="1" smtClean="0">
                <a:solidFill>
                  <a:srgbClr val="A50021"/>
                </a:solidFill>
              </a:rPr>
              <a:t>avant</a:t>
            </a:r>
            <a:r>
              <a:rPr lang="en-CA" kern="0" dirty="0" smtClean="0">
                <a:solidFill>
                  <a:srgbClr val="A50021"/>
                </a:solidFill>
              </a:rPr>
              <a:t> </a:t>
            </a:r>
            <a:r>
              <a:rPr lang="en-CA" kern="0" dirty="0" err="1" smtClean="0">
                <a:solidFill>
                  <a:srgbClr val="A50021"/>
                </a:solidFill>
              </a:rPr>
              <a:t>l’achat</a:t>
            </a:r>
            <a:r>
              <a:rPr lang="en-CA" kern="0" dirty="0" smtClean="0">
                <a:solidFill>
                  <a:srgbClr val="A50021"/>
                </a:solidFill>
              </a:rPr>
              <a:t> en </a:t>
            </a:r>
            <a:r>
              <a:rPr lang="en-CA" kern="0" dirty="0" err="1" smtClean="0">
                <a:solidFill>
                  <a:srgbClr val="A50021"/>
                </a:solidFill>
              </a:rPr>
              <a:t>ligne</a:t>
            </a:r>
            <a:r>
              <a:rPr lang="en-CA" kern="0" dirty="0" smtClean="0">
                <a:solidFill>
                  <a:srgbClr val="A50021"/>
                </a:solidFill>
              </a:rPr>
              <a:t>?</a:t>
            </a:r>
            <a:endParaRPr lang="fr-CA" kern="0" dirty="0" smtClean="0">
              <a:solidFill>
                <a:srgbClr val="A50021"/>
              </a:solidFill>
            </a:endParaRPr>
          </a:p>
          <a:p>
            <a:pPr marL="0" indent="0">
              <a:spcAft>
                <a:spcPct val="20000"/>
              </a:spcAft>
              <a:buNone/>
            </a:pPr>
            <a:endParaRPr lang="fr-CA" kern="0" dirty="0"/>
          </a:p>
        </p:txBody>
      </p:sp>
    </p:spTree>
    <p:extLst>
      <p:ext uri="{BB962C8B-B14F-4D97-AF65-F5344CB8AC3E}">
        <p14:creationId xmlns:p14="http://schemas.microsoft.com/office/powerpoint/2010/main" val="26869257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28600"/>
            <a:ext cx="6858000" cy="838200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>
              <a:lnSpc>
                <a:spcPct val="80000"/>
              </a:lnSpc>
            </a:pPr>
            <a:r>
              <a:rPr lang="fr-CA" sz="1600" dirty="0"/>
              <a:t>AFFAIRES </a:t>
            </a:r>
            <a:r>
              <a:rPr lang="fr-CA" sz="1600" dirty="0" smtClean="0"/>
              <a:t>ÉLECTRONIQUES  &amp; COMMERCE ÉLECTRONIQUE</a:t>
            </a:r>
            <a:br>
              <a:rPr lang="fr-CA" sz="1600" dirty="0" smtClean="0"/>
            </a:br>
            <a:r>
              <a:rPr lang="fr-CA" sz="1600" dirty="0"/>
              <a:t/>
            </a:r>
            <a:br>
              <a:rPr lang="fr-CA" sz="1600" dirty="0"/>
            </a:br>
            <a:r>
              <a:rPr lang="fr-CA" sz="1600" dirty="0" smtClean="0"/>
              <a:t>Quelques statistiques au Canada (Statistiques Canada)</a:t>
            </a:r>
            <a:endParaRPr lang="fr-CA" sz="16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6764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b="1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Aft>
                <a:spcPct val="20000"/>
              </a:spcAft>
            </a:pPr>
            <a:r>
              <a:rPr lang="en-CA" kern="0" dirty="0" smtClean="0">
                <a:solidFill>
                  <a:srgbClr val="A50021"/>
                </a:solidFill>
              </a:rPr>
              <a:t>Les points à </a:t>
            </a:r>
            <a:r>
              <a:rPr lang="en-CA" kern="0" dirty="0" err="1" smtClean="0">
                <a:solidFill>
                  <a:srgbClr val="A50021"/>
                </a:solidFill>
              </a:rPr>
              <a:t>considérer</a:t>
            </a:r>
            <a:r>
              <a:rPr lang="en-CA" kern="0" dirty="0" smtClean="0">
                <a:solidFill>
                  <a:srgbClr val="A50021"/>
                </a:solidFill>
              </a:rPr>
              <a:t> </a:t>
            </a:r>
            <a:r>
              <a:rPr lang="en-CA" kern="0" dirty="0" err="1" smtClean="0">
                <a:solidFill>
                  <a:srgbClr val="A50021"/>
                </a:solidFill>
              </a:rPr>
              <a:t>avant</a:t>
            </a:r>
            <a:r>
              <a:rPr lang="en-CA" kern="0" dirty="0" smtClean="0">
                <a:solidFill>
                  <a:srgbClr val="A50021"/>
                </a:solidFill>
              </a:rPr>
              <a:t> </a:t>
            </a:r>
            <a:r>
              <a:rPr lang="en-CA" kern="0" dirty="0" err="1" smtClean="0">
                <a:solidFill>
                  <a:srgbClr val="A50021"/>
                </a:solidFill>
              </a:rPr>
              <a:t>l’achat</a:t>
            </a:r>
            <a:r>
              <a:rPr lang="en-CA" kern="0" dirty="0" smtClean="0">
                <a:solidFill>
                  <a:srgbClr val="A50021"/>
                </a:solidFill>
              </a:rPr>
              <a:t> en </a:t>
            </a:r>
            <a:r>
              <a:rPr lang="en-CA" kern="0" dirty="0" err="1" smtClean="0">
                <a:solidFill>
                  <a:srgbClr val="A50021"/>
                </a:solidFill>
              </a:rPr>
              <a:t>ligne</a:t>
            </a:r>
            <a:r>
              <a:rPr lang="en-CA" kern="0" dirty="0" smtClean="0">
                <a:solidFill>
                  <a:srgbClr val="A50021"/>
                </a:solidFill>
              </a:rPr>
              <a:t> </a:t>
            </a:r>
            <a:r>
              <a:rPr lang="en-CA" kern="0" dirty="0" err="1" smtClean="0">
                <a:solidFill>
                  <a:srgbClr val="A50021"/>
                </a:solidFill>
              </a:rPr>
              <a:t>sont</a:t>
            </a:r>
            <a:r>
              <a:rPr lang="en-CA" kern="0" dirty="0" smtClean="0">
                <a:solidFill>
                  <a:srgbClr val="A50021"/>
                </a:solidFill>
              </a:rPr>
              <a:t>:</a:t>
            </a:r>
            <a:endParaRPr lang="fr-CA" kern="0" dirty="0" smtClean="0">
              <a:solidFill>
                <a:srgbClr val="A50021"/>
              </a:solidFill>
            </a:endParaRPr>
          </a:p>
          <a:p>
            <a:pPr marL="0" indent="0">
              <a:spcAft>
                <a:spcPct val="20000"/>
              </a:spcAft>
              <a:buNone/>
            </a:pPr>
            <a:endParaRPr lang="fr-CA" kern="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30" y="2222954"/>
            <a:ext cx="8153400" cy="4558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045423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58200" cy="5181600"/>
          </a:xfrm>
        </p:spPr>
        <p:txBody>
          <a:bodyPr/>
          <a:lstStyle/>
          <a:p>
            <a:pPr algn="ctr">
              <a:spcAft>
                <a:spcPct val="30000"/>
              </a:spcAft>
              <a:buFontTx/>
              <a:buNone/>
              <a:tabLst>
                <a:tab pos="812800" algn="l"/>
              </a:tabLst>
            </a:pPr>
            <a:r>
              <a:rPr lang="fr-CA" dirty="0" smtClean="0">
                <a:solidFill>
                  <a:srgbClr val="A50021"/>
                </a:solidFill>
              </a:rPr>
              <a:t>Exemples de Modèle </a:t>
            </a:r>
            <a:r>
              <a:rPr lang="fr-CA" dirty="0">
                <a:solidFill>
                  <a:srgbClr val="A50021"/>
                </a:solidFill>
              </a:rPr>
              <a:t>d’affaires </a:t>
            </a:r>
            <a:r>
              <a:rPr lang="fr-CA" dirty="0" smtClean="0">
                <a:solidFill>
                  <a:srgbClr val="A50021"/>
                </a:solidFill>
              </a:rPr>
              <a:t>Internet</a:t>
            </a:r>
            <a:endParaRPr lang="fr-CA" sz="2000" i="1" dirty="0"/>
          </a:p>
          <a:p>
            <a:pPr>
              <a:spcBef>
                <a:spcPct val="0"/>
              </a:spcBef>
              <a:spcAft>
                <a:spcPct val="10000"/>
              </a:spcAft>
              <a:tabLst>
                <a:tab pos="812800" algn="l"/>
              </a:tabLst>
            </a:pPr>
            <a:r>
              <a:rPr lang="fr-CA" dirty="0">
                <a:solidFill>
                  <a:srgbClr val="A50021"/>
                </a:solidFill>
              </a:rPr>
              <a:t>Magasin virtuel :</a:t>
            </a:r>
          </a:p>
          <a:p>
            <a:pPr marL="788988" lvl="1" indent="-331788">
              <a:lnSpc>
                <a:spcPct val="85000"/>
              </a:lnSpc>
              <a:spcBef>
                <a:spcPct val="0"/>
              </a:spcBef>
              <a:spcAft>
                <a:spcPct val="20000"/>
              </a:spcAft>
              <a:tabLst>
                <a:tab pos="812800" algn="l"/>
              </a:tabLst>
            </a:pPr>
            <a:r>
              <a:rPr lang="fr-CA" dirty="0"/>
              <a:t>Vend des biens et services par Internet 			(ex. : Amazon.com, Archambault.ca)</a:t>
            </a:r>
          </a:p>
          <a:p>
            <a:pPr>
              <a:spcAft>
                <a:spcPct val="10000"/>
              </a:spcAft>
              <a:tabLst>
                <a:tab pos="812800" algn="l"/>
              </a:tabLst>
            </a:pPr>
            <a:r>
              <a:rPr lang="fr-CA" dirty="0">
                <a:solidFill>
                  <a:srgbClr val="A50021"/>
                </a:solidFill>
              </a:rPr>
              <a:t>Courtier en information :</a:t>
            </a:r>
          </a:p>
          <a:p>
            <a:pPr marL="788988" lvl="1" indent="-331788">
              <a:lnSpc>
                <a:spcPct val="85000"/>
              </a:lnSpc>
              <a:spcBef>
                <a:spcPct val="0"/>
              </a:spcBef>
              <a:spcAft>
                <a:spcPct val="20000"/>
              </a:spcAft>
              <a:tabLst>
                <a:tab pos="812800" algn="l"/>
              </a:tabLst>
            </a:pPr>
            <a:r>
              <a:rPr lang="fr-CA" dirty="0"/>
              <a:t>Fournit des informations sur les produits, les prix et la  disponibilité (ex. : </a:t>
            </a:r>
            <a:r>
              <a:rPr lang="fr-CA" dirty="0">
                <a:solidFill>
                  <a:srgbClr val="FF0000"/>
                </a:solidFill>
                <a:hlinkClick r:id="rId2"/>
              </a:rPr>
              <a:t>Hebdo.net</a:t>
            </a:r>
            <a:r>
              <a:rPr lang="fr-CA" dirty="0"/>
              <a:t>, </a:t>
            </a:r>
            <a:r>
              <a:rPr lang="fr-CA" dirty="0" smtClean="0">
                <a:solidFill>
                  <a:srgbClr val="FF0000"/>
                </a:solidFill>
                <a:hlinkClick r:id="rId3"/>
              </a:rPr>
              <a:t>Sia.ca</a:t>
            </a:r>
            <a:r>
              <a:rPr lang="fr-CA" dirty="0" smtClean="0"/>
              <a:t>)</a:t>
            </a:r>
            <a:endParaRPr lang="fr-CA" dirty="0"/>
          </a:p>
          <a:p>
            <a:pPr>
              <a:spcAft>
                <a:spcPct val="10000"/>
              </a:spcAft>
              <a:tabLst>
                <a:tab pos="812800" algn="l"/>
              </a:tabLst>
            </a:pPr>
            <a:r>
              <a:rPr lang="fr-CA" dirty="0">
                <a:solidFill>
                  <a:srgbClr val="A50021"/>
                </a:solidFill>
              </a:rPr>
              <a:t>Courtier électronique :</a:t>
            </a:r>
          </a:p>
          <a:p>
            <a:pPr marL="788988" lvl="1" indent="-331788">
              <a:lnSpc>
                <a:spcPct val="85000"/>
              </a:lnSpc>
              <a:spcBef>
                <a:spcPct val="0"/>
              </a:spcBef>
              <a:spcAft>
                <a:spcPct val="20000"/>
              </a:spcAft>
              <a:tabLst>
                <a:tab pos="812800" algn="l"/>
              </a:tabLst>
            </a:pPr>
            <a:r>
              <a:rPr lang="fr-CA" dirty="0"/>
              <a:t>Traite les transactions en ligne pour les utilisateurs 	(ex. </a:t>
            </a:r>
            <a:r>
              <a:rPr lang="fr-CA" dirty="0" smtClean="0"/>
              <a:t>Expedia.ca)</a:t>
            </a:r>
            <a:endParaRPr lang="fr-CA" dirty="0"/>
          </a:p>
          <a:p>
            <a:pPr>
              <a:spcAft>
                <a:spcPct val="10000"/>
              </a:spcAft>
              <a:tabLst>
                <a:tab pos="812800" algn="l"/>
              </a:tabLst>
            </a:pPr>
            <a:r>
              <a:rPr lang="fr-CA" dirty="0">
                <a:solidFill>
                  <a:srgbClr val="A50021"/>
                </a:solidFill>
              </a:rPr>
              <a:t>Place de marché électronique :</a:t>
            </a:r>
          </a:p>
          <a:p>
            <a:pPr marL="788988" lvl="1" indent="-331788">
              <a:lnSpc>
                <a:spcPct val="85000"/>
              </a:lnSpc>
              <a:spcBef>
                <a:spcPct val="0"/>
              </a:spcBef>
              <a:tabLst>
                <a:tab pos="812800" algn="l"/>
              </a:tabLst>
            </a:pPr>
            <a:r>
              <a:rPr lang="fr-CA" dirty="0"/>
              <a:t>Procure une plateforme commerciale pour les individus et les entreprises (ex. : eBay.ca, </a:t>
            </a:r>
            <a:r>
              <a:rPr lang="fr-CA" dirty="0">
                <a:hlinkClick r:id="rId4"/>
              </a:rPr>
              <a:t>Priceline.com</a:t>
            </a:r>
            <a:r>
              <a:rPr lang="fr-CA" dirty="0"/>
              <a:t>)</a:t>
            </a:r>
          </a:p>
          <a:p>
            <a:pPr>
              <a:spcAft>
                <a:spcPct val="20000"/>
              </a:spcAft>
              <a:tabLst>
                <a:tab pos="812800" algn="l"/>
              </a:tabLst>
            </a:pPr>
            <a:endParaRPr lang="fr-CA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28600"/>
            <a:ext cx="6858000" cy="838200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>
              <a:lnSpc>
                <a:spcPct val="80000"/>
              </a:lnSpc>
            </a:pPr>
            <a:r>
              <a:rPr lang="fr-CA" sz="1600" dirty="0"/>
              <a:t>AFFAIRES </a:t>
            </a:r>
            <a:r>
              <a:rPr lang="fr-CA" sz="1600" dirty="0" smtClean="0"/>
              <a:t>ÉLECTRONIQUES  &amp; COMMERCE ÉLECTRONIQUE</a:t>
            </a:r>
            <a:endParaRPr lang="fr-CA" sz="16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58200" cy="5181600"/>
          </a:xfrm>
        </p:spPr>
        <p:txBody>
          <a:bodyPr/>
          <a:lstStyle/>
          <a:p>
            <a:pPr algn="ctr">
              <a:lnSpc>
                <a:spcPct val="85000"/>
              </a:lnSpc>
              <a:spcAft>
                <a:spcPct val="25000"/>
              </a:spcAft>
              <a:buFontTx/>
              <a:buNone/>
              <a:tabLst>
                <a:tab pos="812800" algn="l"/>
              </a:tabLst>
            </a:pPr>
            <a:r>
              <a:rPr lang="fr-CA" dirty="0" smtClean="0">
                <a:solidFill>
                  <a:srgbClr val="A50021"/>
                </a:solidFill>
              </a:rPr>
              <a:t>Exemples de Modèle </a:t>
            </a:r>
            <a:r>
              <a:rPr lang="fr-CA" dirty="0">
                <a:solidFill>
                  <a:srgbClr val="A50021"/>
                </a:solidFill>
              </a:rPr>
              <a:t>d'affaires </a:t>
            </a:r>
            <a:r>
              <a:rPr lang="fr-CA" dirty="0" smtClean="0">
                <a:solidFill>
                  <a:srgbClr val="A50021"/>
                </a:solidFill>
              </a:rPr>
              <a:t>Internet (suite)</a:t>
            </a:r>
          </a:p>
          <a:p>
            <a:pPr algn="ctr">
              <a:lnSpc>
                <a:spcPct val="85000"/>
              </a:lnSpc>
              <a:spcAft>
                <a:spcPct val="25000"/>
              </a:spcAft>
              <a:buFontTx/>
              <a:buNone/>
              <a:tabLst>
                <a:tab pos="812800" algn="l"/>
              </a:tabLst>
            </a:pPr>
            <a:endParaRPr lang="fr-CA" sz="2000" i="1" dirty="0">
              <a:solidFill>
                <a:srgbClr val="A50021"/>
              </a:solidFill>
            </a:endParaRPr>
          </a:p>
          <a:p>
            <a:pPr algn="ctr">
              <a:lnSpc>
                <a:spcPct val="85000"/>
              </a:lnSpc>
              <a:spcAft>
                <a:spcPct val="25000"/>
              </a:spcAft>
              <a:buFontTx/>
              <a:buNone/>
              <a:tabLst>
                <a:tab pos="812800" algn="l"/>
              </a:tabLst>
            </a:pPr>
            <a:endParaRPr lang="fr-CA" sz="2000" i="1" dirty="0"/>
          </a:p>
          <a:p>
            <a:pPr>
              <a:lnSpc>
                <a:spcPct val="85000"/>
              </a:lnSpc>
              <a:spcBef>
                <a:spcPct val="0"/>
              </a:spcBef>
              <a:spcAft>
                <a:spcPct val="15000"/>
              </a:spcAft>
              <a:tabLst>
                <a:tab pos="812800" algn="l"/>
              </a:tabLst>
            </a:pPr>
            <a:r>
              <a:rPr lang="fr-CA" dirty="0">
                <a:solidFill>
                  <a:srgbClr val="A50021"/>
                </a:solidFill>
              </a:rPr>
              <a:t>Fournisseur de contenu :</a:t>
            </a:r>
          </a:p>
          <a:p>
            <a:pPr marL="788988" lvl="1" indent="-331788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  <a:tabLst>
                <a:tab pos="812800" algn="l"/>
              </a:tabLst>
            </a:pPr>
            <a:r>
              <a:rPr lang="fr-CA" sz="2000" dirty="0"/>
              <a:t>Obtient des revenus en fournissant sur le Web du contenu numérique tel que nouvelles, musique, photos ou vidéos 	</a:t>
            </a:r>
            <a:r>
              <a:rPr lang="fr-CA" sz="1800" dirty="0"/>
              <a:t>(ex. : Cyberpresse.com, CNN.com, Radio-Canada.ca</a:t>
            </a:r>
            <a:r>
              <a:rPr lang="fr-CA" sz="1800" dirty="0" smtClean="0"/>
              <a:t>)</a:t>
            </a:r>
          </a:p>
          <a:p>
            <a:pPr marL="788988" lvl="1" indent="-331788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  <a:buNone/>
              <a:tabLst>
                <a:tab pos="812800" algn="l"/>
              </a:tabLst>
            </a:pPr>
            <a:endParaRPr lang="fr-CA" sz="1800" dirty="0"/>
          </a:p>
          <a:p>
            <a:pPr>
              <a:lnSpc>
                <a:spcPct val="85000"/>
              </a:lnSpc>
              <a:spcAft>
                <a:spcPct val="15000"/>
              </a:spcAft>
              <a:tabLst>
                <a:tab pos="812800" algn="l"/>
              </a:tabLst>
            </a:pPr>
            <a:r>
              <a:rPr lang="fr-CA" dirty="0">
                <a:solidFill>
                  <a:srgbClr val="A50021"/>
                </a:solidFill>
              </a:rPr>
              <a:t>Fournisseur de services en </a:t>
            </a:r>
            <a:r>
              <a:rPr lang="fr-CA" dirty="0" smtClean="0">
                <a:solidFill>
                  <a:srgbClr val="A50021"/>
                </a:solidFill>
              </a:rPr>
              <a:t>ligne:</a:t>
            </a:r>
            <a:endParaRPr lang="fr-CA" dirty="0">
              <a:solidFill>
                <a:srgbClr val="A50021"/>
              </a:solidFill>
            </a:endParaRPr>
          </a:p>
          <a:p>
            <a:pPr marL="788988" lvl="1" indent="-331788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  <a:tabLst>
                <a:tab pos="812800" algn="l"/>
              </a:tabLst>
            </a:pPr>
            <a:r>
              <a:rPr lang="fr-CA" sz="2000" dirty="0"/>
              <a:t>Fournit des services </a:t>
            </a:r>
            <a:r>
              <a:rPr lang="fr-CA" sz="2000" dirty="0" smtClean="0"/>
              <a:t>d’hébergement des sites Web.</a:t>
            </a:r>
          </a:p>
          <a:p>
            <a:pPr marL="788988" lvl="1" indent="-331788">
              <a:lnSpc>
                <a:spcPct val="85000"/>
              </a:lnSpc>
              <a:spcBef>
                <a:spcPct val="0"/>
              </a:spcBef>
              <a:spcAft>
                <a:spcPct val="10000"/>
              </a:spcAft>
              <a:buNone/>
              <a:tabLst>
                <a:tab pos="812800" algn="l"/>
              </a:tabLst>
            </a:pPr>
            <a:endParaRPr lang="fr-CA" sz="2000" dirty="0">
              <a:solidFill>
                <a:srgbClr val="A5002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28600"/>
            <a:ext cx="6858000" cy="838200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>
              <a:lnSpc>
                <a:spcPct val="80000"/>
              </a:lnSpc>
            </a:pPr>
            <a:r>
              <a:rPr lang="fr-CA" sz="1600" dirty="0"/>
              <a:t>AFFAIRES </a:t>
            </a:r>
            <a:r>
              <a:rPr lang="fr-CA" sz="1600" dirty="0" smtClean="0"/>
              <a:t>ÉLECTRONIQUES  &amp; COMMERCE ÉLECTRONIQUE</a:t>
            </a:r>
            <a:endParaRPr lang="fr-CA" sz="16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458200" cy="5181600"/>
          </a:xfrm>
        </p:spPr>
        <p:txBody>
          <a:bodyPr/>
          <a:lstStyle/>
          <a:p>
            <a:pPr algn="ctr">
              <a:lnSpc>
                <a:spcPct val="90000"/>
              </a:lnSpc>
              <a:spcAft>
                <a:spcPct val="70000"/>
              </a:spcAft>
              <a:buFontTx/>
              <a:buNone/>
              <a:tabLst>
                <a:tab pos="812800" algn="l"/>
              </a:tabLst>
            </a:pPr>
            <a:r>
              <a:rPr lang="fr-CA" dirty="0">
                <a:solidFill>
                  <a:srgbClr val="A50021"/>
                </a:solidFill>
              </a:rPr>
              <a:t>Catégories de commerces électroniques (CE)</a:t>
            </a:r>
            <a:endParaRPr lang="fr-CA" sz="2000" dirty="0"/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20000"/>
              </a:spcAft>
              <a:tabLst>
                <a:tab pos="812800" algn="l"/>
              </a:tabLst>
            </a:pPr>
            <a:r>
              <a:rPr lang="fr-CA" dirty="0">
                <a:solidFill>
                  <a:srgbClr val="A50021"/>
                </a:solidFill>
              </a:rPr>
              <a:t>CE de détail (B2C – </a:t>
            </a:r>
            <a:r>
              <a:rPr lang="fr-CA" i="1" dirty="0">
                <a:solidFill>
                  <a:srgbClr val="A50021"/>
                </a:solidFill>
              </a:rPr>
              <a:t>Business to Customer</a:t>
            </a:r>
            <a:r>
              <a:rPr lang="fr-CA" dirty="0">
                <a:solidFill>
                  <a:srgbClr val="A50021"/>
                </a:solidFill>
              </a:rPr>
              <a:t>) : </a:t>
            </a:r>
          </a:p>
          <a:p>
            <a:pPr marL="788988" lvl="1" indent="-331788">
              <a:lnSpc>
                <a:spcPct val="90000"/>
              </a:lnSpc>
              <a:spcBef>
                <a:spcPct val="15000"/>
              </a:spcBef>
              <a:spcAft>
                <a:spcPct val="30000"/>
              </a:spcAft>
              <a:tabLst>
                <a:tab pos="812800" algn="l"/>
              </a:tabLst>
            </a:pPr>
            <a:r>
              <a:rPr lang="fr-CA" dirty="0"/>
              <a:t>Ventes directes aux consommateurs de produits et services par Internet (ex. : Wal-Mart.com, Sears.ca, </a:t>
            </a:r>
            <a:r>
              <a:rPr lang="fr-CA" dirty="0" smtClean="0"/>
              <a:t>Archambault.ca, CanadianTire.ca)</a:t>
            </a:r>
            <a:endParaRPr lang="fr-CA" dirty="0"/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20000"/>
              </a:spcAft>
              <a:tabLst>
                <a:tab pos="812800" algn="l"/>
              </a:tabLst>
            </a:pPr>
            <a:r>
              <a:rPr lang="fr-CA" dirty="0">
                <a:solidFill>
                  <a:srgbClr val="A50021"/>
                </a:solidFill>
              </a:rPr>
              <a:t>CE </a:t>
            </a:r>
            <a:r>
              <a:rPr lang="fr-CA" dirty="0" err="1" smtClean="0">
                <a:solidFill>
                  <a:srgbClr val="A50021"/>
                </a:solidFill>
              </a:rPr>
              <a:t>inter-entreprises</a:t>
            </a:r>
            <a:r>
              <a:rPr lang="fr-CA" dirty="0" smtClean="0">
                <a:solidFill>
                  <a:srgbClr val="A50021"/>
                </a:solidFill>
              </a:rPr>
              <a:t> </a:t>
            </a:r>
            <a:r>
              <a:rPr lang="fr-CA" dirty="0">
                <a:solidFill>
                  <a:srgbClr val="A50021"/>
                </a:solidFill>
              </a:rPr>
              <a:t>(B2B – </a:t>
            </a:r>
            <a:r>
              <a:rPr lang="fr-CA" i="1" dirty="0">
                <a:solidFill>
                  <a:srgbClr val="A50021"/>
                </a:solidFill>
              </a:rPr>
              <a:t>Business to Business</a:t>
            </a:r>
            <a:r>
              <a:rPr lang="fr-CA" dirty="0">
                <a:solidFill>
                  <a:srgbClr val="A50021"/>
                </a:solidFill>
              </a:rPr>
              <a:t>) :</a:t>
            </a:r>
          </a:p>
          <a:p>
            <a:pPr marL="788988" lvl="1" indent="-331788">
              <a:lnSpc>
                <a:spcPct val="90000"/>
              </a:lnSpc>
              <a:spcBef>
                <a:spcPct val="15000"/>
              </a:spcBef>
              <a:spcAft>
                <a:spcPct val="30000"/>
              </a:spcAft>
              <a:tabLst>
                <a:tab pos="812800" algn="l"/>
              </a:tabLst>
            </a:pPr>
            <a:r>
              <a:rPr lang="fr-CA" dirty="0"/>
              <a:t>Ventes entre entreprises de produits et services 		(ex. : </a:t>
            </a:r>
            <a:r>
              <a:rPr lang="fr-CA" dirty="0" smtClean="0">
                <a:hlinkClick r:id="rId2"/>
              </a:rPr>
              <a:t>Umen Innovation</a:t>
            </a:r>
            <a:r>
              <a:rPr lang="fr-CA" dirty="0" smtClean="0"/>
              <a:t>)</a:t>
            </a:r>
            <a:endParaRPr lang="fr-CA" dirty="0"/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20000"/>
              </a:spcAft>
              <a:tabLst>
                <a:tab pos="812800" algn="l"/>
              </a:tabLst>
            </a:pPr>
            <a:r>
              <a:rPr lang="fr-CA" dirty="0">
                <a:solidFill>
                  <a:srgbClr val="A50021"/>
                </a:solidFill>
              </a:rPr>
              <a:t>CE </a:t>
            </a:r>
            <a:r>
              <a:rPr lang="fr-CA" dirty="0" smtClean="0">
                <a:solidFill>
                  <a:srgbClr val="A50021"/>
                </a:solidFill>
              </a:rPr>
              <a:t>inter-consommateurs </a:t>
            </a:r>
            <a:r>
              <a:rPr lang="fr-CA" dirty="0">
                <a:solidFill>
                  <a:srgbClr val="A50021"/>
                </a:solidFill>
              </a:rPr>
              <a:t>(C2C – </a:t>
            </a:r>
            <a:r>
              <a:rPr lang="fr-CA" i="1" dirty="0">
                <a:solidFill>
                  <a:srgbClr val="A50021"/>
                </a:solidFill>
              </a:rPr>
              <a:t>Customer to Customer</a:t>
            </a:r>
            <a:r>
              <a:rPr lang="fr-CA" dirty="0">
                <a:solidFill>
                  <a:srgbClr val="A50021"/>
                </a:solidFill>
              </a:rPr>
              <a:t>) : </a:t>
            </a:r>
          </a:p>
          <a:p>
            <a:pPr marL="788988" lvl="1" indent="-331788">
              <a:lnSpc>
                <a:spcPct val="90000"/>
              </a:lnSpc>
              <a:spcBef>
                <a:spcPct val="15000"/>
              </a:spcBef>
              <a:spcAft>
                <a:spcPct val="30000"/>
              </a:spcAft>
              <a:tabLst>
                <a:tab pos="812800" algn="l"/>
              </a:tabLst>
            </a:pPr>
            <a:r>
              <a:rPr lang="fr-CA" dirty="0"/>
              <a:t>Ventes par Internet de produits et services entre consommateurs (ex. : eBay.ca)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28600"/>
            <a:ext cx="6858000" cy="838200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>
              <a:lnSpc>
                <a:spcPct val="80000"/>
              </a:lnSpc>
            </a:pPr>
            <a:r>
              <a:rPr lang="fr-CA" sz="1600" dirty="0" smtClean="0"/>
              <a:t>COMMERCE ÉLECTRONIQUE</a:t>
            </a:r>
            <a:endParaRPr lang="fr-CA" sz="16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458200" cy="5181600"/>
          </a:xfrm>
        </p:spPr>
        <p:txBody>
          <a:bodyPr/>
          <a:lstStyle/>
          <a:p>
            <a:pPr algn="ctr">
              <a:spcAft>
                <a:spcPct val="70000"/>
              </a:spcAft>
              <a:buFontTx/>
              <a:buNone/>
            </a:pPr>
            <a:r>
              <a:rPr lang="fr-CA" dirty="0">
                <a:solidFill>
                  <a:srgbClr val="A50021"/>
                </a:solidFill>
              </a:rPr>
              <a:t>CE de détail (B2C – </a:t>
            </a:r>
            <a:r>
              <a:rPr lang="fr-CA" i="1" dirty="0">
                <a:solidFill>
                  <a:srgbClr val="A50021"/>
                </a:solidFill>
              </a:rPr>
              <a:t>Business to Customer</a:t>
            </a:r>
            <a:r>
              <a:rPr lang="fr-CA" dirty="0">
                <a:solidFill>
                  <a:srgbClr val="A50021"/>
                </a:solidFill>
              </a:rPr>
              <a:t>)</a:t>
            </a:r>
          </a:p>
          <a:p>
            <a:pPr>
              <a:spcAft>
                <a:spcPct val="70000"/>
              </a:spcAft>
              <a:buFontTx/>
              <a:buNone/>
            </a:pPr>
            <a:r>
              <a:rPr lang="fr-CA" dirty="0"/>
              <a:t>Les avantages : </a:t>
            </a:r>
          </a:p>
          <a:p>
            <a:pPr>
              <a:spcAft>
                <a:spcPct val="70000"/>
              </a:spcAft>
            </a:pPr>
            <a:r>
              <a:rPr lang="fr-CA" sz="2000" dirty="0">
                <a:solidFill>
                  <a:srgbClr val="A50021"/>
                </a:solidFill>
              </a:rPr>
              <a:t>Vente au détail axée sur la clientèle :</a:t>
            </a:r>
            <a:r>
              <a:rPr lang="fr-CA" sz="2000" dirty="0"/>
              <a:t> permet des relations plus personnalisées et positives avec le </a:t>
            </a:r>
            <a:r>
              <a:rPr lang="fr-CA" sz="2000" dirty="0" smtClean="0"/>
              <a:t>client.</a:t>
            </a:r>
            <a:endParaRPr lang="fr-CA" sz="2000" dirty="0"/>
          </a:p>
          <a:p>
            <a:pPr>
              <a:spcAft>
                <a:spcPct val="65000"/>
              </a:spcAft>
            </a:pPr>
            <a:r>
              <a:rPr lang="fr-CA" sz="2000" dirty="0">
                <a:solidFill>
                  <a:srgbClr val="A50021"/>
                </a:solidFill>
              </a:rPr>
              <a:t>Site Web :</a:t>
            </a:r>
            <a:r>
              <a:rPr lang="fr-CA" sz="2000" dirty="0"/>
              <a:t> permet de fournir rapidement aux clients de l'information sur les produits, services, prix, commandes, etc</a:t>
            </a:r>
            <a:r>
              <a:rPr lang="fr-CA" sz="2000" dirty="0" smtClean="0"/>
              <a:t>.</a:t>
            </a:r>
          </a:p>
          <a:p>
            <a:pPr>
              <a:spcAft>
                <a:spcPct val="65000"/>
              </a:spcAft>
            </a:pPr>
            <a:r>
              <a:rPr lang="fr-CA" sz="2000" dirty="0" smtClean="0">
                <a:solidFill>
                  <a:srgbClr val="A50021"/>
                </a:solidFill>
              </a:rPr>
              <a:t>Désintermédiation :</a:t>
            </a:r>
            <a:r>
              <a:rPr lang="fr-CA" sz="2000" dirty="0" smtClean="0"/>
              <a:t> élimination d'étapes intermédiaires des processus d'affaires ou de gestion pour vendre moins cher au consommateur.</a:t>
            </a:r>
          </a:p>
          <a:p>
            <a:pPr>
              <a:spcAft>
                <a:spcPct val="65000"/>
              </a:spcAft>
            </a:pPr>
            <a:endParaRPr lang="fr-CA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28600"/>
            <a:ext cx="6858000" cy="838200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>
              <a:lnSpc>
                <a:spcPct val="80000"/>
              </a:lnSpc>
            </a:pPr>
            <a:r>
              <a:rPr lang="fr-CA" sz="1600" dirty="0" smtClean="0"/>
              <a:t>COMMERCE ÉLECTRONIQUE</a:t>
            </a:r>
            <a:endParaRPr lang="fr-CA" sz="16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676400"/>
            <a:ext cx="6019800" cy="838200"/>
          </a:xfrm>
        </p:spPr>
        <p:txBody>
          <a:bodyPr/>
          <a:lstStyle/>
          <a:p>
            <a:pPr algn="ctr">
              <a:lnSpc>
                <a:spcPct val="90000"/>
              </a:lnSpc>
              <a:spcAft>
                <a:spcPct val="70000"/>
              </a:spcAft>
              <a:buFontTx/>
              <a:buNone/>
            </a:pPr>
            <a:r>
              <a:rPr lang="fr-CA">
                <a:solidFill>
                  <a:srgbClr val="A50021"/>
                </a:solidFill>
              </a:rPr>
              <a:t>Avantages de la désintermédiation pour le consommateur</a:t>
            </a: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4038600" y="6477000"/>
            <a:ext cx="121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fr-CA" sz="1600" b="1">
                <a:effectLst/>
              </a:rPr>
              <a:t>Figure 4-2</a:t>
            </a:r>
          </a:p>
        </p:txBody>
      </p:sp>
      <p:pic>
        <p:nvPicPr>
          <p:cNvPr id="64517" name="Picture 5" descr="Figure_4-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8000" contrast="24000"/>
          </a:blip>
          <a:srcRect l="1205" t="20494" r="3615" b="17401"/>
          <a:stretch>
            <a:fillRect/>
          </a:stretch>
        </p:blipFill>
        <p:spPr bwMode="auto">
          <a:xfrm>
            <a:off x="914400" y="2286000"/>
            <a:ext cx="7543800" cy="3916363"/>
          </a:xfrm>
          <a:prstGeom prst="rect">
            <a:avLst/>
          </a:prstGeom>
          <a:noFill/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28600"/>
            <a:ext cx="6858000" cy="838200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>
              <a:lnSpc>
                <a:spcPct val="80000"/>
              </a:lnSpc>
            </a:pPr>
            <a:r>
              <a:rPr lang="fr-CA" sz="1600" dirty="0" smtClean="0"/>
              <a:t>COMMERCE ÉLECTRONIQUE</a:t>
            </a:r>
            <a:endParaRPr lang="fr-CA" sz="16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458200" cy="5181600"/>
          </a:xfrm>
        </p:spPr>
        <p:txBody>
          <a:bodyPr/>
          <a:lstStyle/>
          <a:p>
            <a:pPr algn="ctr">
              <a:spcAft>
                <a:spcPct val="70000"/>
              </a:spcAft>
              <a:buFontTx/>
              <a:buNone/>
            </a:pPr>
            <a:r>
              <a:rPr lang="fr-CA">
                <a:solidFill>
                  <a:srgbClr val="A50021"/>
                </a:solidFill>
              </a:rPr>
              <a:t>Marketing interactif et personnalisation</a:t>
            </a:r>
          </a:p>
          <a:p>
            <a:pPr>
              <a:spcBef>
                <a:spcPct val="30000"/>
              </a:spcBef>
              <a:spcAft>
                <a:spcPct val="40000"/>
              </a:spcAft>
              <a:buFontTx/>
              <a:buNone/>
            </a:pPr>
            <a:r>
              <a:rPr lang="fr-CA">
                <a:solidFill>
                  <a:srgbClr val="A50021"/>
                </a:solidFill>
              </a:rPr>
              <a:t>Outils de suivi de parcours :</a:t>
            </a:r>
          </a:p>
          <a:p>
            <a:pPr>
              <a:spcBef>
                <a:spcPct val="30000"/>
              </a:spcBef>
              <a:spcAft>
                <a:spcPct val="40000"/>
              </a:spcAft>
            </a:pPr>
            <a:r>
              <a:rPr lang="fr-CA"/>
              <a:t>Recueillent des données sur les activités des internautes lors de leur visite de sites Web et les stockent dans un fichier journal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28600"/>
            <a:ext cx="6858000" cy="838200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>
              <a:lnSpc>
                <a:spcPct val="80000"/>
              </a:lnSpc>
            </a:pPr>
            <a:r>
              <a:rPr lang="fr-CA" sz="1600" dirty="0" smtClean="0"/>
              <a:t>COMMERCE ÉLECTRONIQUE</a:t>
            </a:r>
            <a:endParaRPr lang="fr-CA" sz="16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5181600"/>
          </a:xfrm>
        </p:spPr>
        <p:txBody>
          <a:bodyPr/>
          <a:lstStyle/>
          <a:p>
            <a:pPr algn="ctr">
              <a:spcAft>
                <a:spcPct val="70000"/>
              </a:spcAft>
              <a:buFontTx/>
              <a:buNone/>
            </a:pPr>
            <a:r>
              <a:rPr lang="fr-CA">
                <a:solidFill>
                  <a:srgbClr val="A50021"/>
                </a:solidFill>
              </a:rPr>
              <a:t>Libre-service à la clientèle</a:t>
            </a:r>
          </a:p>
          <a:p>
            <a:pPr>
              <a:spcAft>
                <a:spcPct val="70000"/>
              </a:spcAft>
            </a:pPr>
            <a:r>
              <a:rPr lang="fr-CA"/>
              <a:t>Utilisation d’un site Web pour fournir aux clients de l'information et des réponses à leurs questions</a:t>
            </a:r>
          </a:p>
          <a:p>
            <a:pPr>
              <a:spcAft>
                <a:spcPct val="70000"/>
              </a:spcAft>
            </a:pPr>
            <a:r>
              <a:rPr lang="fr-CA"/>
              <a:t>Réduction importante des conseillers du service à la clientèle</a:t>
            </a:r>
          </a:p>
          <a:p>
            <a:pPr>
              <a:spcAft>
                <a:spcPct val="20000"/>
              </a:spcAft>
            </a:pPr>
            <a:r>
              <a:rPr lang="fr-CA"/>
              <a:t>Exemples :</a:t>
            </a:r>
          </a:p>
          <a:p>
            <a:pPr lvl="1">
              <a:spcAft>
                <a:spcPct val="10000"/>
              </a:spcAft>
            </a:pPr>
            <a:r>
              <a:rPr lang="fr-CA"/>
              <a:t>UPS : système de suivi des colis sur le Web</a:t>
            </a:r>
          </a:p>
          <a:p>
            <a:pPr lvl="1">
              <a:spcAft>
                <a:spcPct val="10000"/>
              </a:spcAft>
            </a:pPr>
            <a:r>
              <a:rPr lang="fr-CA"/>
              <a:t>Air Canada : site Web pour vérifier heures de départ et d'arrivée, l'emplacement des sièges, imprimer les cartes d'embarquement, etc.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28600"/>
            <a:ext cx="6858000" cy="838200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>
              <a:lnSpc>
                <a:spcPct val="80000"/>
              </a:lnSpc>
            </a:pPr>
            <a:r>
              <a:rPr lang="fr-CA" sz="1600" dirty="0" smtClean="0"/>
              <a:t>COMMERCE ÉLECTRONIQUE</a:t>
            </a:r>
            <a:endParaRPr lang="fr-CA" sz="16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pPr marL="355600" indent="-355600" algn="ctr">
              <a:spcAft>
                <a:spcPct val="70000"/>
              </a:spcAft>
              <a:buFontTx/>
              <a:buNone/>
            </a:pPr>
            <a:r>
              <a:rPr lang="fr-CA" dirty="0" smtClean="0">
                <a:effectLst/>
              </a:rPr>
              <a:t>Intranet et Extranet</a:t>
            </a:r>
          </a:p>
          <a:p>
            <a:pPr>
              <a:lnSpc>
                <a:spcPct val="90000"/>
              </a:lnSpc>
            </a:pPr>
            <a:r>
              <a:rPr lang="fr-CA" sz="1800" dirty="0">
                <a:solidFill>
                  <a:srgbClr val="990000"/>
                </a:solidFill>
              </a:rPr>
              <a:t>Intranet et Extranet utilisent les mêmes technologies </a:t>
            </a:r>
            <a:r>
              <a:rPr lang="fr-CA" sz="1800" dirty="0" smtClean="0">
                <a:solidFill>
                  <a:srgbClr val="990000"/>
                </a:solidFill>
              </a:rPr>
              <a:t>qu’Internet.</a:t>
            </a:r>
            <a:endParaRPr lang="fr-CA" sz="1800" dirty="0">
              <a:solidFill>
                <a:srgbClr val="990000"/>
              </a:solidFill>
            </a:endParaRPr>
          </a:p>
          <a:p>
            <a:pPr>
              <a:lnSpc>
                <a:spcPct val="90000"/>
              </a:lnSpc>
            </a:pPr>
            <a:endParaRPr lang="fr-CA" sz="1800" dirty="0">
              <a:solidFill>
                <a:srgbClr val="990000"/>
              </a:solidFill>
            </a:endParaRPr>
          </a:p>
          <a:p>
            <a:pPr>
              <a:lnSpc>
                <a:spcPct val="90000"/>
              </a:lnSpc>
            </a:pPr>
            <a:r>
              <a:rPr lang="fr-CA" sz="1800" dirty="0">
                <a:solidFill>
                  <a:srgbClr val="990000"/>
                </a:solidFill>
              </a:rPr>
              <a:t>La principale différence se situe au niveau de l’accès et du partage du </a:t>
            </a:r>
            <a:r>
              <a:rPr lang="fr-CA" sz="1800" dirty="0" smtClean="0">
                <a:solidFill>
                  <a:srgbClr val="990000"/>
                </a:solidFill>
              </a:rPr>
              <a:t>réseau.</a:t>
            </a:r>
          </a:p>
          <a:p>
            <a:pPr>
              <a:lnSpc>
                <a:spcPct val="90000"/>
              </a:lnSpc>
            </a:pPr>
            <a:endParaRPr lang="fr-CA" sz="1800" dirty="0">
              <a:solidFill>
                <a:srgbClr val="990000"/>
              </a:solidFill>
            </a:endParaRPr>
          </a:p>
          <a:p>
            <a:pPr>
              <a:lnSpc>
                <a:spcPct val="80000"/>
              </a:lnSpc>
            </a:pPr>
            <a:r>
              <a:rPr lang="fr-CA" sz="2000" dirty="0" smtClean="0"/>
              <a:t>Intranet</a:t>
            </a:r>
            <a:r>
              <a:rPr lang="fr-CA" sz="2000" dirty="0"/>
              <a:t>: </a:t>
            </a:r>
            <a:br>
              <a:rPr lang="fr-CA" sz="2000" dirty="0"/>
            </a:br>
            <a:r>
              <a:rPr lang="fr-CA" sz="2000" b="0" dirty="0"/>
              <a:t>Réseau interne à l’entreprise. Accès pour les employés d’une organisation. Architecture client/serveur. Protégé du publique par un coupe </a:t>
            </a:r>
            <a:r>
              <a:rPr lang="fr-CA" sz="2000" b="0" dirty="0" smtClean="0"/>
              <a:t>feu ou pare-feu ou firewall.</a:t>
            </a:r>
            <a:endParaRPr lang="fr-CA" sz="2000" b="0" dirty="0"/>
          </a:p>
          <a:p>
            <a:pPr>
              <a:lnSpc>
                <a:spcPct val="80000"/>
              </a:lnSpc>
            </a:pPr>
            <a:endParaRPr lang="fr-CA" sz="2000" b="0" dirty="0"/>
          </a:p>
          <a:p>
            <a:pPr>
              <a:lnSpc>
                <a:spcPct val="80000"/>
              </a:lnSpc>
            </a:pPr>
            <a:r>
              <a:rPr lang="fr-CA" sz="2000" dirty="0"/>
              <a:t>Extranet: </a:t>
            </a:r>
            <a:br>
              <a:rPr lang="fr-CA" sz="2000" dirty="0"/>
            </a:br>
            <a:r>
              <a:rPr lang="fr-CA" sz="2000" b="0" dirty="0"/>
              <a:t>Réseau privé entre l’entreprise et ses partenaires d’affaires (fournisseurs, clients). Accès pour les employés des entreprises participantes à certaines ressources de leur Intranet </a:t>
            </a:r>
            <a:r>
              <a:rPr lang="fr-CA" sz="2000" b="0" dirty="0" smtClean="0"/>
              <a:t>respectifs.</a:t>
            </a:r>
            <a:endParaRPr lang="fr-CA" sz="2000" dirty="0" smtClean="0">
              <a:effectLst/>
            </a:endParaRPr>
          </a:p>
          <a:p>
            <a:pPr marL="355600" indent="-355600">
              <a:spcAft>
                <a:spcPct val="25000"/>
              </a:spcAft>
              <a:buFontTx/>
              <a:buNone/>
            </a:pPr>
            <a:endParaRPr lang="fr-CA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28600"/>
            <a:ext cx="6858000" cy="838200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>
              <a:lnSpc>
                <a:spcPct val="80000"/>
              </a:lnSpc>
            </a:pPr>
            <a:r>
              <a:rPr lang="fr-CA" sz="1600" dirty="0" smtClean="0"/>
              <a:t>COMMERCE ÉLECTRONIQUE</a:t>
            </a:r>
            <a:endParaRPr lang="fr-CA" sz="16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28600"/>
            <a:ext cx="6858000" cy="838200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>
              <a:lnSpc>
                <a:spcPct val="80000"/>
              </a:lnSpc>
            </a:pPr>
            <a:r>
              <a:rPr lang="fr-CA" sz="1600" dirty="0"/>
              <a:t>AFFAIRES </a:t>
            </a:r>
            <a:r>
              <a:rPr lang="fr-CA" sz="1600" dirty="0" smtClean="0"/>
              <a:t>ÉLECTRONIQUES  &amp; COMMERCE ÉLECTRONIQUE</a:t>
            </a:r>
            <a:endParaRPr lang="fr-CA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00200"/>
            <a:ext cx="9144001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63023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spcAft>
                <a:spcPct val="60000"/>
              </a:spcAft>
              <a:buFontTx/>
              <a:buNone/>
            </a:pPr>
            <a:r>
              <a:rPr lang="fr-CA" sz="2800" dirty="0" smtClean="0">
                <a:solidFill>
                  <a:srgbClr val="A50021"/>
                </a:solidFill>
              </a:rPr>
              <a:t>La recherche de l’information sur le Web</a:t>
            </a:r>
          </a:p>
          <a:p>
            <a:pPr eaLnBrk="1" hangingPunct="1">
              <a:lnSpc>
                <a:spcPct val="90000"/>
              </a:lnSpc>
              <a:spcAft>
                <a:spcPct val="30000"/>
              </a:spcAft>
            </a:pPr>
            <a:r>
              <a:rPr lang="fr-CA" dirty="0"/>
              <a:t>Internet amène une réduction des coûts reliés à la recherche de </a:t>
            </a:r>
            <a:r>
              <a:rPr lang="fr-CA" dirty="0" smtClean="0"/>
              <a:t>l’information.</a:t>
            </a:r>
          </a:p>
          <a:p>
            <a:pPr eaLnBrk="1" hangingPunct="1">
              <a:lnSpc>
                <a:spcPct val="90000"/>
              </a:lnSpc>
              <a:spcAft>
                <a:spcPct val="30000"/>
              </a:spcAft>
            </a:pPr>
            <a:r>
              <a:rPr lang="fr-CA" dirty="0"/>
              <a:t>Quelques outils de recherche d’information :</a:t>
            </a:r>
          </a:p>
          <a:p>
            <a:pPr lvl="1" eaLnBrk="1" hangingPunct="1">
              <a:lnSpc>
                <a:spcPct val="90000"/>
              </a:lnSpc>
              <a:spcAft>
                <a:spcPct val="30000"/>
              </a:spcAft>
              <a:buFont typeface="Arial" charset="0"/>
              <a:buChar char="•"/>
            </a:pPr>
            <a:r>
              <a:rPr lang="fr-CA" sz="2000" dirty="0" smtClean="0"/>
              <a:t>Répertoires de sites (Ex: </a:t>
            </a:r>
            <a:r>
              <a:rPr lang="fr-CA" sz="2000" dirty="0" smtClean="0">
                <a:hlinkClick r:id="rId2"/>
              </a:rPr>
              <a:t>Toile du </a:t>
            </a:r>
            <a:r>
              <a:rPr lang="fr-CA" sz="2000" dirty="0" err="1" smtClean="0">
                <a:hlinkClick r:id="rId2"/>
              </a:rPr>
              <a:t>Québe</a:t>
            </a:r>
            <a:r>
              <a:rPr lang="fr-CA" sz="2000" dirty="0" smtClean="0"/>
              <a:t>; </a:t>
            </a:r>
            <a:r>
              <a:rPr lang="fr-CA" sz="2000" dirty="0" smtClean="0">
                <a:hlinkClick r:id="rId3"/>
              </a:rPr>
              <a:t>Web2Discover</a:t>
            </a:r>
            <a:endParaRPr lang="fr-CA" sz="2000" dirty="0" smtClean="0"/>
          </a:p>
          <a:p>
            <a:pPr lvl="1" eaLnBrk="1" hangingPunct="1">
              <a:lnSpc>
                <a:spcPct val="90000"/>
              </a:lnSpc>
              <a:spcAft>
                <a:spcPct val="30000"/>
              </a:spcAft>
              <a:buFont typeface="Arial" charset="0"/>
              <a:buChar char="•"/>
            </a:pPr>
            <a:r>
              <a:rPr lang="fr-CA" sz="2000" dirty="0" smtClean="0"/>
              <a:t>Moteurs de recherche (Ex: Google, Yahoo …)</a:t>
            </a:r>
          </a:p>
          <a:p>
            <a:pPr eaLnBrk="1" hangingPunct="1">
              <a:lnSpc>
                <a:spcPct val="90000"/>
              </a:lnSpc>
              <a:spcAft>
                <a:spcPct val="30000"/>
              </a:spcAft>
            </a:pPr>
            <a:endParaRPr lang="fr-CA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28600"/>
            <a:ext cx="6858000" cy="838200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>
              <a:lnSpc>
                <a:spcPct val="80000"/>
              </a:lnSpc>
            </a:pPr>
            <a:r>
              <a:rPr lang="fr-CA" sz="1600" dirty="0" smtClean="0"/>
              <a:t>CAPSULE SUR  LE WEB</a:t>
            </a:r>
            <a:endParaRPr lang="fr-CA" sz="16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spcAft>
                <a:spcPct val="60000"/>
              </a:spcAft>
              <a:buFontTx/>
              <a:buNone/>
            </a:pPr>
            <a:r>
              <a:rPr lang="fr-CA" dirty="0" smtClean="0">
                <a:effectLst/>
              </a:rPr>
              <a:t>Quelques critères d’évaluation d’un site Web</a:t>
            </a:r>
          </a:p>
          <a:p>
            <a:pPr eaLnBrk="1" hangingPunct="1">
              <a:lnSpc>
                <a:spcPct val="90000"/>
              </a:lnSpc>
              <a:spcAft>
                <a:spcPct val="30000"/>
              </a:spcAft>
            </a:pPr>
            <a:endParaRPr lang="fr-CA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28600"/>
            <a:ext cx="6858000" cy="838200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>
              <a:lnSpc>
                <a:spcPct val="80000"/>
              </a:lnSpc>
            </a:pPr>
            <a:r>
              <a:rPr lang="fr-CA" sz="1600" dirty="0" smtClean="0"/>
              <a:t>CAPSULE SUR  LE WEB</a:t>
            </a:r>
            <a:endParaRPr lang="fr-CA" sz="1600" dirty="0"/>
          </a:p>
        </p:txBody>
      </p:sp>
      <p:sp>
        <p:nvSpPr>
          <p:cNvPr id="4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2400" y="2133600"/>
            <a:ext cx="89916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fr-CA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Contenu: 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CA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Pertinence du contenu (selon l’objectif)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CA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Professionnalisme: qualité de l’écriture, orthographe, …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CA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Mise à jour fréquente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CA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Quantité d’information adéquate</a:t>
            </a:r>
          </a:p>
        </p:txBody>
      </p:sp>
      <p:sp>
        <p:nvSpPr>
          <p:cNvPr id="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2400" y="3657600"/>
            <a:ext cx="8991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fr-CA" dirty="0">
                <a:solidFill>
                  <a:srgbClr val="000066"/>
                </a:solidFill>
              </a:rPr>
              <a:t>Contenant: 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fr-CA" sz="1800" dirty="0">
                <a:effectLst/>
              </a:rPr>
              <a:t>Ergonomie: facile à naviguer, interface conviviale et intuitive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fr-CA" sz="1800" dirty="0">
                <a:effectLst/>
              </a:rPr>
              <a:t>Esthétique: design, choix de couleurs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fr-CA" sz="1800" dirty="0">
                <a:effectLst/>
              </a:rPr>
              <a:t>Images pas trop lourdes à télécharger</a:t>
            </a:r>
          </a:p>
        </p:txBody>
      </p:sp>
      <p:sp>
        <p:nvSpPr>
          <p:cNvPr id="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2400" y="5029200"/>
            <a:ext cx="8991600" cy="132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fr-CA" dirty="0"/>
              <a:t>Fonctions: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fr-CA" sz="2000" dirty="0" smtClean="0">
                <a:effectLst/>
              </a:rPr>
              <a:t>Faciles </a:t>
            </a:r>
            <a:r>
              <a:rPr lang="fr-CA" sz="2000" dirty="0">
                <a:effectLst/>
              </a:rPr>
              <a:t>à utiliser (surtout pour les fonctions d’achats)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fr-CA" sz="2000" dirty="0">
                <a:effectLst/>
              </a:rPr>
              <a:t>Performance des requêtes (temps de réponses adéquat)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FontTx/>
              <a:buChar char="–"/>
            </a:pPr>
            <a:r>
              <a:rPr lang="fr-CA" sz="2000" dirty="0">
                <a:effectLst/>
              </a:rPr>
              <a:t>Pas de mauvais lien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28600"/>
            <a:ext cx="6858000" cy="838200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>
              <a:lnSpc>
                <a:spcPct val="80000"/>
              </a:lnSpc>
            </a:pPr>
            <a:r>
              <a:rPr lang="fr-CA" sz="1600" dirty="0"/>
              <a:t>AFFAIRES </a:t>
            </a:r>
            <a:r>
              <a:rPr lang="fr-CA" sz="1600" dirty="0" smtClean="0"/>
              <a:t>ÉLECTRONIQUES  &amp; COMMERCE ÉLECTRONIQUE</a:t>
            </a:r>
            <a:endParaRPr lang="fr-CA" sz="1600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458200" cy="4953000"/>
          </a:xfrm>
        </p:spPr>
        <p:txBody>
          <a:bodyPr/>
          <a:lstStyle/>
          <a:p>
            <a:pPr algn="ctr">
              <a:spcAft>
                <a:spcPct val="75000"/>
              </a:spcAft>
              <a:buFontTx/>
              <a:buNone/>
            </a:pPr>
            <a:r>
              <a:rPr lang="fr-CA" dirty="0" smtClean="0">
                <a:solidFill>
                  <a:srgbClr val="A50021"/>
                </a:solidFill>
              </a:rPr>
              <a:t>Définitions</a:t>
            </a:r>
            <a:endParaRPr lang="fr-CA" dirty="0"/>
          </a:p>
          <a:p>
            <a:pPr>
              <a:spcAft>
                <a:spcPct val="20000"/>
              </a:spcAft>
            </a:pPr>
            <a:r>
              <a:rPr lang="fr-CA" dirty="0" smtClean="0">
                <a:solidFill>
                  <a:srgbClr val="A50021"/>
                </a:solidFill>
              </a:rPr>
              <a:t>Commerce électronique:</a:t>
            </a:r>
            <a:endParaRPr lang="fr-CA" dirty="0">
              <a:solidFill>
                <a:srgbClr val="A50021"/>
              </a:solidFill>
            </a:endParaRPr>
          </a:p>
          <a:p>
            <a:pPr lvl="1">
              <a:spcAft>
                <a:spcPct val="20000"/>
              </a:spcAft>
            </a:pPr>
            <a:r>
              <a:rPr lang="fr-CA" dirty="0" smtClean="0"/>
              <a:t>Représente toute activité d’achat ou de vente sur support numérique c’est-à-dire via Internet (Web).</a:t>
            </a:r>
            <a:endParaRPr lang="fr-CA" dirty="0"/>
          </a:p>
          <a:p>
            <a:pPr>
              <a:spcBef>
                <a:spcPct val="60000"/>
              </a:spcBef>
              <a:spcAft>
                <a:spcPct val="20000"/>
              </a:spcAft>
            </a:pPr>
            <a:r>
              <a:rPr lang="fr-CA" dirty="0" smtClean="0">
                <a:solidFill>
                  <a:srgbClr val="A50021"/>
                </a:solidFill>
              </a:rPr>
              <a:t>Affaires électroniques:</a:t>
            </a:r>
            <a:endParaRPr lang="fr-CA" dirty="0">
              <a:solidFill>
                <a:srgbClr val="A50021"/>
              </a:solidFill>
            </a:endParaRPr>
          </a:p>
          <a:p>
            <a:pPr lvl="1">
              <a:spcAft>
                <a:spcPct val="20000"/>
              </a:spcAft>
            </a:pPr>
            <a:r>
              <a:rPr lang="fr-CA" dirty="0" smtClean="0"/>
              <a:t>Englobent l’utilisation d’Internet, de divers réseaux et des TI pour soutenir le commerce électronique.</a:t>
            </a:r>
          </a:p>
          <a:p>
            <a:pPr>
              <a:spcAft>
                <a:spcPct val="20000"/>
              </a:spcAft>
            </a:pPr>
            <a:endParaRPr lang="fr-CA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28600"/>
            <a:ext cx="6858000" cy="838200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>
              <a:lnSpc>
                <a:spcPct val="80000"/>
              </a:lnSpc>
            </a:pPr>
            <a:r>
              <a:rPr lang="fr-CA" sz="1600" dirty="0"/>
              <a:t>AFFAIRES </a:t>
            </a:r>
            <a:r>
              <a:rPr lang="fr-CA" sz="1600" dirty="0" smtClean="0"/>
              <a:t>ÉLECTRONIQUES  &amp; COMMERCE ÉLECTRONIQUE</a:t>
            </a:r>
            <a:endParaRPr lang="fr-CA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13768"/>
            <a:ext cx="8763000" cy="5244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621474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28600"/>
            <a:ext cx="6858000" cy="838200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>
              <a:lnSpc>
                <a:spcPct val="80000"/>
              </a:lnSpc>
            </a:pPr>
            <a:r>
              <a:rPr lang="fr-CA" sz="1600" dirty="0"/>
              <a:t>AFFAIRES </a:t>
            </a:r>
            <a:r>
              <a:rPr lang="fr-CA" sz="1600" dirty="0" smtClean="0"/>
              <a:t>ÉLECTRONIQUES  &amp; COMMERCE ÉLECTRONIQUE</a:t>
            </a:r>
            <a:br>
              <a:rPr lang="fr-CA" sz="1600" dirty="0" smtClean="0"/>
            </a:br>
            <a:r>
              <a:rPr lang="fr-CA" sz="1600" dirty="0"/>
              <a:t/>
            </a:r>
            <a:br>
              <a:rPr lang="fr-CA" sz="1600" dirty="0"/>
            </a:br>
            <a:r>
              <a:rPr lang="fr-CA" sz="1600" dirty="0" smtClean="0"/>
              <a:t>Quelques statistiques au Canada (Statistiques Canada)</a:t>
            </a:r>
            <a:endParaRPr lang="fr-CA" sz="16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6764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b="1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Aft>
                <a:spcPct val="75000"/>
              </a:spcAft>
              <a:buFontTx/>
              <a:buNone/>
            </a:pPr>
            <a:r>
              <a:rPr lang="fr-CA" kern="0" dirty="0" smtClean="0">
                <a:solidFill>
                  <a:srgbClr val="A50021"/>
                </a:solidFill>
              </a:rPr>
              <a:t>Exercice: Recherche sur Internet</a:t>
            </a:r>
            <a:endParaRPr lang="fr-CA" kern="0" dirty="0" smtClean="0"/>
          </a:p>
          <a:p>
            <a:pPr>
              <a:spcAft>
                <a:spcPct val="20000"/>
              </a:spcAft>
            </a:pPr>
            <a:r>
              <a:rPr lang="fr-CA" kern="0" dirty="0" smtClean="0">
                <a:solidFill>
                  <a:srgbClr val="A50021"/>
                </a:solidFill>
              </a:rPr>
              <a:t>1- Statistiques sur e-Commerce au Canada</a:t>
            </a:r>
          </a:p>
          <a:p>
            <a:pPr>
              <a:spcAft>
                <a:spcPct val="20000"/>
              </a:spcAft>
            </a:pPr>
            <a:r>
              <a:rPr lang="en-CA" kern="0" dirty="0" smtClean="0">
                <a:solidFill>
                  <a:srgbClr val="A50021"/>
                </a:solidFill>
              </a:rPr>
              <a:t>2- </a:t>
            </a:r>
            <a:r>
              <a:rPr lang="en-CA" kern="0" dirty="0" err="1" smtClean="0">
                <a:solidFill>
                  <a:srgbClr val="A50021"/>
                </a:solidFill>
              </a:rPr>
              <a:t>Avantages</a:t>
            </a:r>
            <a:r>
              <a:rPr lang="en-CA" kern="0" dirty="0" smtClean="0">
                <a:solidFill>
                  <a:srgbClr val="A50021"/>
                </a:solidFill>
              </a:rPr>
              <a:t> du e-Commerce pour </a:t>
            </a:r>
            <a:r>
              <a:rPr lang="en-CA" kern="0" dirty="0" err="1" smtClean="0">
                <a:solidFill>
                  <a:srgbClr val="A50021"/>
                </a:solidFill>
              </a:rPr>
              <a:t>l’acheteur</a:t>
            </a:r>
            <a:endParaRPr lang="en-CA" kern="0" dirty="0" smtClean="0">
              <a:solidFill>
                <a:srgbClr val="A50021"/>
              </a:solidFill>
            </a:endParaRPr>
          </a:p>
          <a:p>
            <a:pPr>
              <a:spcAft>
                <a:spcPct val="20000"/>
              </a:spcAft>
            </a:pPr>
            <a:r>
              <a:rPr lang="en-CA" kern="0" dirty="0" smtClean="0">
                <a:solidFill>
                  <a:srgbClr val="A50021"/>
                </a:solidFill>
              </a:rPr>
              <a:t>3- </a:t>
            </a:r>
            <a:r>
              <a:rPr lang="en-CA" kern="0" dirty="0" err="1">
                <a:solidFill>
                  <a:srgbClr val="A50021"/>
                </a:solidFill>
              </a:rPr>
              <a:t>Avantages</a:t>
            </a:r>
            <a:r>
              <a:rPr lang="en-CA" kern="0" dirty="0">
                <a:solidFill>
                  <a:srgbClr val="A50021"/>
                </a:solidFill>
              </a:rPr>
              <a:t> du e-Commerce pour </a:t>
            </a:r>
            <a:r>
              <a:rPr lang="en-CA" kern="0" dirty="0" smtClean="0">
                <a:solidFill>
                  <a:srgbClr val="A50021"/>
                </a:solidFill>
              </a:rPr>
              <a:t>le </a:t>
            </a:r>
            <a:r>
              <a:rPr lang="en-CA" kern="0" dirty="0" err="1" smtClean="0">
                <a:solidFill>
                  <a:srgbClr val="A50021"/>
                </a:solidFill>
              </a:rPr>
              <a:t>vendeur</a:t>
            </a:r>
            <a:endParaRPr lang="en-CA" kern="0" dirty="0" smtClean="0">
              <a:solidFill>
                <a:srgbClr val="A50021"/>
              </a:solidFill>
            </a:endParaRPr>
          </a:p>
          <a:p>
            <a:pPr>
              <a:spcAft>
                <a:spcPct val="20000"/>
              </a:spcAft>
            </a:pPr>
            <a:r>
              <a:rPr lang="en-CA" kern="0" dirty="0" smtClean="0">
                <a:solidFill>
                  <a:srgbClr val="A50021"/>
                </a:solidFill>
              </a:rPr>
              <a:t>4- </a:t>
            </a:r>
            <a:r>
              <a:rPr lang="en-CA" kern="0" dirty="0" err="1" smtClean="0">
                <a:solidFill>
                  <a:srgbClr val="A50021"/>
                </a:solidFill>
              </a:rPr>
              <a:t>Limites</a:t>
            </a:r>
            <a:r>
              <a:rPr lang="en-CA" kern="0" dirty="0" smtClean="0">
                <a:solidFill>
                  <a:srgbClr val="A50021"/>
                </a:solidFill>
              </a:rPr>
              <a:t> du e-Commerce (</a:t>
            </a:r>
            <a:r>
              <a:rPr lang="en-CA" kern="0" dirty="0" err="1" smtClean="0">
                <a:solidFill>
                  <a:srgbClr val="A50021"/>
                </a:solidFill>
              </a:rPr>
              <a:t>inconvénients</a:t>
            </a:r>
            <a:r>
              <a:rPr lang="en-CA" kern="0" dirty="0" smtClean="0">
                <a:solidFill>
                  <a:srgbClr val="A50021"/>
                </a:solidFill>
              </a:rPr>
              <a:t>)</a:t>
            </a:r>
            <a:endParaRPr lang="en-CA" kern="0" dirty="0">
              <a:solidFill>
                <a:srgbClr val="A50021"/>
              </a:solidFill>
            </a:endParaRPr>
          </a:p>
          <a:p>
            <a:pPr>
              <a:spcAft>
                <a:spcPct val="20000"/>
              </a:spcAft>
            </a:pPr>
            <a:endParaRPr lang="fr-CA" kern="0" dirty="0" smtClean="0">
              <a:solidFill>
                <a:srgbClr val="A50021"/>
              </a:solidFill>
            </a:endParaRPr>
          </a:p>
          <a:p>
            <a:pPr marL="0" indent="0">
              <a:spcAft>
                <a:spcPct val="20000"/>
              </a:spcAft>
              <a:buNone/>
            </a:pPr>
            <a:endParaRPr lang="fr-CA" kern="0" dirty="0"/>
          </a:p>
        </p:txBody>
      </p:sp>
    </p:spTree>
    <p:extLst>
      <p:ext uri="{BB962C8B-B14F-4D97-AF65-F5344CB8AC3E}">
        <p14:creationId xmlns:p14="http://schemas.microsoft.com/office/powerpoint/2010/main" val="169184777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28600"/>
            <a:ext cx="6858000" cy="838200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>
              <a:lnSpc>
                <a:spcPct val="80000"/>
              </a:lnSpc>
            </a:pPr>
            <a:r>
              <a:rPr lang="fr-CA" sz="1600" dirty="0"/>
              <a:t>AFFAIRES </a:t>
            </a:r>
            <a:r>
              <a:rPr lang="fr-CA" sz="1600" dirty="0" smtClean="0"/>
              <a:t>ÉLECTRONIQUES  &amp; COMMERCE ÉLECTRONIQUE</a:t>
            </a:r>
            <a:br>
              <a:rPr lang="fr-CA" sz="1600" dirty="0" smtClean="0"/>
            </a:br>
            <a:r>
              <a:rPr lang="fr-CA" sz="1600" dirty="0"/>
              <a:t/>
            </a:r>
            <a:br>
              <a:rPr lang="fr-CA" sz="1600" dirty="0"/>
            </a:br>
            <a:r>
              <a:rPr lang="fr-CA" sz="1600" dirty="0" smtClean="0"/>
              <a:t>Quelques statistiques au Canada (Statistiques Canada)</a:t>
            </a:r>
            <a:endParaRPr lang="fr-CA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0"/>
            <a:ext cx="848398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825224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458200" cy="4953000"/>
          </a:xfrm>
        </p:spPr>
        <p:txBody>
          <a:bodyPr/>
          <a:lstStyle/>
          <a:p>
            <a:pPr algn="ctr">
              <a:lnSpc>
                <a:spcPct val="90000"/>
              </a:lnSpc>
              <a:spcAft>
                <a:spcPct val="50000"/>
              </a:spcAft>
              <a:buFontTx/>
              <a:buNone/>
            </a:pPr>
            <a:r>
              <a:rPr lang="fr-CA" dirty="0" smtClean="0">
                <a:solidFill>
                  <a:srgbClr val="A50021"/>
                </a:solidFill>
              </a:rPr>
              <a:t>Avantages du commerce électronique pour le consommateur</a:t>
            </a:r>
            <a:endParaRPr lang="fr-CA" dirty="0"/>
          </a:p>
          <a:p>
            <a:pPr>
              <a:lnSpc>
                <a:spcPct val="90000"/>
              </a:lnSpc>
              <a:spcAft>
                <a:spcPct val="20000"/>
              </a:spcAft>
            </a:pPr>
            <a:endParaRPr lang="fr-CA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28600"/>
            <a:ext cx="6858000" cy="838200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>
              <a:lnSpc>
                <a:spcPct val="80000"/>
              </a:lnSpc>
            </a:pPr>
            <a:r>
              <a:rPr lang="fr-CA" sz="1600" dirty="0"/>
              <a:t>AFFAIRES </a:t>
            </a:r>
            <a:r>
              <a:rPr lang="fr-CA" sz="1600" dirty="0" smtClean="0"/>
              <a:t>ÉLECTRONIQUES  &amp; COMMERCE ÉLECTRONIQUE</a:t>
            </a:r>
            <a:endParaRPr lang="fr-CA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14601"/>
            <a:ext cx="8534400" cy="4343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458200" cy="4953000"/>
          </a:xfrm>
        </p:spPr>
        <p:txBody>
          <a:bodyPr/>
          <a:lstStyle/>
          <a:p>
            <a:pPr algn="ctr">
              <a:lnSpc>
                <a:spcPct val="90000"/>
              </a:lnSpc>
              <a:spcAft>
                <a:spcPct val="50000"/>
              </a:spcAft>
              <a:buFontTx/>
              <a:buNone/>
            </a:pPr>
            <a:r>
              <a:rPr lang="fr-CA" dirty="0"/>
              <a:t>Avantages du commerce électronique pour le vendeur</a:t>
            </a:r>
          </a:p>
          <a:p>
            <a:pPr>
              <a:lnSpc>
                <a:spcPct val="90000"/>
              </a:lnSpc>
              <a:spcAft>
                <a:spcPct val="20000"/>
              </a:spcAft>
            </a:pPr>
            <a:endParaRPr lang="fr-CA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28600"/>
            <a:ext cx="6858000" cy="838200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>
              <a:lnSpc>
                <a:spcPct val="80000"/>
              </a:lnSpc>
            </a:pPr>
            <a:r>
              <a:rPr lang="fr-CA" sz="1600" dirty="0"/>
              <a:t>AFFAIRES </a:t>
            </a:r>
            <a:r>
              <a:rPr lang="fr-CA" sz="1600" dirty="0" smtClean="0"/>
              <a:t>ÉLECTRONIQUES  &amp; COMMERCE ÉLECTRONIQUE</a:t>
            </a:r>
            <a:endParaRPr lang="fr-CA" sz="1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2286000"/>
            <a:ext cx="7648576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751725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458200" cy="4953000"/>
          </a:xfrm>
        </p:spPr>
        <p:txBody>
          <a:bodyPr/>
          <a:lstStyle/>
          <a:p>
            <a:pPr algn="ctr">
              <a:lnSpc>
                <a:spcPct val="90000"/>
              </a:lnSpc>
              <a:spcAft>
                <a:spcPct val="50000"/>
              </a:spcAft>
              <a:buFontTx/>
              <a:buNone/>
            </a:pPr>
            <a:r>
              <a:rPr lang="fr-CA" dirty="0" smtClean="0"/>
              <a:t>Limites </a:t>
            </a:r>
            <a:r>
              <a:rPr lang="fr-CA" dirty="0"/>
              <a:t>du commerce </a:t>
            </a:r>
            <a:r>
              <a:rPr lang="fr-CA" dirty="0" smtClean="0"/>
              <a:t>électronique</a:t>
            </a:r>
            <a:endParaRPr lang="fr-CA" dirty="0"/>
          </a:p>
          <a:p>
            <a:pPr>
              <a:lnSpc>
                <a:spcPct val="90000"/>
              </a:lnSpc>
              <a:spcAft>
                <a:spcPct val="20000"/>
              </a:spcAft>
            </a:pPr>
            <a:endParaRPr lang="fr-CA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28600"/>
            <a:ext cx="6858000" cy="838200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>
              <a:lnSpc>
                <a:spcPct val="80000"/>
              </a:lnSpc>
            </a:pPr>
            <a:r>
              <a:rPr lang="fr-CA" sz="1600" dirty="0"/>
              <a:t>AFFAIRES </a:t>
            </a:r>
            <a:r>
              <a:rPr lang="fr-CA" sz="1600" dirty="0" smtClean="0"/>
              <a:t>ÉLECTRONIQUES  &amp; COMMERCE ÉLECTRONIQUE</a:t>
            </a:r>
            <a:endParaRPr lang="fr-CA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767" y="2438400"/>
            <a:ext cx="7811633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08828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3466</TotalTime>
  <Words>647</Words>
  <Application>Microsoft Office PowerPoint</Application>
  <PresentationFormat>Affichage à l'écran (4:3)</PresentationFormat>
  <Paragraphs>106</Paragraphs>
  <Slides>21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  <vt:variant>
        <vt:lpstr>Diaporamas personnalisés</vt:lpstr>
      </vt:variant>
      <vt:variant>
        <vt:i4>1</vt:i4>
      </vt:variant>
    </vt:vector>
  </HeadingPairs>
  <TitlesOfParts>
    <vt:vector size="23" baseType="lpstr">
      <vt:lpstr>Default Design</vt:lpstr>
      <vt:lpstr>Présentation PowerPoint</vt:lpstr>
      <vt:lpstr>AFFAIRES ÉLECTRONIQUES  &amp; COMMERCE ÉLECTRONIQUE</vt:lpstr>
      <vt:lpstr>AFFAIRES ÉLECTRONIQUES  &amp; COMMERCE ÉLECTRONIQUE</vt:lpstr>
      <vt:lpstr>AFFAIRES ÉLECTRONIQUES  &amp; COMMERCE ÉLECTRONIQUE</vt:lpstr>
      <vt:lpstr>AFFAIRES ÉLECTRONIQUES  &amp; COMMERCE ÉLECTRONIQUE  Quelques statistiques au Canada (Statistiques Canada)</vt:lpstr>
      <vt:lpstr>AFFAIRES ÉLECTRONIQUES  &amp; COMMERCE ÉLECTRONIQUE  Quelques statistiques au Canada (Statistiques Canada)</vt:lpstr>
      <vt:lpstr>AFFAIRES ÉLECTRONIQUES  &amp; COMMERCE ÉLECTRONIQUE</vt:lpstr>
      <vt:lpstr>AFFAIRES ÉLECTRONIQUES  &amp; COMMERCE ÉLECTRONIQUE</vt:lpstr>
      <vt:lpstr>AFFAIRES ÉLECTRONIQUES  &amp; COMMERCE ÉLECTRONIQUE</vt:lpstr>
      <vt:lpstr>AFFAIRES ÉLECTRONIQUES  &amp; COMMERCE ÉLECTRONIQUE  Quelques statistiques au Canada (Statistiques Canada)</vt:lpstr>
      <vt:lpstr>AFFAIRES ÉLECTRONIQUES  &amp; COMMERCE ÉLECTRONIQUE  Quelques statistiques au Canada (Statistiques Canada)</vt:lpstr>
      <vt:lpstr>AFFAIRES ÉLECTRONIQUES  &amp; COMMERCE ÉLECTRONIQUE</vt:lpstr>
      <vt:lpstr>AFFAIRES ÉLECTRONIQUES  &amp; COMMERCE ÉLECTRONIQUE</vt:lpstr>
      <vt:lpstr>COMMERCE ÉLECTRONIQUE</vt:lpstr>
      <vt:lpstr>COMMERCE ÉLECTRONIQUE</vt:lpstr>
      <vt:lpstr>COMMERCE ÉLECTRONIQUE</vt:lpstr>
      <vt:lpstr>COMMERCE ÉLECTRONIQUE</vt:lpstr>
      <vt:lpstr>COMMERCE ÉLECTRONIQUE</vt:lpstr>
      <vt:lpstr>COMMERCE ÉLECTRONIQUE</vt:lpstr>
      <vt:lpstr>CAPSULE SUR  LE WEB</vt:lpstr>
      <vt:lpstr>CAPSULE SUR  LE WEB</vt:lpstr>
      <vt:lpstr>Custom Show 1</vt:lpstr>
    </vt:vector>
  </TitlesOfParts>
  <Company>Azimuth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</dc:creator>
  <cp:lastModifiedBy>Cédric Soumpholphakdy (Étudiant)</cp:lastModifiedBy>
  <cp:revision>255</cp:revision>
  <dcterms:created xsi:type="dcterms:W3CDTF">2005-03-05T09:57:46Z</dcterms:created>
  <dcterms:modified xsi:type="dcterms:W3CDTF">2014-04-24T12:25:55Z</dcterms:modified>
</cp:coreProperties>
</file>