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1" r:id="rId2"/>
    <p:sldId id="262" r:id="rId3"/>
    <p:sldId id="267" r:id="rId4"/>
    <p:sldId id="263" r:id="rId5"/>
    <p:sldId id="268" r:id="rId6"/>
    <p:sldId id="270" r:id="rId7"/>
    <p:sldId id="271" r:id="rId8"/>
    <p:sldId id="272"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F79D1-48E4-4C8D-9C18-6A7548197789}"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B6F64-71E0-4B28-B8FF-7E0C34221062}" type="slidenum">
              <a:rPr lang="en-US" smtClean="0"/>
              <a:t>‹#›</a:t>
            </a:fld>
            <a:endParaRPr lang="en-US"/>
          </a:p>
        </p:txBody>
      </p:sp>
    </p:spTree>
    <p:extLst>
      <p:ext uri="{BB962C8B-B14F-4D97-AF65-F5344CB8AC3E}">
        <p14:creationId xmlns:p14="http://schemas.microsoft.com/office/powerpoint/2010/main" val="187191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03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47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9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78791" y="1309005"/>
            <a:ext cx="7034400" cy="362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667">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493400" y="4931805"/>
            <a:ext cx="52052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4426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2407372" y="2319867"/>
            <a:ext cx="8832800" cy="1514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000">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47" name="Google Shape;47;p11"/>
          <p:cNvSpPr txBox="1">
            <a:spLocks noGrp="1"/>
          </p:cNvSpPr>
          <p:nvPr>
            <p:ph type="body" idx="1"/>
          </p:nvPr>
        </p:nvSpPr>
        <p:spPr>
          <a:xfrm>
            <a:off x="2407372" y="3860468"/>
            <a:ext cx="8832800" cy="6348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Clr>
                <a:schemeClr val="lt1"/>
              </a:buClr>
              <a:buSzPts val="1400"/>
              <a:buChar char="●"/>
              <a:defRPr sz="2400">
                <a:solidFill>
                  <a:schemeClr val="lt1"/>
                </a:solidFill>
              </a:defRPr>
            </a:lvl1pPr>
            <a:lvl2pPr marL="1219170" lvl="1" indent="-423323" algn="ctr">
              <a:spcBef>
                <a:spcPts val="0"/>
              </a:spcBef>
              <a:spcAft>
                <a:spcPts val="0"/>
              </a:spcAft>
              <a:buClr>
                <a:schemeClr val="lt1"/>
              </a:buClr>
              <a:buSzPts val="1400"/>
              <a:buChar char="○"/>
              <a:defRPr>
                <a:solidFill>
                  <a:schemeClr val="lt1"/>
                </a:solidFill>
              </a:defRPr>
            </a:lvl2pPr>
            <a:lvl3pPr marL="1828754" lvl="2" indent="-423323" algn="ctr">
              <a:spcBef>
                <a:spcPts val="0"/>
              </a:spcBef>
              <a:spcAft>
                <a:spcPts val="0"/>
              </a:spcAft>
              <a:buClr>
                <a:schemeClr val="lt1"/>
              </a:buClr>
              <a:buSzPts val="1400"/>
              <a:buChar char="■"/>
              <a:defRPr>
                <a:solidFill>
                  <a:schemeClr val="lt1"/>
                </a:solidFill>
              </a:defRPr>
            </a:lvl3pPr>
            <a:lvl4pPr marL="2438339" lvl="3" indent="-423323" algn="ctr">
              <a:spcBef>
                <a:spcPts val="0"/>
              </a:spcBef>
              <a:spcAft>
                <a:spcPts val="0"/>
              </a:spcAft>
              <a:buClr>
                <a:schemeClr val="lt1"/>
              </a:buClr>
              <a:buSzPts val="1400"/>
              <a:buChar char="●"/>
              <a:defRPr>
                <a:solidFill>
                  <a:schemeClr val="lt1"/>
                </a:solidFill>
              </a:defRPr>
            </a:lvl4pPr>
            <a:lvl5pPr marL="3047924" lvl="4" indent="-423323" algn="ctr">
              <a:spcBef>
                <a:spcPts val="0"/>
              </a:spcBef>
              <a:spcAft>
                <a:spcPts val="0"/>
              </a:spcAft>
              <a:buClr>
                <a:schemeClr val="lt1"/>
              </a:buClr>
              <a:buSzPts val="1400"/>
              <a:buChar char="○"/>
              <a:defRPr>
                <a:solidFill>
                  <a:schemeClr val="lt1"/>
                </a:solidFill>
              </a:defRPr>
            </a:lvl5pPr>
            <a:lvl6pPr marL="3657509" lvl="5" indent="-423323" algn="ctr">
              <a:spcBef>
                <a:spcPts val="0"/>
              </a:spcBef>
              <a:spcAft>
                <a:spcPts val="0"/>
              </a:spcAft>
              <a:buClr>
                <a:schemeClr val="lt1"/>
              </a:buClr>
              <a:buSzPts val="1400"/>
              <a:buChar char="■"/>
              <a:defRPr>
                <a:solidFill>
                  <a:schemeClr val="lt1"/>
                </a:solidFill>
              </a:defRPr>
            </a:lvl6pPr>
            <a:lvl7pPr marL="4267093" lvl="6" indent="-423323" algn="ctr">
              <a:spcBef>
                <a:spcPts val="0"/>
              </a:spcBef>
              <a:spcAft>
                <a:spcPts val="0"/>
              </a:spcAft>
              <a:buClr>
                <a:schemeClr val="lt1"/>
              </a:buClr>
              <a:buSzPts val="1400"/>
              <a:buChar char="●"/>
              <a:defRPr>
                <a:solidFill>
                  <a:schemeClr val="lt1"/>
                </a:solidFill>
              </a:defRPr>
            </a:lvl7pPr>
            <a:lvl8pPr marL="4876678" lvl="7" indent="-423323" algn="ctr">
              <a:spcBef>
                <a:spcPts val="0"/>
              </a:spcBef>
              <a:spcAft>
                <a:spcPts val="0"/>
              </a:spcAft>
              <a:buClr>
                <a:schemeClr val="lt1"/>
              </a:buClr>
              <a:buSzPts val="1400"/>
              <a:buChar char="○"/>
              <a:defRPr>
                <a:solidFill>
                  <a:schemeClr val="lt1"/>
                </a:solidFill>
              </a:defRPr>
            </a:lvl8pPr>
            <a:lvl9pPr marL="5486263" lvl="8" indent="-423323" algn="ctr">
              <a:spcBef>
                <a:spcPts val="0"/>
              </a:spcBef>
              <a:spcAft>
                <a:spcPts val="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6823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08666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950967" y="7315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51" name="Google Shape;51;p13"/>
          <p:cNvSpPr txBox="1">
            <a:spLocks noGrp="1"/>
          </p:cNvSpPr>
          <p:nvPr>
            <p:ph type="title" idx="2"/>
          </p:nvPr>
        </p:nvSpPr>
        <p:spPr>
          <a:xfrm>
            <a:off x="122540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2" name="Google Shape;52;p13"/>
          <p:cNvSpPr txBox="1">
            <a:spLocks noGrp="1"/>
          </p:cNvSpPr>
          <p:nvPr>
            <p:ph type="title" idx="3" hasCustomPrompt="1"/>
          </p:nvPr>
        </p:nvSpPr>
        <p:spPr>
          <a:xfrm>
            <a:off x="1225409"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3"/>
          <p:cNvSpPr txBox="1">
            <a:spLocks noGrp="1"/>
          </p:cNvSpPr>
          <p:nvPr>
            <p:ph type="subTitle" idx="1"/>
          </p:nvPr>
        </p:nvSpPr>
        <p:spPr>
          <a:xfrm>
            <a:off x="1225415"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470868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5" name="Google Shape;55;p13"/>
          <p:cNvSpPr txBox="1">
            <a:spLocks noGrp="1"/>
          </p:cNvSpPr>
          <p:nvPr>
            <p:ph type="title" idx="5" hasCustomPrompt="1"/>
          </p:nvPr>
        </p:nvSpPr>
        <p:spPr>
          <a:xfrm>
            <a:off x="4708675"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6"/>
          </p:nvPr>
        </p:nvSpPr>
        <p:spPr>
          <a:xfrm>
            <a:off x="4708681"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7"/>
          </p:nvPr>
        </p:nvSpPr>
        <p:spPr>
          <a:xfrm>
            <a:off x="8191924"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8" name="Google Shape;58;p13"/>
          <p:cNvSpPr txBox="1">
            <a:spLocks noGrp="1"/>
          </p:cNvSpPr>
          <p:nvPr>
            <p:ph type="title" idx="8" hasCustomPrompt="1"/>
          </p:nvPr>
        </p:nvSpPr>
        <p:spPr>
          <a:xfrm>
            <a:off x="8191941"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9"/>
          </p:nvPr>
        </p:nvSpPr>
        <p:spPr>
          <a:xfrm>
            <a:off x="8191948" y="3071301"/>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13"/>
          </p:nvPr>
        </p:nvSpPr>
        <p:spPr>
          <a:xfrm>
            <a:off x="1225400" y="4660556"/>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1" name="Google Shape;61;p13"/>
          <p:cNvSpPr txBox="1">
            <a:spLocks noGrp="1"/>
          </p:cNvSpPr>
          <p:nvPr>
            <p:ph type="title" idx="14" hasCustomPrompt="1"/>
          </p:nvPr>
        </p:nvSpPr>
        <p:spPr>
          <a:xfrm>
            <a:off x="1225409"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15"/>
          </p:nvPr>
        </p:nvSpPr>
        <p:spPr>
          <a:xfrm>
            <a:off x="1225415" y="5442089"/>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6"/>
          </p:nvPr>
        </p:nvSpPr>
        <p:spPr>
          <a:xfrm>
            <a:off x="4708681" y="4660560"/>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4" name="Google Shape;64;p13"/>
          <p:cNvSpPr txBox="1">
            <a:spLocks noGrp="1"/>
          </p:cNvSpPr>
          <p:nvPr>
            <p:ph type="title" idx="17" hasCustomPrompt="1"/>
          </p:nvPr>
        </p:nvSpPr>
        <p:spPr>
          <a:xfrm>
            <a:off x="4708675"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18"/>
          </p:nvPr>
        </p:nvSpPr>
        <p:spPr>
          <a:xfrm>
            <a:off x="4708681"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19"/>
          </p:nvPr>
        </p:nvSpPr>
        <p:spPr>
          <a:xfrm>
            <a:off x="8191924" y="466055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7" name="Google Shape;67;p13"/>
          <p:cNvSpPr txBox="1">
            <a:spLocks noGrp="1"/>
          </p:cNvSpPr>
          <p:nvPr>
            <p:ph type="title" idx="20" hasCustomPrompt="1"/>
          </p:nvPr>
        </p:nvSpPr>
        <p:spPr>
          <a:xfrm>
            <a:off x="8191941"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8" name="Google Shape;68;p13"/>
          <p:cNvSpPr txBox="1">
            <a:spLocks noGrp="1"/>
          </p:cNvSpPr>
          <p:nvPr>
            <p:ph type="subTitle" idx="21"/>
          </p:nvPr>
        </p:nvSpPr>
        <p:spPr>
          <a:xfrm>
            <a:off x="8191948"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9" name="Google Shape;69;p13"/>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0005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988933" y="258144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2" name="Google Shape;72;p14"/>
          <p:cNvSpPr txBox="1">
            <a:spLocks noGrp="1"/>
          </p:cNvSpPr>
          <p:nvPr>
            <p:ph type="subTitle" idx="1"/>
          </p:nvPr>
        </p:nvSpPr>
        <p:spPr>
          <a:xfrm>
            <a:off x="5988935" y="4608496"/>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3" name="Google Shape;73;p14"/>
          <p:cNvSpPr txBox="1">
            <a:spLocks noGrp="1"/>
          </p:cNvSpPr>
          <p:nvPr>
            <p:ph type="title" idx="2" hasCustomPrompt="1"/>
          </p:nvPr>
        </p:nvSpPr>
        <p:spPr>
          <a:xfrm>
            <a:off x="7767915"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27028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526545" y="3009433"/>
            <a:ext cx="51424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6" name="Google Shape;76;p15"/>
          <p:cNvSpPr txBox="1">
            <a:spLocks noGrp="1"/>
          </p:cNvSpPr>
          <p:nvPr>
            <p:ph type="subTitle" idx="1"/>
          </p:nvPr>
        </p:nvSpPr>
        <p:spPr>
          <a:xfrm>
            <a:off x="3526545" y="5036496"/>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7" name="Google Shape;77;p15"/>
          <p:cNvSpPr txBox="1">
            <a:spLocks noGrp="1"/>
          </p:cNvSpPr>
          <p:nvPr>
            <p:ph type="title" idx="2" hasCustomPrompt="1"/>
          </p:nvPr>
        </p:nvSpPr>
        <p:spPr>
          <a:xfrm>
            <a:off x="5218545" y="12832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28254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951957" y="300505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80" name="Google Shape;80;p16"/>
          <p:cNvSpPr txBox="1">
            <a:spLocks noGrp="1"/>
          </p:cNvSpPr>
          <p:nvPr>
            <p:ph type="subTitle" idx="1"/>
          </p:nvPr>
        </p:nvSpPr>
        <p:spPr>
          <a:xfrm>
            <a:off x="951957" y="5032105"/>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81" name="Google Shape;81;p16"/>
          <p:cNvSpPr txBox="1">
            <a:spLocks noGrp="1"/>
          </p:cNvSpPr>
          <p:nvPr>
            <p:ph type="title" idx="2" hasCustomPrompt="1"/>
          </p:nvPr>
        </p:nvSpPr>
        <p:spPr>
          <a:xfrm>
            <a:off x="2730937"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31968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774195" y="4414367"/>
            <a:ext cx="5671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67">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4" name="Google Shape;84;p17"/>
          <p:cNvSpPr txBox="1">
            <a:spLocks noGrp="1"/>
          </p:cNvSpPr>
          <p:nvPr>
            <p:ph type="subTitle" idx="1"/>
          </p:nvPr>
        </p:nvSpPr>
        <p:spPr>
          <a:xfrm>
            <a:off x="2774195" y="1720967"/>
            <a:ext cx="6644000" cy="2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733">
                <a:solidFill>
                  <a:schemeClr val="lt1"/>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1738046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5"/>
        <p:cNvGrpSpPr/>
        <p:nvPr/>
      </p:nvGrpSpPr>
      <p:grpSpPr>
        <a:xfrm>
          <a:off x="0" y="0"/>
          <a:ext cx="0" cy="0"/>
          <a:chOff x="0" y="0"/>
          <a:chExt cx="0" cy="0"/>
        </a:xfrm>
      </p:grpSpPr>
      <p:sp>
        <p:nvSpPr>
          <p:cNvPr id="86" name="Google Shape;86;p18"/>
          <p:cNvSpPr/>
          <p:nvPr/>
        </p:nvSpPr>
        <p:spPr>
          <a:xfrm>
            <a:off x="0" y="-17200"/>
            <a:ext cx="6096000" cy="687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8"/>
          <p:cNvSpPr txBox="1">
            <a:spLocks noGrp="1"/>
          </p:cNvSpPr>
          <p:nvPr>
            <p:ph type="title"/>
          </p:nvPr>
        </p:nvSpPr>
        <p:spPr>
          <a:xfrm>
            <a:off x="6634299" y="719333"/>
            <a:ext cx="4609200" cy="1700800"/>
          </a:xfrm>
          <a:prstGeom prst="rect">
            <a:avLst/>
          </a:prstGeom>
        </p:spPr>
        <p:txBody>
          <a:bodyPr spcFirstLastPara="1" wrap="square" lIns="91425" tIns="91425" rIns="91425" bIns="91425" anchor="ctr" anchorCtr="0">
            <a:noAutofit/>
          </a:bodyPr>
          <a:lstStyle>
            <a:lvl1pPr lvl="0">
              <a:spcBef>
                <a:spcPts val="0"/>
              </a:spcBef>
              <a:spcAft>
                <a:spcPts val="0"/>
              </a:spcAft>
              <a:buNone/>
              <a:defRPr sz="4667"/>
            </a:lvl1pPr>
            <a:lvl2pPr lvl="1">
              <a:spcBef>
                <a:spcPts val="0"/>
              </a:spcBef>
              <a:spcAft>
                <a:spcPts val="0"/>
              </a:spcAft>
              <a:buNone/>
              <a:defRPr sz="4667">
                <a:solidFill>
                  <a:schemeClr val="dk2"/>
                </a:solidFill>
              </a:defRPr>
            </a:lvl2pPr>
            <a:lvl3pPr lvl="2">
              <a:spcBef>
                <a:spcPts val="0"/>
              </a:spcBef>
              <a:spcAft>
                <a:spcPts val="0"/>
              </a:spcAft>
              <a:buNone/>
              <a:defRPr sz="4667">
                <a:solidFill>
                  <a:schemeClr val="dk2"/>
                </a:solidFill>
              </a:defRPr>
            </a:lvl3pPr>
            <a:lvl4pPr lvl="3">
              <a:spcBef>
                <a:spcPts val="0"/>
              </a:spcBef>
              <a:spcAft>
                <a:spcPts val="0"/>
              </a:spcAft>
              <a:buNone/>
              <a:defRPr sz="4667">
                <a:solidFill>
                  <a:schemeClr val="dk2"/>
                </a:solidFill>
              </a:defRPr>
            </a:lvl4pPr>
            <a:lvl5pPr lvl="4">
              <a:spcBef>
                <a:spcPts val="0"/>
              </a:spcBef>
              <a:spcAft>
                <a:spcPts val="0"/>
              </a:spcAft>
              <a:buNone/>
              <a:defRPr sz="4667">
                <a:solidFill>
                  <a:schemeClr val="dk2"/>
                </a:solidFill>
              </a:defRPr>
            </a:lvl5pPr>
            <a:lvl6pPr lvl="5">
              <a:spcBef>
                <a:spcPts val="0"/>
              </a:spcBef>
              <a:spcAft>
                <a:spcPts val="0"/>
              </a:spcAft>
              <a:buNone/>
              <a:defRPr sz="4667">
                <a:solidFill>
                  <a:schemeClr val="dk2"/>
                </a:solidFill>
              </a:defRPr>
            </a:lvl6pPr>
            <a:lvl7pPr lvl="6">
              <a:spcBef>
                <a:spcPts val="0"/>
              </a:spcBef>
              <a:spcAft>
                <a:spcPts val="0"/>
              </a:spcAft>
              <a:buNone/>
              <a:defRPr sz="4667">
                <a:solidFill>
                  <a:schemeClr val="dk2"/>
                </a:solidFill>
              </a:defRPr>
            </a:lvl7pPr>
            <a:lvl8pPr lvl="7">
              <a:spcBef>
                <a:spcPts val="0"/>
              </a:spcBef>
              <a:spcAft>
                <a:spcPts val="0"/>
              </a:spcAft>
              <a:buNone/>
              <a:defRPr sz="4667">
                <a:solidFill>
                  <a:schemeClr val="dk2"/>
                </a:solidFill>
              </a:defRPr>
            </a:lvl8pPr>
            <a:lvl9pPr lvl="8">
              <a:spcBef>
                <a:spcPts val="0"/>
              </a:spcBef>
              <a:spcAft>
                <a:spcPts val="0"/>
              </a:spcAft>
              <a:buNone/>
              <a:defRPr sz="4667">
                <a:solidFill>
                  <a:schemeClr val="dk2"/>
                </a:solidFill>
              </a:defRPr>
            </a:lvl9pPr>
          </a:lstStyle>
          <a:p>
            <a:endParaRPr/>
          </a:p>
        </p:txBody>
      </p:sp>
      <p:sp>
        <p:nvSpPr>
          <p:cNvPr id="88" name="Google Shape;88;p18"/>
          <p:cNvSpPr txBox="1">
            <a:spLocks noGrp="1"/>
          </p:cNvSpPr>
          <p:nvPr>
            <p:ph type="subTitle" idx="1"/>
          </p:nvPr>
        </p:nvSpPr>
        <p:spPr>
          <a:xfrm>
            <a:off x="6634300" y="2839567"/>
            <a:ext cx="4609200" cy="3293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89" name="Google Shape;89;p18"/>
          <p:cNvCxnSpPr/>
          <p:nvPr/>
        </p:nvCxnSpPr>
        <p:spPr>
          <a:xfrm>
            <a:off x="6780581" y="2839567"/>
            <a:ext cx="5765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4245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0"/>
        <p:cNvGrpSpPr/>
        <p:nvPr/>
      </p:nvGrpSpPr>
      <p:grpSpPr>
        <a:xfrm>
          <a:off x="0" y="0"/>
          <a:ext cx="0" cy="0"/>
          <a:chOff x="0" y="0"/>
          <a:chExt cx="0" cy="0"/>
        </a:xfrm>
      </p:grpSpPr>
      <p:sp>
        <p:nvSpPr>
          <p:cNvPr id="91" name="Google Shape;91;p19"/>
          <p:cNvSpPr txBox="1">
            <a:spLocks noGrp="1"/>
          </p:cNvSpPr>
          <p:nvPr>
            <p:ph type="subTitle" idx="1"/>
          </p:nvPr>
        </p:nvSpPr>
        <p:spPr>
          <a:xfrm>
            <a:off x="1382619" y="1825995"/>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2" name="Google Shape;92;p19"/>
          <p:cNvSpPr txBox="1">
            <a:spLocks noGrp="1"/>
          </p:cNvSpPr>
          <p:nvPr>
            <p:ph type="subTitle" idx="2"/>
          </p:nvPr>
        </p:nvSpPr>
        <p:spPr>
          <a:xfrm>
            <a:off x="1378944" y="3759096"/>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3" name="Google Shape;93;p19"/>
          <p:cNvSpPr txBox="1">
            <a:spLocks noGrp="1"/>
          </p:cNvSpPr>
          <p:nvPr>
            <p:ph type="subTitle" idx="3"/>
          </p:nvPr>
        </p:nvSpPr>
        <p:spPr>
          <a:xfrm>
            <a:off x="1382639" y="2247048"/>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19"/>
          <p:cNvSpPr txBox="1">
            <a:spLocks noGrp="1"/>
          </p:cNvSpPr>
          <p:nvPr>
            <p:ph type="subTitle" idx="4"/>
          </p:nvPr>
        </p:nvSpPr>
        <p:spPr>
          <a:xfrm>
            <a:off x="1376767" y="4184076"/>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9"/>
          <p:cNvSpPr/>
          <p:nvPr/>
        </p:nvSpPr>
        <p:spPr>
          <a:xfrm>
            <a:off x="7602800" y="719333"/>
            <a:ext cx="4589200" cy="6132800"/>
          </a:xfrm>
          <a:prstGeom prst="rect">
            <a:avLst/>
          </a:prstGeom>
          <a:solidFill>
            <a:srgbClr val="C1A480">
              <a:alpha val="53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6" name="Google Shape;96;p19"/>
          <p:cNvCxnSpPr/>
          <p:nvPr/>
        </p:nvCxnSpPr>
        <p:spPr>
          <a:xfrm>
            <a:off x="-25800" y="705600"/>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80125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950967" y="1625533"/>
            <a:ext cx="5120400" cy="4507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sp>
        <p:nvSpPr>
          <p:cNvPr id="99" name="Google Shape;99;p20"/>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0" name="Google Shape;100;p20"/>
          <p:cNvSpPr txBox="1">
            <a:spLocks noGrp="1"/>
          </p:cNvSpPr>
          <p:nvPr>
            <p:ph type="body" idx="2"/>
          </p:nvPr>
        </p:nvSpPr>
        <p:spPr>
          <a:xfrm>
            <a:off x="6120567" y="2520244"/>
            <a:ext cx="5120400" cy="35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cxnSp>
        <p:nvCxnSpPr>
          <p:cNvPr id="101" name="Google Shape;101;p20"/>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385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526545" y="2678867"/>
            <a:ext cx="5142400" cy="2010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333">
                <a:solidFill>
                  <a:schemeClr val="lt1"/>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3" name="Google Shape;13;p3"/>
          <p:cNvSpPr txBox="1">
            <a:spLocks noGrp="1"/>
          </p:cNvSpPr>
          <p:nvPr>
            <p:ph type="subTitle" idx="1"/>
          </p:nvPr>
        </p:nvSpPr>
        <p:spPr>
          <a:xfrm>
            <a:off x="3526545" y="4705929"/>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 name="Google Shape;14;p3"/>
          <p:cNvSpPr txBox="1">
            <a:spLocks noGrp="1"/>
          </p:cNvSpPr>
          <p:nvPr>
            <p:ph type="title" idx="2" hasCustomPrompt="1"/>
          </p:nvPr>
        </p:nvSpPr>
        <p:spPr>
          <a:xfrm>
            <a:off x="5218545" y="14229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77929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2"/>
        <p:cNvGrpSpPr/>
        <p:nvPr/>
      </p:nvGrpSpPr>
      <p:grpSpPr>
        <a:xfrm>
          <a:off x="0" y="0"/>
          <a:ext cx="0" cy="0"/>
          <a:chOff x="0" y="0"/>
          <a:chExt cx="0" cy="0"/>
        </a:xfrm>
      </p:grpSpPr>
      <p:sp>
        <p:nvSpPr>
          <p:cNvPr id="103" name="Google Shape;103;p21"/>
          <p:cNvSpPr txBox="1">
            <a:spLocks noGrp="1"/>
          </p:cNvSpPr>
          <p:nvPr>
            <p:ph type="title" hasCustomPrompt="1"/>
          </p:nvPr>
        </p:nvSpPr>
        <p:spPr>
          <a:xfrm>
            <a:off x="950967"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 name="Google Shape;104;p21"/>
          <p:cNvSpPr txBox="1">
            <a:spLocks noGrp="1"/>
          </p:cNvSpPr>
          <p:nvPr>
            <p:ph type="title" idx="2" hasCustomPrompt="1"/>
          </p:nvPr>
        </p:nvSpPr>
        <p:spPr>
          <a:xfrm>
            <a:off x="4822071"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5" name="Google Shape;105;p21"/>
          <p:cNvSpPr txBox="1">
            <a:spLocks noGrp="1"/>
          </p:cNvSpPr>
          <p:nvPr>
            <p:ph type="title" idx="3" hasCustomPrompt="1"/>
          </p:nvPr>
        </p:nvSpPr>
        <p:spPr>
          <a:xfrm>
            <a:off x="8698472"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21"/>
          <p:cNvSpPr txBox="1">
            <a:spLocks noGrp="1"/>
          </p:cNvSpPr>
          <p:nvPr>
            <p:ph type="title" idx="4"/>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07" name="Google Shape;107;p21"/>
          <p:cNvSpPr txBox="1">
            <a:spLocks noGrp="1"/>
          </p:cNvSpPr>
          <p:nvPr>
            <p:ph type="subTitle" idx="1"/>
          </p:nvPr>
        </p:nvSpPr>
        <p:spPr>
          <a:xfrm>
            <a:off x="950967"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1"/>
          <p:cNvSpPr txBox="1">
            <a:spLocks noGrp="1"/>
          </p:cNvSpPr>
          <p:nvPr>
            <p:ph type="subTitle" idx="5"/>
          </p:nvPr>
        </p:nvSpPr>
        <p:spPr>
          <a:xfrm>
            <a:off x="4822071"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21"/>
          <p:cNvSpPr txBox="1">
            <a:spLocks noGrp="1"/>
          </p:cNvSpPr>
          <p:nvPr>
            <p:ph type="subTitle" idx="6"/>
          </p:nvPr>
        </p:nvSpPr>
        <p:spPr>
          <a:xfrm>
            <a:off x="8698472"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21"/>
          <p:cNvSpPr txBox="1">
            <a:spLocks noGrp="1"/>
          </p:cNvSpPr>
          <p:nvPr>
            <p:ph type="subTitle" idx="7"/>
          </p:nvPr>
        </p:nvSpPr>
        <p:spPr>
          <a:xfrm>
            <a:off x="950967"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1" name="Google Shape;111;p21"/>
          <p:cNvSpPr txBox="1">
            <a:spLocks noGrp="1"/>
          </p:cNvSpPr>
          <p:nvPr>
            <p:ph type="subTitle" idx="8"/>
          </p:nvPr>
        </p:nvSpPr>
        <p:spPr>
          <a:xfrm>
            <a:off x="4822071"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2" name="Google Shape;112;p21"/>
          <p:cNvSpPr txBox="1">
            <a:spLocks noGrp="1"/>
          </p:cNvSpPr>
          <p:nvPr>
            <p:ph type="subTitle" idx="9"/>
          </p:nvPr>
        </p:nvSpPr>
        <p:spPr>
          <a:xfrm>
            <a:off x="8698472"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cxnSp>
        <p:nvCxnSpPr>
          <p:cNvPr id="113" name="Google Shape;113;p21"/>
          <p:cNvCxnSpPr/>
          <p:nvPr/>
        </p:nvCxnSpPr>
        <p:spPr>
          <a:xfrm>
            <a:off x="4152000" y="2030733"/>
            <a:ext cx="0" cy="4818800"/>
          </a:xfrm>
          <a:prstGeom prst="straightConnector1">
            <a:avLst/>
          </a:prstGeom>
          <a:noFill/>
          <a:ln w="19050" cap="flat" cmpd="sng">
            <a:solidFill>
              <a:schemeClr val="dk2"/>
            </a:solidFill>
            <a:prstDash val="solid"/>
            <a:round/>
            <a:headEnd type="none" w="med" len="med"/>
            <a:tailEnd type="none" w="med" len="med"/>
          </a:ln>
        </p:spPr>
      </p:cxnSp>
      <p:cxnSp>
        <p:nvCxnSpPr>
          <p:cNvPr id="114" name="Google Shape;114;p21"/>
          <p:cNvCxnSpPr/>
          <p:nvPr/>
        </p:nvCxnSpPr>
        <p:spPr>
          <a:xfrm>
            <a:off x="8024133" y="2030733"/>
            <a:ext cx="0" cy="48188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22005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17" name="Google Shape;117;p22"/>
          <p:cNvCxnSpPr/>
          <p:nvPr/>
        </p:nvCxnSpPr>
        <p:spPr>
          <a:xfrm>
            <a:off x="8600" y="355649"/>
            <a:ext cx="3528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79296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120" name="Google Shape;120;p23"/>
          <p:cNvGrpSpPr/>
          <p:nvPr/>
        </p:nvGrpSpPr>
        <p:grpSpPr>
          <a:xfrm>
            <a:off x="951001" y="392450"/>
            <a:ext cx="10290440" cy="6094837"/>
            <a:chOff x="1077725" y="1006750"/>
            <a:chExt cx="6763500" cy="2730825"/>
          </a:xfrm>
        </p:grpSpPr>
        <p:cxnSp>
          <p:nvCxnSpPr>
            <p:cNvPr id="121" name="Google Shape;121;p2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p2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3548631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5023967" y="732100"/>
            <a:ext cx="554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25" name="Google Shape;125;p24"/>
          <p:cNvSpPr txBox="1">
            <a:spLocks noGrp="1"/>
          </p:cNvSpPr>
          <p:nvPr>
            <p:ph type="subTitle" idx="1"/>
          </p:nvPr>
        </p:nvSpPr>
        <p:spPr>
          <a:xfrm>
            <a:off x="5023980" y="2675500"/>
            <a:ext cx="24172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4"/>
          <p:cNvSpPr txBox="1">
            <a:spLocks noGrp="1"/>
          </p:cNvSpPr>
          <p:nvPr>
            <p:ph type="subTitle" idx="2"/>
          </p:nvPr>
        </p:nvSpPr>
        <p:spPr>
          <a:xfrm>
            <a:off x="5023980" y="3103300"/>
            <a:ext cx="24172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24"/>
          <p:cNvSpPr txBox="1">
            <a:spLocks noGrp="1"/>
          </p:cNvSpPr>
          <p:nvPr>
            <p:ph type="subTitle" idx="3"/>
          </p:nvPr>
        </p:nvSpPr>
        <p:spPr>
          <a:xfrm>
            <a:off x="8149809" y="2675500"/>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24"/>
          <p:cNvSpPr txBox="1">
            <a:spLocks noGrp="1"/>
          </p:cNvSpPr>
          <p:nvPr>
            <p:ph type="subTitle" idx="4"/>
          </p:nvPr>
        </p:nvSpPr>
        <p:spPr>
          <a:xfrm>
            <a:off x="8149809" y="3103301"/>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24"/>
          <p:cNvSpPr txBox="1">
            <a:spLocks noGrp="1"/>
          </p:cNvSpPr>
          <p:nvPr>
            <p:ph type="subTitle" idx="5"/>
          </p:nvPr>
        </p:nvSpPr>
        <p:spPr>
          <a:xfrm>
            <a:off x="5023980" y="4564533"/>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24"/>
          <p:cNvSpPr txBox="1">
            <a:spLocks noGrp="1"/>
          </p:cNvSpPr>
          <p:nvPr>
            <p:ph type="subTitle" idx="6"/>
          </p:nvPr>
        </p:nvSpPr>
        <p:spPr>
          <a:xfrm>
            <a:off x="5023980" y="4992336"/>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4"/>
          <p:cNvSpPr txBox="1">
            <a:spLocks noGrp="1"/>
          </p:cNvSpPr>
          <p:nvPr>
            <p:ph type="subTitle" idx="7"/>
          </p:nvPr>
        </p:nvSpPr>
        <p:spPr>
          <a:xfrm>
            <a:off x="8149809" y="4564533"/>
            <a:ext cx="24140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24"/>
          <p:cNvSpPr txBox="1">
            <a:spLocks noGrp="1"/>
          </p:cNvSpPr>
          <p:nvPr>
            <p:ph type="subTitle" idx="8"/>
          </p:nvPr>
        </p:nvSpPr>
        <p:spPr>
          <a:xfrm>
            <a:off x="8149809" y="4992332"/>
            <a:ext cx="24140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4"/>
          <p:cNvSpPr/>
          <p:nvPr/>
        </p:nvSpPr>
        <p:spPr>
          <a:xfrm flipH="1">
            <a:off x="-25633"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34" name="Google Shape;134;p24"/>
          <p:cNvCxnSpPr/>
          <p:nvPr/>
        </p:nvCxnSpPr>
        <p:spPr>
          <a:xfrm rot="10800000">
            <a:off x="5523200" y="347049"/>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553564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37" name="Google Shape;137;p25"/>
          <p:cNvSpPr txBox="1">
            <a:spLocks noGrp="1"/>
          </p:cNvSpPr>
          <p:nvPr>
            <p:ph type="title" idx="2"/>
          </p:nvPr>
        </p:nvSpPr>
        <p:spPr>
          <a:xfrm>
            <a:off x="2180905" y="1773439"/>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38" name="Google Shape;138;p25"/>
          <p:cNvSpPr txBox="1">
            <a:spLocks noGrp="1"/>
          </p:cNvSpPr>
          <p:nvPr>
            <p:ph type="subTitle" idx="1"/>
          </p:nvPr>
        </p:nvSpPr>
        <p:spPr>
          <a:xfrm>
            <a:off x="2180905" y="2204840"/>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5"/>
          <p:cNvSpPr txBox="1">
            <a:spLocks noGrp="1"/>
          </p:cNvSpPr>
          <p:nvPr>
            <p:ph type="title" idx="3"/>
          </p:nvPr>
        </p:nvSpPr>
        <p:spPr>
          <a:xfrm>
            <a:off x="2180905" y="4979396"/>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0" name="Google Shape;140;p25"/>
          <p:cNvSpPr txBox="1">
            <a:spLocks noGrp="1"/>
          </p:cNvSpPr>
          <p:nvPr>
            <p:ph type="subTitle" idx="4"/>
          </p:nvPr>
        </p:nvSpPr>
        <p:spPr>
          <a:xfrm>
            <a:off x="2180905" y="5410929"/>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5"/>
          <p:cNvSpPr txBox="1">
            <a:spLocks noGrp="1"/>
          </p:cNvSpPr>
          <p:nvPr>
            <p:ph type="title" idx="5"/>
          </p:nvPr>
        </p:nvSpPr>
        <p:spPr>
          <a:xfrm>
            <a:off x="2180905" y="3365168"/>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2" name="Google Shape;142;p25"/>
          <p:cNvSpPr txBox="1">
            <a:spLocks noGrp="1"/>
          </p:cNvSpPr>
          <p:nvPr>
            <p:ph type="subTitle" idx="6"/>
          </p:nvPr>
        </p:nvSpPr>
        <p:spPr>
          <a:xfrm>
            <a:off x="2180905" y="3796568"/>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3" name="Google Shape;143;p25"/>
          <p:cNvCxnSpPr/>
          <p:nvPr/>
        </p:nvCxnSpPr>
        <p:spPr>
          <a:xfrm>
            <a:off x="968100"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44" name="Google Shape;144;p25"/>
          <p:cNvSpPr/>
          <p:nvPr/>
        </p:nvSpPr>
        <p:spPr>
          <a:xfrm>
            <a:off x="7602800"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2748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5"/>
        <p:cNvGrpSpPr/>
        <p:nvPr/>
      </p:nvGrpSpPr>
      <p:grpSpPr>
        <a:xfrm>
          <a:off x="0" y="0"/>
          <a:ext cx="0" cy="0"/>
          <a:chOff x="0" y="0"/>
          <a:chExt cx="0" cy="0"/>
        </a:xfrm>
      </p:grpSpPr>
      <p:sp>
        <p:nvSpPr>
          <p:cNvPr id="146" name="Google Shape;146;p26"/>
          <p:cNvSpPr txBox="1">
            <a:spLocks noGrp="1"/>
          </p:cNvSpPr>
          <p:nvPr>
            <p:ph type="subTitle" idx="1"/>
          </p:nvPr>
        </p:nvSpPr>
        <p:spPr>
          <a:xfrm>
            <a:off x="1141525" y="2617148"/>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7" name="Google Shape;147;p26"/>
          <p:cNvSpPr txBox="1">
            <a:spLocks noGrp="1"/>
          </p:cNvSpPr>
          <p:nvPr>
            <p:ph type="subTitle" idx="2"/>
          </p:nvPr>
        </p:nvSpPr>
        <p:spPr>
          <a:xfrm>
            <a:off x="4760719" y="2617148"/>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8" name="Google Shape;148;p26"/>
          <p:cNvSpPr txBox="1">
            <a:spLocks noGrp="1"/>
          </p:cNvSpPr>
          <p:nvPr>
            <p:ph type="subTitle" idx="3"/>
          </p:nvPr>
        </p:nvSpPr>
        <p:spPr>
          <a:xfrm>
            <a:off x="8371100" y="2617148"/>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9" name="Google Shape;149;p26"/>
          <p:cNvSpPr txBox="1">
            <a:spLocks noGrp="1"/>
          </p:cNvSpPr>
          <p:nvPr>
            <p:ph type="subTitle" idx="4"/>
          </p:nvPr>
        </p:nvSpPr>
        <p:spPr>
          <a:xfrm>
            <a:off x="1141525" y="4937925"/>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0" name="Google Shape;150;p26"/>
          <p:cNvSpPr txBox="1">
            <a:spLocks noGrp="1"/>
          </p:cNvSpPr>
          <p:nvPr>
            <p:ph type="subTitle" idx="5"/>
          </p:nvPr>
        </p:nvSpPr>
        <p:spPr>
          <a:xfrm>
            <a:off x="4760719" y="4937923"/>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1" name="Google Shape;151;p26"/>
          <p:cNvSpPr txBox="1">
            <a:spLocks noGrp="1"/>
          </p:cNvSpPr>
          <p:nvPr>
            <p:ph type="subTitle" idx="6"/>
          </p:nvPr>
        </p:nvSpPr>
        <p:spPr>
          <a:xfrm>
            <a:off x="8371100" y="4937923"/>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2" name="Google Shape;152;p26"/>
          <p:cNvSpPr txBox="1">
            <a:spLocks noGrp="1"/>
          </p:cNvSpPr>
          <p:nvPr>
            <p:ph type="title"/>
          </p:nvPr>
        </p:nvSpPr>
        <p:spPr>
          <a:xfrm>
            <a:off x="951133"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3" name="Google Shape;153;p26"/>
          <p:cNvSpPr txBox="1">
            <a:spLocks noGrp="1"/>
          </p:cNvSpPr>
          <p:nvPr>
            <p:ph type="subTitle" idx="7"/>
          </p:nvPr>
        </p:nvSpPr>
        <p:spPr>
          <a:xfrm>
            <a:off x="1141925" y="3054687"/>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26"/>
          <p:cNvSpPr txBox="1">
            <a:spLocks noGrp="1"/>
          </p:cNvSpPr>
          <p:nvPr>
            <p:ph type="subTitle" idx="8"/>
          </p:nvPr>
        </p:nvSpPr>
        <p:spPr>
          <a:xfrm>
            <a:off x="4760919" y="305468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6"/>
          <p:cNvSpPr txBox="1">
            <a:spLocks noGrp="1"/>
          </p:cNvSpPr>
          <p:nvPr>
            <p:ph type="subTitle" idx="9"/>
          </p:nvPr>
        </p:nvSpPr>
        <p:spPr>
          <a:xfrm>
            <a:off x="8371300" y="305468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6"/>
          <p:cNvSpPr txBox="1">
            <a:spLocks noGrp="1"/>
          </p:cNvSpPr>
          <p:nvPr>
            <p:ph type="subTitle" idx="13"/>
          </p:nvPr>
        </p:nvSpPr>
        <p:spPr>
          <a:xfrm>
            <a:off x="1141925" y="5381448"/>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6"/>
          <p:cNvSpPr txBox="1">
            <a:spLocks noGrp="1"/>
          </p:cNvSpPr>
          <p:nvPr>
            <p:ph type="subTitle" idx="14"/>
          </p:nvPr>
        </p:nvSpPr>
        <p:spPr>
          <a:xfrm>
            <a:off x="4760919" y="538144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6"/>
          <p:cNvSpPr txBox="1">
            <a:spLocks noGrp="1"/>
          </p:cNvSpPr>
          <p:nvPr>
            <p:ph type="subTitle" idx="15"/>
          </p:nvPr>
        </p:nvSpPr>
        <p:spPr>
          <a:xfrm>
            <a:off x="8371300" y="538144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9" name="Google Shape;159;p26"/>
          <p:cNvCxnSpPr/>
          <p:nvPr/>
        </p:nvCxnSpPr>
        <p:spPr>
          <a:xfrm>
            <a:off x="965200" y="-228600"/>
            <a:ext cx="0" cy="4216400"/>
          </a:xfrm>
          <a:prstGeom prst="straightConnector1">
            <a:avLst/>
          </a:prstGeom>
          <a:noFill/>
          <a:ln w="19050" cap="flat" cmpd="sng">
            <a:solidFill>
              <a:schemeClr val="dk2"/>
            </a:solidFill>
            <a:prstDash val="solid"/>
            <a:round/>
            <a:headEnd type="none" w="med" len="med"/>
            <a:tailEnd type="none" w="med" len="med"/>
          </a:ln>
        </p:spPr>
      </p:cxnSp>
      <p:cxnSp>
        <p:nvCxnSpPr>
          <p:cNvPr id="160" name="Google Shape;160;p26"/>
          <p:cNvCxnSpPr/>
          <p:nvPr/>
        </p:nvCxnSpPr>
        <p:spPr>
          <a:xfrm>
            <a:off x="11240800" y="3414285"/>
            <a:ext cx="0" cy="3634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37563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61"/>
        <p:cNvGrpSpPr/>
        <p:nvPr/>
      </p:nvGrpSpPr>
      <p:grpSpPr>
        <a:xfrm>
          <a:off x="0" y="0"/>
          <a:ext cx="0" cy="0"/>
          <a:chOff x="0" y="0"/>
          <a:chExt cx="0" cy="0"/>
        </a:xfrm>
      </p:grpSpPr>
      <p:sp>
        <p:nvSpPr>
          <p:cNvPr id="162" name="Google Shape;162;p27"/>
          <p:cNvSpPr txBox="1">
            <a:spLocks noGrp="1"/>
          </p:cNvSpPr>
          <p:nvPr>
            <p:ph type="subTitle" idx="1"/>
          </p:nvPr>
        </p:nvSpPr>
        <p:spPr>
          <a:xfrm>
            <a:off x="212942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3" name="Google Shape;163;p27"/>
          <p:cNvSpPr txBox="1">
            <a:spLocks noGrp="1"/>
          </p:cNvSpPr>
          <p:nvPr>
            <p:ph type="subTitle" idx="2"/>
          </p:nvPr>
        </p:nvSpPr>
        <p:spPr>
          <a:xfrm>
            <a:off x="760326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4" name="Google Shape;164;p27"/>
          <p:cNvSpPr txBox="1">
            <a:spLocks noGrp="1"/>
          </p:cNvSpPr>
          <p:nvPr>
            <p:ph type="subTitle" idx="3"/>
          </p:nvPr>
        </p:nvSpPr>
        <p:spPr>
          <a:xfrm>
            <a:off x="212942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5" name="Google Shape;165;p27"/>
          <p:cNvSpPr txBox="1">
            <a:spLocks noGrp="1"/>
          </p:cNvSpPr>
          <p:nvPr>
            <p:ph type="subTitle" idx="4"/>
          </p:nvPr>
        </p:nvSpPr>
        <p:spPr>
          <a:xfrm>
            <a:off x="760326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6" name="Google Shape;166;p27"/>
          <p:cNvSpPr txBox="1">
            <a:spLocks noGrp="1"/>
          </p:cNvSpPr>
          <p:nvPr>
            <p:ph type="title"/>
          </p:nvPr>
        </p:nvSpPr>
        <p:spPr>
          <a:xfrm>
            <a:off x="950967" y="741167"/>
            <a:ext cx="1029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67" name="Google Shape;167;p27"/>
          <p:cNvSpPr txBox="1">
            <a:spLocks noGrp="1"/>
          </p:cNvSpPr>
          <p:nvPr>
            <p:ph type="subTitle" idx="5"/>
          </p:nvPr>
        </p:nvSpPr>
        <p:spPr>
          <a:xfrm>
            <a:off x="212942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27"/>
          <p:cNvSpPr txBox="1">
            <a:spLocks noGrp="1"/>
          </p:cNvSpPr>
          <p:nvPr>
            <p:ph type="subTitle" idx="6"/>
          </p:nvPr>
        </p:nvSpPr>
        <p:spPr>
          <a:xfrm>
            <a:off x="760326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27"/>
          <p:cNvSpPr txBox="1">
            <a:spLocks noGrp="1"/>
          </p:cNvSpPr>
          <p:nvPr>
            <p:ph type="subTitle" idx="7"/>
          </p:nvPr>
        </p:nvSpPr>
        <p:spPr>
          <a:xfrm>
            <a:off x="760326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27"/>
          <p:cNvSpPr txBox="1">
            <a:spLocks noGrp="1"/>
          </p:cNvSpPr>
          <p:nvPr>
            <p:ph type="subTitle" idx="8"/>
          </p:nvPr>
        </p:nvSpPr>
        <p:spPr>
          <a:xfrm>
            <a:off x="212942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08391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1"/>
        <p:cNvGrpSpPr/>
        <p:nvPr/>
      </p:nvGrpSpPr>
      <p:grpSpPr>
        <a:xfrm>
          <a:off x="0" y="0"/>
          <a:ext cx="0" cy="0"/>
          <a:chOff x="0" y="0"/>
          <a:chExt cx="0" cy="0"/>
        </a:xfrm>
      </p:grpSpPr>
      <p:sp>
        <p:nvSpPr>
          <p:cNvPr id="172" name="Google Shape;172;p28"/>
          <p:cNvSpPr txBox="1">
            <a:spLocks noGrp="1"/>
          </p:cNvSpPr>
          <p:nvPr>
            <p:ph type="subTitle" idx="1"/>
          </p:nvPr>
        </p:nvSpPr>
        <p:spPr>
          <a:xfrm>
            <a:off x="8202965"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3" name="Google Shape;173;p28"/>
          <p:cNvSpPr txBox="1">
            <a:spLocks noGrp="1"/>
          </p:cNvSpPr>
          <p:nvPr>
            <p:ph type="subTitle" idx="2"/>
          </p:nvPr>
        </p:nvSpPr>
        <p:spPr>
          <a:xfrm>
            <a:off x="4579860" y="2101755"/>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4" name="Google Shape;174;p28"/>
          <p:cNvSpPr txBox="1">
            <a:spLocks noGrp="1"/>
          </p:cNvSpPr>
          <p:nvPr>
            <p:ph type="subTitle" idx="3"/>
          </p:nvPr>
        </p:nvSpPr>
        <p:spPr>
          <a:xfrm>
            <a:off x="959684"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5" name="Google Shape;175;p28"/>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76" name="Google Shape;176;p28"/>
          <p:cNvSpPr txBox="1">
            <a:spLocks noGrp="1"/>
          </p:cNvSpPr>
          <p:nvPr>
            <p:ph type="subTitle" idx="4"/>
          </p:nvPr>
        </p:nvSpPr>
        <p:spPr>
          <a:xfrm>
            <a:off x="963168"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8"/>
          <p:cNvSpPr txBox="1">
            <a:spLocks noGrp="1"/>
          </p:cNvSpPr>
          <p:nvPr>
            <p:ph type="subTitle" idx="5"/>
          </p:nvPr>
        </p:nvSpPr>
        <p:spPr>
          <a:xfrm>
            <a:off x="4577860" y="2536011"/>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8" name="Google Shape;178;p28"/>
          <p:cNvSpPr txBox="1">
            <a:spLocks noGrp="1"/>
          </p:cNvSpPr>
          <p:nvPr>
            <p:ph type="subTitle" idx="6"/>
          </p:nvPr>
        </p:nvSpPr>
        <p:spPr>
          <a:xfrm>
            <a:off x="8205216"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79" name="Google Shape;179;p28"/>
          <p:cNvGrpSpPr/>
          <p:nvPr/>
        </p:nvGrpSpPr>
        <p:grpSpPr>
          <a:xfrm>
            <a:off x="0" y="352335"/>
            <a:ext cx="12192000" cy="0"/>
            <a:chOff x="0" y="528738"/>
            <a:chExt cx="9144000" cy="0"/>
          </a:xfrm>
        </p:grpSpPr>
        <p:cxnSp>
          <p:nvCxnSpPr>
            <p:cNvPr id="180" name="Google Shape;180;p28"/>
            <p:cNvCxnSpPr/>
            <p:nvPr/>
          </p:nvCxnSpPr>
          <p:spPr>
            <a:xfrm rot="10800000">
              <a:off x="6298800" y="528738"/>
              <a:ext cx="2845200" cy="0"/>
            </a:xfrm>
            <a:prstGeom prst="straightConnector1">
              <a:avLst/>
            </a:prstGeom>
            <a:noFill/>
            <a:ln w="19050" cap="flat" cmpd="sng">
              <a:solidFill>
                <a:schemeClr val="dk2"/>
              </a:solidFill>
              <a:prstDash val="solid"/>
              <a:round/>
              <a:headEnd type="none" w="med" len="med"/>
              <a:tailEnd type="none" w="med" len="med"/>
            </a:ln>
          </p:spPr>
        </p:cxnSp>
        <p:cxnSp>
          <p:nvCxnSpPr>
            <p:cNvPr id="181" name="Google Shape;181;p28"/>
            <p:cNvCxnSpPr/>
            <p:nvPr/>
          </p:nvCxnSpPr>
          <p:spPr>
            <a:xfrm rot="10800000">
              <a:off x="0" y="528738"/>
              <a:ext cx="28452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5898763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2"/>
        <p:cNvGrpSpPr/>
        <p:nvPr/>
      </p:nvGrpSpPr>
      <p:grpSpPr>
        <a:xfrm>
          <a:off x="0" y="0"/>
          <a:ext cx="0" cy="0"/>
          <a:chOff x="0" y="0"/>
          <a:chExt cx="0" cy="0"/>
        </a:xfrm>
      </p:grpSpPr>
      <p:sp>
        <p:nvSpPr>
          <p:cNvPr id="183" name="Google Shape;183;p29"/>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9"/>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85" name="Google Shape;185;p29"/>
          <p:cNvSpPr txBox="1">
            <a:spLocks noGrp="1"/>
          </p:cNvSpPr>
          <p:nvPr>
            <p:ph type="subTitle" idx="1"/>
          </p:nvPr>
        </p:nvSpPr>
        <p:spPr>
          <a:xfrm>
            <a:off x="950967" y="1630167"/>
            <a:ext cx="5145200" cy="45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186" name="Google Shape;186;p29"/>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7468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7"/>
        <p:cNvGrpSpPr/>
        <p:nvPr/>
      </p:nvGrpSpPr>
      <p:grpSpPr>
        <a:xfrm>
          <a:off x="0" y="0"/>
          <a:ext cx="0" cy="0"/>
          <a:chOff x="0" y="0"/>
          <a:chExt cx="0" cy="0"/>
        </a:xfrm>
      </p:grpSpPr>
      <p:sp>
        <p:nvSpPr>
          <p:cNvPr id="188" name="Google Shape;188;p30"/>
          <p:cNvSpPr txBox="1">
            <a:spLocks noGrp="1"/>
          </p:cNvSpPr>
          <p:nvPr>
            <p:ph type="ctrTitle"/>
          </p:nvPr>
        </p:nvSpPr>
        <p:spPr>
          <a:xfrm>
            <a:off x="4878900" y="866005"/>
            <a:ext cx="63536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4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89" name="Google Shape;189;p30"/>
          <p:cNvSpPr txBox="1">
            <a:spLocks noGrp="1"/>
          </p:cNvSpPr>
          <p:nvPr>
            <p:ph type="subTitle" idx="1"/>
          </p:nvPr>
        </p:nvSpPr>
        <p:spPr>
          <a:xfrm>
            <a:off x="5859300" y="2009677"/>
            <a:ext cx="4392800" cy="15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90" name="Google Shape;190;p30"/>
          <p:cNvSpPr txBox="1"/>
          <p:nvPr/>
        </p:nvSpPr>
        <p:spPr>
          <a:xfrm>
            <a:off x="5488300" y="5537600"/>
            <a:ext cx="5134800" cy="600400"/>
          </a:xfrm>
          <a:prstGeom prst="rect">
            <a:avLst/>
          </a:prstGeom>
          <a:noFill/>
          <a:ln>
            <a:noFill/>
          </a:ln>
        </p:spPr>
        <p:txBody>
          <a:bodyPr spcFirstLastPara="1" wrap="square" lIns="121900" tIns="0" rIns="121900" bIns="0" anchor="ctr" anchorCtr="0">
            <a:noAutofit/>
          </a:bodyPr>
          <a:lstStyle/>
          <a:p>
            <a:pPr marL="0" lvl="0" indent="0" algn="ctr" rtl="0">
              <a:lnSpc>
                <a:spcPct val="100000"/>
              </a:lnSpc>
              <a:spcBef>
                <a:spcPts val="400"/>
              </a:spcBef>
              <a:spcAft>
                <a:spcPts val="0"/>
              </a:spcAft>
              <a:buNone/>
            </a:pPr>
            <a:r>
              <a:rPr lang="en" sz="1333">
                <a:solidFill>
                  <a:schemeClr val="lt1"/>
                </a:solidFill>
                <a:latin typeface="Anaheim"/>
                <a:ea typeface="Anaheim"/>
                <a:cs typeface="Anaheim"/>
                <a:sym typeface="Anaheim"/>
              </a:rPr>
              <a:t>CREDITS: This presentation template was created by </a:t>
            </a:r>
            <a:r>
              <a:rPr lang="en" sz="1333"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333">
                <a:solidFill>
                  <a:schemeClr val="lt1"/>
                </a:solidFill>
                <a:latin typeface="Anaheim"/>
                <a:ea typeface="Anaheim"/>
                <a:cs typeface="Anaheim"/>
                <a:sym typeface="Anaheim"/>
              </a:rPr>
              <a:t>, including icons by </a:t>
            </a:r>
            <a:r>
              <a:rPr lang="en" sz="1333"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333">
                <a:solidFill>
                  <a:schemeClr val="lt1"/>
                </a:solidFill>
                <a:latin typeface="Anaheim"/>
                <a:ea typeface="Anaheim"/>
                <a:cs typeface="Anaheim"/>
                <a:sym typeface="Anaheim"/>
              </a:rPr>
              <a:t> and infographics &amp; images by </a:t>
            </a:r>
            <a:r>
              <a:rPr lang="en" sz="1333"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333" b="1">
              <a:solidFill>
                <a:schemeClr val="lt1"/>
              </a:solidFill>
              <a:latin typeface="Anaheim"/>
              <a:ea typeface="Anaheim"/>
              <a:cs typeface="Anaheim"/>
              <a:sym typeface="Anaheim"/>
            </a:endParaRPr>
          </a:p>
        </p:txBody>
      </p:sp>
      <p:sp>
        <p:nvSpPr>
          <p:cNvPr id="191" name="Google Shape;191;p30"/>
          <p:cNvSpPr txBox="1">
            <a:spLocks noGrp="1"/>
          </p:cNvSpPr>
          <p:nvPr>
            <p:ph type="subTitle" idx="2"/>
          </p:nvPr>
        </p:nvSpPr>
        <p:spPr>
          <a:xfrm>
            <a:off x="5582500" y="4940307"/>
            <a:ext cx="4946400" cy="45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2777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50967" y="1625533"/>
            <a:ext cx="10265600" cy="4507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733"/>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sp>
        <p:nvSpPr>
          <p:cNvPr id="17" name="Google Shape;17;p4"/>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8" name="Google Shape;18;p4"/>
          <p:cNvGrpSpPr/>
          <p:nvPr/>
        </p:nvGrpSpPr>
        <p:grpSpPr>
          <a:xfrm>
            <a:off x="951001" y="392450"/>
            <a:ext cx="10290440" cy="6094837"/>
            <a:chOff x="1077725" y="1006750"/>
            <a:chExt cx="6763500" cy="2730825"/>
          </a:xfrm>
        </p:grpSpPr>
        <p:cxnSp>
          <p:nvCxnSpPr>
            <p:cNvPr id="19" name="Google Shape;19;p4"/>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 name="Google Shape;20;p4"/>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022846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2"/>
        <p:cNvGrpSpPr/>
        <p:nvPr/>
      </p:nvGrpSpPr>
      <p:grpSpPr>
        <a:xfrm>
          <a:off x="0" y="0"/>
          <a:ext cx="0" cy="0"/>
          <a:chOff x="0" y="0"/>
          <a:chExt cx="0" cy="0"/>
        </a:xfrm>
      </p:grpSpPr>
      <p:sp>
        <p:nvSpPr>
          <p:cNvPr id="193" name="Google Shape;193;p31"/>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94" name="Google Shape;194;p31"/>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91130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2"/>
          <p:cNvCxnSpPr/>
          <p:nvPr/>
        </p:nvCxnSpPr>
        <p:spPr>
          <a:xfrm>
            <a:off x="11223849"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97" name="Google Shape;197;p32"/>
          <p:cNvSpPr/>
          <p:nvPr/>
        </p:nvSpPr>
        <p:spPr>
          <a:xfrm flipH="1">
            <a:off x="-51"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5581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8"/>
        <p:cNvGrpSpPr/>
        <p:nvPr/>
      </p:nvGrpSpPr>
      <p:grpSpPr>
        <a:xfrm>
          <a:off x="0" y="0"/>
          <a:ext cx="0" cy="0"/>
          <a:chOff x="0" y="0"/>
          <a:chExt cx="0" cy="0"/>
        </a:xfrm>
      </p:grpSpPr>
      <p:grpSp>
        <p:nvGrpSpPr>
          <p:cNvPr id="199" name="Google Shape;199;p33"/>
          <p:cNvGrpSpPr/>
          <p:nvPr/>
        </p:nvGrpSpPr>
        <p:grpSpPr>
          <a:xfrm>
            <a:off x="951001" y="392450"/>
            <a:ext cx="10290440" cy="6094837"/>
            <a:chOff x="1077725" y="1006750"/>
            <a:chExt cx="6763500" cy="2730825"/>
          </a:xfrm>
        </p:grpSpPr>
        <p:cxnSp>
          <p:nvCxnSpPr>
            <p:cNvPr id="200" name="Google Shape;200;p3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1" name="Google Shape;201;p3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691765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02"/>
        <p:cNvGrpSpPr/>
        <p:nvPr/>
      </p:nvGrpSpPr>
      <p:grpSpPr>
        <a:xfrm>
          <a:off x="0" y="0"/>
          <a:ext cx="0" cy="0"/>
          <a:chOff x="0" y="0"/>
          <a:chExt cx="0" cy="0"/>
        </a:xfrm>
      </p:grpSpPr>
      <p:cxnSp>
        <p:nvCxnSpPr>
          <p:cNvPr id="203" name="Google Shape;203;p34"/>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34"/>
          <p:cNvCxnSpPr/>
          <p:nvPr/>
        </p:nvCxnSpPr>
        <p:spPr>
          <a:xfrm>
            <a:off x="968100" y="1652392"/>
            <a:ext cx="0" cy="52336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272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21"/>
        <p:cNvGrpSpPr/>
        <p:nvPr/>
      </p:nvGrpSpPr>
      <p:grpSpPr>
        <a:xfrm>
          <a:off x="0" y="0"/>
          <a:ext cx="0" cy="0"/>
          <a:chOff x="0" y="0"/>
          <a:chExt cx="0" cy="0"/>
        </a:xfrm>
      </p:grpSpPr>
      <p:sp>
        <p:nvSpPr>
          <p:cNvPr id="22" name="Google Shape;22;p5"/>
          <p:cNvSpPr/>
          <p:nvPr/>
        </p:nvSpPr>
        <p:spPr>
          <a:xfrm>
            <a:off x="7734967" y="7154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p:nvPr/>
        </p:nvSpPr>
        <p:spPr>
          <a:xfrm>
            <a:off x="950967" y="7105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subTitle" idx="1"/>
          </p:nvPr>
        </p:nvSpPr>
        <p:spPr>
          <a:xfrm>
            <a:off x="10774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80128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0774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80127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542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30" name="Google Shape;30;p6"/>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56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p:nvPr/>
        </p:nvSpPr>
        <p:spPr>
          <a:xfrm>
            <a:off x="955128" y="714200"/>
            <a:ext cx="4242000" cy="4646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7"/>
          <p:cNvSpPr txBox="1">
            <a:spLocks noGrp="1"/>
          </p:cNvSpPr>
          <p:nvPr>
            <p:ph type="title"/>
          </p:nvPr>
        </p:nvSpPr>
        <p:spPr>
          <a:xfrm>
            <a:off x="2955867" y="1403200"/>
            <a:ext cx="5145200" cy="170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667"/>
            </a:lvl1pPr>
            <a:lvl2pPr lvl="1" rtl="0">
              <a:spcBef>
                <a:spcPts val="0"/>
              </a:spcBef>
              <a:spcAft>
                <a:spcPts val="0"/>
              </a:spcAft>
              <a:buNone/>
              <a:defRPr sz="4667">
                <a:solidFill>
                  <a:schemeClr val="dk2"/>
                </a:solidFill>
              </a:defRPr>
            </a:lvl2pPr>
            <a:lvl3pPr lvl="2" rtl="0">
              <a:spcBef>
                <a:spcPts val="0"/>
              </a:spcBef>
              <a:spcAft>
                <a:spcPts val="0"/>
              </a:spcAft>
              <a:buNone/>
              <a:defRPr sz="4667">
                <a:solidFill>
                  <a:schemeClr val="dk2"/>
                </a:solidFill>
              </a:defRPr>
            </a:lvl3pPr>
            <a:lvl4pPr lvl="3" rtl="0">
              <a:spcBef>
                <a:spcPts val="0"/>
              </a:spcBef>
              <a:spcAft>
                <a:spcPts val="0"/>
              </a:spcAft>
              <a:buNone/>
              <a:defRPr sz="4667">
                <a:solidFill>
                  <a:schemeClr val="dk2"/>
                </a:solidFill>
              </a:defRPr>
            </a:lvl4pPr>
            <a:lvl5pPr lvl="4" rtl="0">
              <a:spcBef>
                <a:spcPts val="0"/>
              </a:spcBef>
              <a:spcAft>
                <a:spcPts val="0"/>
              </a:spcAft>
              <a:buNone/>
              <a:defRPr sz="4667">
                <a:solidFill>
                  <a:schemeClr val="dk2"/>
                </a:solidFill>
              </a:defRPr>
            </a:lvl5pPr>
            <a:lvl6pPr lvl="5" rtl="0">
              <a:spcBef>
                <a:spcPts val="0"/>
              </a:spcBef>
              <a:spcAft>
                <a:spcPts val="0"/>
              </a:spcAft>
              <a:buNone/>
              <a:defRPr sz="4667">
                <a:solidFill>
                  <a:schemeClr val="dk2"/>
                </a:solidFill>
              </a:defRPr>
            </a:lvl6pPr>
            <a:lvl7pPr lvl="6" rtl="0">
              <a:spcBef>
                <a:spcPts val="0"/>
              </a:spcBef>
              <a:spcAft>
                <a:spcPts val="0"/>
              </a:spcAft>
              <a:buNone/>
              <a:defRPr sz="4667">
                <a:solidFill>
                  <a:schemeClr val="dk2"/>
                </a:solidFill>
              </a:defRPr>
            </a:lvl7pPr>
            <a:lvl8pPr lvl="7" rtl="0">
              <a:spcBef>
                <a:spcPts val="0"/>
              </a:spcBef>
              <a:spcAft>
                <a:spcPts val="0"/>
              </a:spcAft>
              <a:buNone/>
              <a:defRPr sz="4667">
                <a:solidFill>
                  <a:schemeClr val="dk2"/>
                </a:solidFill>
              </a:defRPr>
            </a:lvl8pPr>
            <a:lvl9pPr lvl="8" rtl="0">
              <a:spcBef>
                <a:spcPts val="0"/>
              </a:spcBef>
              <a:spcAft>
                <a:spcPts val="0"/>
              </a:spcAft>
              <a:buNone/>
              <a:defRPr sz="4667">
                <a:solidFill>
                  <a:schemeClr val="dk2"/>
                </a:solidFill>
              </a:defRPr>
            </a:lvl9pPr>
          </a:lstStyle>
          <a:p>
            <a:endParaRPr/>
          </a:p>
        </p:txBody>
      </p:sp>
      <p:sp>
        <p:nvSpPr>
          <p:cNvPr id="34" name="Google Shape;34;p7"/>
          <p:cNvSpPr txBox="1">
            <a:spLocks noGrp="1"/>
          </p:cNvSpPr>
          <p:nvPr>
            <p:ph type="subTitle" idx="1"/>
          </p:nvPr>
        </p:nvSpPr>
        <p:spPr>
          <a:xfrm>
            <a:off x="6095967" y="3429000"/>
            <a:ext cx="4066400" cy="20180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5" name="Google Shape;35;p7"/>
          <p:cNvCxnSpPr/>
          <p:nvPr/>
        </p:nvCxnSpPr>
        <p:spPr>
          <a:xfrm>
            <a:off x="951001" y="6487287"/>
            <a:ext cx="10290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722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245972" y="1819367"/>
            <a:ext cx="7706000" cy="32076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8666">
                <a:solidFill>
                  <a:schemeClr val="lt1"/>
                </a:solidFill>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Tree>
    <p:extLst>
      <p:ext uri="{BB962C8B-B14F-4D97-AF65-F5344CB8AC3E}">
        <p14:creationId xmlns:p14="http://schemas.microsoft.com/office/powerpoint/2010/main" val="12264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768633" y="2190033"/>
            <a:ext cx="36836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40" name="Google Shape;40;p9"/>
          <p:cNvSpPr txBox="1">
            <a:spLocks noGrp="1"/>
          </p:cNvSpPr>
          <p:nvPr>
            <p:ph type="body" idx="1"/>
          </p:nvPr>
        </p:nvSpPr>
        <p:spPr>
          <a:xfrm>
            <a:off x="6768633" y="3048000"/>
            <a:ext cx="3683600" cy="1698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cxnSp>
        <p:nvCxnSpPr>
          <p:cNvPr id="41" name="Google Shape;41;p9"/>
          <p:cNvCxnSpPr/>
          <p:nvPr/>
        </p:nvCxnSpPr>
        <p:spPr>
          <a:xfrm>
            <a:off x="-17200" y="6494559"/>
            <a:ext cx="12241600" cy="0"/>
          </a:xfrm>
          <a:prstGeom prst="straightConnector1">
            <a:avLst/>
          </a:prstGeom>
          <a:noFill/>
          <a:ln w="19050" cap="flat" cmpd="sng">
            <a:solidFill>
              <a:schemeClr val="dk2"/>
            </a:solidFill>
            <a:prstDash val="solid"/>
            <a:round/>
            <a:headEnd type="none" w="med" len="med"/>
            <a:tailEnd type="none" w="med" len="med"/>
          </a:ln>
        </p:spPr>
      </p:cxnSp>
      <p:cxnSp>
        <p:nvCxnSpPr>
          <p:cNvPr id="42" name="Google Shape;42;p9"/>
          <p:cNvCxnSpPr/>
          <p:nvPr/>
        </p:nvCxnSpPr>
        <p:spPr>
          <a:xfrm>
            <a:off x="6574033" y="346840"/>
            <a:ext cx="5636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340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956267" y="1859133"/>
            <a:ext cx="3070800" cy="37284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400"/>
              <a:buFont typeface="Black Ops One"/>
              <a:buNone/>
              <a:defRPr sz="3733">
                <a:solidFill>
                  <a:schemeClr val="lt1"/>
                </a:solidFill>
                <a:latin typeface="Marcellus"/>
                <a:ea typeface="Marcellus"/>
                <a:cs typeface="Marcellus"/>
                <a:sym typeface="Marcellus"/>
              </a:defRPr>
            </a:lvl1pPr>
          </a:lstStyle>
          <a:p>
            <a:endParaRPr/>
          </a:p>
        </p:txBody>
      </p:sp>
    </p:spTree>
    <p:extLst>
      <p:ext uri="{BB962C8B-B14F-4D97-AF65-F5344CB8AC3E}">
        <p14:creationId xmlns:p14="http://schemas.microsoft.com/office/powerpoint/2010/main" val="34910353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 Type="http://schemas.openxmlformats.org/officeDocument/2006/relationships/slideLayout" Target="../slideLayouts/slideLayout3.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theme" Target="../theme/theme1.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63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Marcellus"/>
              <a:buNone/>
              <a:defRPr sz="2800">
                <a:solidFill>
                  <a:schemeClr val="dk1"/>
                </a:solidFill>
                <a:latin typeface="Marcellus"/>
                <a:ea typeface="Marcellus"/>
                <a:cs typeface="Marcellus"/>
                <a:sym typeface="Marcellus"/>
              </a:defRPr>
            </a:lvl1pPr>
            <a:lvl2pPr lvl="1">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2pPr>
            <a:lvl3pPr lvl="2">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3pPr>
            <a:lvl4pPr lvl="3">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4pPr>
            <a:lvl5pPr lvl="4">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5pPr>
            <a:lvl6pPr lvl="5">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6pPr>
            <a:lvl7pPr lvl="6">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7pPr>
            <a:lvl8pPr lvl="7">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8pPr>
            <a:lvl9pPr lvl="8">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10235925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learbit.com/"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learbit.com/" TargetMode="Externa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linkedin.com/in/oleksandr-arsentiev-5554b3168/" TargetMode="External"/><Relationship Id="rId5" Type="http://schemas.openxmlformats.org/officeDocument/2006/relationships/hyperlink" Target="https://twitter.com/alexarsentiev" TargetMode="External"/><Relationship Id="rId6" Type="http://schemas.openxmlformats.org/officeDocument/2006/relationships/hyperlink" Target="https://github.com/arsentieval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16" name="Google Shape;216;p38"/>
          <p:cNvSpPr/>
          <p:nvPr/>
        </p:nvSpPr>
        <p:spPr>
          <a:xfrm>
            <a:off x="-8600" y="-25800"/>
            <a:ext cx="12200800" cy="6884000"/>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 name="Google Shape;217;p38"/>
          <p:cNvSpPr txBox="1">
            <a:spLocks noGrp="1"/>
          </p:cNvSpPr>
          <p:nvPr>
            <p:ph type="subTitle" idx="1"/>
          </p:nvPr>
        </p:nvSpPr>
        <p:spPr>
          <a:xfrm>
            <a:off x="5041513" y="4957605"/>
            <a:ext cx="2100573" cy="634400"/>
          </a:xfrm>
          <a:prstGeom prst="rect">
            <a:avLst/>
          </a:prstGeom>
        </p:spPr>
        <p:txBody>
          <a:bodyPr spcFirstLastPara="1" wrap="square" lIns="121900" tIns="121900" rIns="121900" bIns="121900" anchor="t" anchorCtr="0">
            <a:noAutofit/>
          </a:bodyPr>
          <a:lstStyle/>
          <a:p>
            <a:pPr algn="l"/>
            <a:r>
              <a:rPr lang="en-US" dirty="0"/>
              <a:t>2023-08-02</a:t>
            </a:r>
          </a:p>
        </p:txBody>
      </p:sp>
      <p:sp>
        <p:nvSpPr>
          <p:cNvPr id="218" name="Google Shape;218;p38"/>
          <p:cNvSpPr txBox="1">
            <a:spLocks noGrp="1"/>
          </p:cNvSpPr>
          <p:nvPr>
            <p:ph type="ctrTitle"/>
          </p:nvPr>
        </p:nvSpPr>
        <p:spPr>
          <a:xfrm>
            <a:off x="2578791" y="1309005"/>
            <a:ext cx="7034400"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NVIDIA Corporation</a:t>
            </a:r>
            <a:endParaRPr sz="6400" dirty="0"/>
          </a:p>
        </p:txBody>
      </p:sp>
      <p:grpSp>
        <p:nvGrpSpPr>
          <p:cNvPr id="219" name="Google Shape;219;p38"/>
          <p:cNvGrpSpPr/>
          <p:nvPr/>
        </p:nvGrpSpPr>
        <p:grpSpPr>
          <a:xfrm>
            <a:off x="1583248" y="1290706"/>
            <a:ext cx="9018000" cy="3641100"/>
            <a:chOff x="1077725" y="1006750"/>
            <a:chExt cx="6763500" cy="2730825"/>
          </a:xfrm>
        </p:grpSpPr>
        <p:cxnSp>
          <p:nvCxnSpPr>
            <p:cNvPr id="220" name="Google Shape;220;p38"/>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21" name="Google Shape;221;p38"/>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6144268" y="625168"/>
            <a:ext cx="4030462" cy="637600"/>
          </a:xfrm>
          <a:prstGeom prst="rect">
            <a:avLst/>
          </a:prstGeom>
        </p:spPr>
        <p:txBody>
          <a:bodyPr spcFirstLastPara="1" wrap="square" lIns="121900" tIns="121900" rIns="121900" bIns="121900" anchor="ctr" anchorCtr="0">
            <a:noAutofit/>
          </a:bodyPr>
          <a:lstStyle/>
          <a:p>
            <a:r>
              <a:rPr lang="en" dirty="0"/>
              <a:t>Company Information</a:t>
            </a:r>
            <a:endParaRPr dirty="0"/>
          </a:p>
        </p:txBody>
      </p:sp>
      <p:sp>
        <p:nvSpPr>
          <p:cNvPr id="6" name="TextBox 5">
            <a:extLst>
              <a:ext uri="{FF2B5EF4-FFF2-40B4-BE49-F238E27FC236}">
                <a16:creationId xmlns:a16="http://schemas.microsoft.com/office/drawing/2014/main" id="{C073AB06-99B5-44D2-8B94-54B06E2C2C6F}"/>
              </a:ext>
            </a:extLst>
          </p:cNvPr>
          <p:cNvSpPr txBox="1"/>
          <p:nvPr/>
        </p:nvSpPr>
        <p:spPr>
          <a:xfrm>
            <a:off x="968170" y="1866605"/>
            <a:ext cx="3364392" cy="276999"/>
          </a:xfrm>
          <a:prstGeom prst="rect">
            <a:avLst/>
          </a:prstGeom>
          <a:noFill/>
        </p:spPr>
        <p:txBody>
          <a:bodyPr wrap="square" rtlCol="0">
            <a:spAutoFit/>
          </a:bodyPr>
          <a:lstStyle/>
          <a:p>
            <a:r>
              <a:rPr lang="en-US" sz="1200" dirty="0"/>
              <a:t>Company Name: NVIDIA Corporation</a:t>
            </a:r>
          </a:p>
        </p:txBody>
      </p:sp>
      <p:sp>
        <p:nvSpPr>
          <p:cNvPr id="7" name="TextBox 6">
            <a:extLst>
              <a:ext uri="{FF2B5EF4-FFF2-40B4-BE49-F238E27FC236}">
                <a16:creationId xmlns:a16="http://schemas.microsoft.com/office/drawing/2014/main" id="{3AE36B4B-984E-44BA-B682-B1FDF1C81D22}"/>
              </a:ext>
            </a:extLst>
          </p:cNvPr>
          <p:cNvSpPr txBox="1"/>
          <p:nvPr/>
        </p:nvSpPr>
        <p:spPr>
          <a:xfrm>
            <a:off x="970951" y="2489880"/>
            <a:ext cx="3361608" cy="276999"/>
          </a:xfrm>
          <a:prstGeom prst="rect">
            <a:avLst/>
          </a:prstGeom>
          <a:noFill/>
        </p:spPr>
        <p:txBody>
          <a:bodyPr wrap="square" rtlCol="0">
            <a:spAutoFit/>
          </a:bodyPr>
          <a:lstStyle/>
          <a:p>
            <a:r>
              <a:rPr lang="en-US" sz="1200" dirty="0"/>
              <a:t>Sector: Technology</a:t>
            </a:r>
          </a:p>
        </p:txBody>
      </p:sp>
      <p:sp>
        <p:nvSpPr>
          <p:cNvPr id="8" name="TextBox 7">
            <a:extLst>
              <a:ext uri="{FF2B5EF4-FFF2-40B4-BE49-F238E27FC236}">
                <a16:creationId xmlns:a16="http://schemas.microsoft.com/office/drawing/2014/main" id="{D8856A61-A6C8-4C2E-B261-7C9DBDB0C1C5}"/>
              </a:ext>
            </a:extLst>
          </p:cNvPr>
          <p:cNvSpPr txBox="1"/>
          <p:nvPr/>
        </p:nvSpPr>
        <p:spPr>
          <a:xfrm>
            <a:off x="968170" y="3113155"/>
            <a:ext cx="3361607" cy="276999"/>
          </a:xfrm>
          <a:prstGeom prst="rect">
            <a:avLst/>
          </a:prstGeom>
          <a:noFill/>
        </p:spPr>
        <p:txBody>
          <a:bodyPr wrap="square" rtlCol="0">
            <a:spAutoFit/>
          </a:bodyPr>
          <a:lstStyle/>
          <a:p>
            <a:r>
              <a:rPr lang="en-US" sz="1200" dirty="0"/>
              <a:t>Industry: Semiconductors</a:t>
            </a:r>
          </a:p>
        </p:txBody>
      </p:sp>
      <p:sp>
        <p:nvSpPr>
          <p:cNvPr id="9" name="TextBox 8">
            <a:extLst>
              <a:ext uri="{FF2B5EF4-FFF2-40B4-BE49-F238E27FC236}">
                <a16:creationId xmlns:a16="http://schemas.microsoft.com/office/drawing/2014/main" id="{628C7D91-3483-4A24-8B48-A616D8411723}"/>
              </a:ext>
            </a:extLst>
          </p:cNvPr>
          <p:cNvSpPr txBox="1"/>
          <p:nvPr/>
        </p:nvSpPr>
        <p:spPr>
          <a:xfrm>
            <a:off x="968170" y="3736430"/>
            <a:ext cx="3361604" cy="276999"/>
          </a:xfrm>
          <a:prstGeom prst="rect">
            <a:avLst/>
          </a:prstGeom>
          <a:noFill/>
        </p:spPr>
        <p:txBody>
          <a:bodyPr wrap="square" rtlCol="0">
            <a:spAutoFit/>
          </a:bodyPr>
          <a:lstStyle/>
          <a:p>
            <a:r>
              <a:rPr lang="en-US" sz="1200" dirty="0"/>
              <a:t>Country: United States</a:t>
            </a:r>
          </a:p>
        </p:txBody>
      </p:sp>
      <p:sp>
        <p:nvSpPr>
          <p:cNvPr id="10" name="TextBox 9">
            <a:extLst>
              <a:ext uri="{FF2B5EF4-FFF2-40B4-BE49-F238E27FC236}">
                <a16:creationId xmlns:a16="http://schemas.microsoft.com/office/drawing/2014/main" id="{B0EE224A-84EB-4EA7-A700-06833978C6DD}"/>
              </a:ext>
            </a:extLst>
          </p:cNvPr>
          <p:cNvSpPr txBox="1"/>
          <p:nvPr/>
        </p:nvSpPr>
        <p:spPr>
          <a:xfrm>
            <a:off x="968170" y="4359705"/>
            <a:ext cx="3361601" cy="276999"/>
          </a:xfrm>
          <a:prstGeom prst="rect">
            <a:avLst/>
          </a:prstGeom>
          <a:noFill/>
        </p:spPr>
        <p:txBody>
          <a:bodyPr wrap="square" rtlCol="0">
            <a:spAutoFit/>
          </a:bodyPr>
          <a:lstStyle/>
          <a:p>
            <a:r>
              <a:rPr lang="en-US" sz="1200" dirty="0"/>
              <a:t>City: Santa Clara</a:t>
            </a:r>
          </a:p>
        </p:txBody>
      </p:sp>
      <p:sp>
        <p:nvSpPr>
          <p:cNvPr id="11" name="TextBox 10">
            <a:extLst>
              <a:ext uri="{FF2B5EF4-FFF2-40B4-BE49-F238E27FC236}">
                <a16:creationId xmlns:a16="http://schemas.microsoft.com/office/drawing/2014/main" id="{FB4363BD-38A9-4518-9B44-6038D7B0D8B9}"/>
              </a:ext>
            </a:extLst>
          </p:cNvPr>
          <p:cNvSpPr txBox="1"/>
          <p:nvPr/>
        </p:nvSpPr>
        <p:spPr>
          <a:xfrm>
            <a:off x="968170" y="4982980"/>
            <a:ext cx="3361597" cy="276999"/>
          </a:xfrm>
          <a:prstGeom prst="rect">
            <a:avLst/>
          </a:prstGeom>
          <a:noFill/>
        </p:spPr>
        <p:txBody>
          <a:bodyPr wrap="square" rtlCol="0">
            <a:spAutoFit/>
          </a:bodyPr>
          <a:lstStyle/>
          <a:p>
            <a:r>
              <a:rPr lang="en-US" sz="1200" dirty="0"/>
              <a:t>Number of employees: 26,196</a:t>
            </a:r>
          </a:p>
        </p:txBody>
      </p:sp>
      <p:sp>
        <p:nvSpPr>
          <p:cNvPr id="12" name="TextBox 11">
            <a:extLst>
              <a:ext uri="{FF2B5EF4-FFF2-40B4-BE49-F238E27FC236}">
                <a16:creationId xmlns:a16="http://schemas.microsoft.com/office/drawing/2014/main" id="{88F24F34-9C8A-46E6-A6AA-A1077EA6949D}"/>
              </a:ext>
            </a:extLst>
          </p:cNvPr>
          <p:cNvSpPr txBox="1"/>
          <p:nvPr/>
        </p:nvSpPr>
        <p:spPr>
          <a:xfrm>
            <a:off x="968169" y="5606255"/>
            <a:ext cx="3686124" cy="276999"/>
          </a:xfrm>
          <a:prstGeom prst="rect">
            <a:avLst/>
          </a:prstGeom>
          <a:noFill/>
        </p:spPr>
        <p:txBody>
          <a:bodyPr wrap="square" rtlCol="0">
            <a:spAutoFit/>
          </a:bodyPr>
          <a:lstStyle/>
          <a:p>
            <a:r>
              <a:rPr lang="en-US" sz="1200" dirty="0"/>
              <a:t>Website: https://www.nvidia.com</a:t>
            </a:r>
          </a:p>
        </p:txBody>
      </p:sp>
      <p:sp>
        <p:nvSpPr>
          <p:cNvPr id="13" name="Content Placeholder 2">
            <a:extLst>
              <a:ext uri="{FF2B5EF4-FFF2-40B4-BE49-F238E27FC236}">
                <a16:creationId xmlns:a16="http://schemas.microsoft.com/office/drawing/2014/main" id="{02B6A474-2EFB-4FE4-B4CF-B7F3B7DF144E}"/>
              </a:ext>
            </a:extLst>
          </p:cNvPr>
          <p:cNvSpPr txBox="1">
            <a:spLocks/>
          </p:cNvSpPr>
          <p:nvPr/>
        </p:nvSpPr>
        <p:spPr>
          <a:xfrm>
            <a:off x="5078031" y="1369699"/>
            <a:ext cx="6162936" cy="499558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NVIDIA Corporation provides graphics, and compute and networking solutions in the United States, Taiwan, China, and internationally. The company's Graphics segment offers GeForce GPUs for gaming and PCs, the GeForce NOW game streaming service and related infrastructure, and solutions for gaming platforms; Quadro/NVIDIA RTX GPUs for enterprise workstation graphics; vGPU software for cloud-based visual and virtual computing; automotive platforms for infotainment systems; and Omniverse software for building 3D designs and virtual worlds. Its Compute &amp; Networking segment provides Data Center platforms and systems for AI, HPC, and accelerated computing; Mellanox networking and interconnect solutions; automotive AI Cockpit, autonomous driving development agreements, and autonomous vehicle solutions; cryptocurrency mining processors; Jetson for robotics and other embedded platforms; and NVIDIA AI Enterprise and other software. The company's products are used in gaming, professional visualization, datacenter, and automotive markets. NVIDIA Corporation sells its products to original equipment manufacturers, original device manufacturers, system builders, add-in board manufacturers, retailers/distributors, independent software vendors, Internet and cloud service providers, automotive manufacturers and tier-1 automotive suppliers, mapping companies, start-ups, and other ecosystem participants. It has a strategic collaboration with Kroger Co. NVIDIA Corporation was incorporated in 1993 and is headquartered in Santa Clara, California.</a:t>
            </a:r>
          </a:p>
        </p:txBody>
      </p:sp>
      <p:sp>
        <p:nvSpPr>
          <p:cNvPr id="2" name="TextBox 1">
            <a:extLst>
              <a:ext uri="{FF2B5EF4-FFF2-40B4-BE49-F238E27FC236}">
                <a16:creationId xmlns:a16="http://schemas.microsoft.com/office/drawing/2014/main" id="{A2A26FBA-8C9B-66B7-2247-3E1F1C917365}"/>
              </a:ext>
            </a:extLst>
          </p:cNvPr>
          <p:cNvSpPr txBox="1"/>
          <p:nvPr/>
        </p:nvSpPr>
        <p:spPr>
          <a:xfrm>
            <a:off x="968169" y="6513256"/>
            <a:ext cx="3686124" cy="276999"/>
          </a:xfrm>
          <a:prstGeom prst="rect">
            <a:avLst/>
          </a:prstGeom>
          <a:noFill/>
        </p:spPr>
        <p:txBody>
          <a:bodyPr wrap="square" rtlCol="0">
            <a:spAutoFit/>
          </a:bodyPr>
          <a:lstStyle/>
          <a:p>
            <a:r>
              <a:rPr lang="en-US" sz="1200" dirty="0"/>
              <a:t>Source: Yahoo Finance, </a:t>
            </a:r>
            <a:r>
              <a:rPr lang="en-US" sz="1200" dirty="0">
                <a:hlinkClick r:id="rId3"/>
              </a:rPr>
              <a:t>Logos provided by </a:t>
            </a:r>
            <a:r>
              <a:rPr lang="en-US" sz="1200" dirty="0" err="1">
                <a:hlinkClick r:id="rId3"/>
              </a:rPr>
              <a:t>Clearbit</a:t>
            </a:r>
            <a:endParaRPr lang="en-US" sz="1200" dirty="0"/>
          </a:p>
        </p:txBody>
      </p:sp>
      <p:pic>
        <p:nvPicPr>
          <p:cNvPr id="250" name="Picture 249" descr="logo.png"/>
          <p:cNvPicPr>
            <a:picLocks noChangeAspect="1"/>
          </p:cNvPicPr>
          <p:nvPr/>
        </p:nvPicPr>
        <p:blipFill>
          <a:blip r:embed="rId4"/>
          <a:stretch>
            <a:fillRect/>
          </a:stretch>
        </p:blipFill>
        <p:spPr>
          <a:xfrm>
            <a:off x="1097280" y="457200"/>
            <a:ext cx="1828800" cy="11637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5" name="TextBox 4">
            <a:extLst>
              <a:ext uri="{FF2B5EF4-FFF2-40B4-BE49-F238E27FC236}">
                <a16:creationId xmlns:a16="http://schemas.microsoft.com/office/drawing/2014/main" id="{640E5584-9BE6-834C-39FC-117912C34C6A}"/>
              </a:ext>
            </a:extLst>
          </p:cNvPr>
          <p:cNvSpPr txBox="1"/>
          <p:nvPr/>
        </p:nvSpPr>
        <p:spPr>
          <a:xfrm>
            <a:off x="968168" y="6513256"/>
            <a:ext cx="4997626" cy="276999"/>
          </a:xfrm>
          <a:prstGeom prst="rect">
            <a:avLst/>
          </a:prstGeom>
          <a:noFill/>
        </p:spPr>
        <p:txBody>
          <a:bodyPr wrap="square" rtlCol="0">
            <a:spAutoFit/>
          </a:bodyPr>
          <a:lstStyle/>
          <a:p>
            <a:r>
              <a:rPr lang="en-US" sz="1200" dirty="0"/>
              <a:t>Source: GPT 3.5 LLM; Knowledge </a:t>
            </a:r>
            <a:r>
              <a:rPr lang="en-IE" sz="1200" dirty="0"/>
              <a:t>cut off date is September 2021</a:t>
            </a:r>
            <a:endParaRPr lang="en-US" sz="1200" dirty="0"/>
          </a:p>
        </p:txBody>
      </p:sp>
      <p:sp>
        <p:nvSpPr>
          <p:cNvPr id="6" name="Google Shape;249;p40">
            <a:extLst>
              <a:ext uri="{FF2B5EF4-FFF2-40B4-BE49-F238E27FC236}">
                <a16:creationId xmlns:a16="http://schemas.microsoft.com/office/drawing/2014/main" id="{3E50F635-212E-46AC-A436-219B1F929DD4}"/>
              </a:ext>
            </a:extLst>
          </p:cNvPr>
          <p:cNvSpPr txBox="1">
            <a:spLocks noGrp="1"/>
          </p:cNvSpPr>
          <p:nvPr>
            <p:ph type="title"/>
          </p:nvPr>
        </p:nvSpPr>
        <p:spPr>
          <a:xfrm>
            <a:off x="968169" y="463229"/>
            <a:ext cx="10146674" cy="637600"/>
          </a:xfrm>
          <a:prstGeom prst="rect">
            <a:avLst/>
          </a:prstGeom>
        </p:spPr>
        <p:txBody>
          <a:bodyPr spcFirstLastPara="1" wrap="square" lIns="121900" tIns="121900" rIns="121900" bIns="121900" anchor="ctr" anchorCtr="0">
            <a:noAutofit/>
          </a:bodyPr>
          <a:lstStyle/>
          <a:p>
            <a:r>
              <a:rPr lang="en-IE" dirty="0"/>
              <a:t>SWOT Analysis of NVIDIA Corporation</a:t>
            </a:r>
            <a:endParaRPr dirty="0"/>
          </a:p>
        </p:txBody>
      </p:sp>
      <p:sp>
        <p:nvSpPr>
          <p:cNvPr id="9" name="TextBox 8">
            <a:extLst>
              <a:ext uri="{FF2B5EF4-FFF2-40B4-BE49-F238E27FC236}">
                <a16:creationId xmlns:a16="http://schemas.microsoft.com/office/drawing/2014/main" id="{72418148-6727-F451-567C-228DAB43C656}"/>
              </a:ext>
            </a:extLst>
          </p:cNvPr>
          <p:cNvSpPr txBox="1"/>
          <p:nvPr/>
        </p:nvSpPr>
        <p:spPr>
          <a:xfrm>
            <a:off x="231795" y="1402678"/>
            <a:ext cx="492443" cy="646331"/>
          </a:xfrm>
          <a:prstGeom prst="rect">
            <a:avLst/>
          </a:prstGeom>
          <a:noFill/>
        </p:spPr>
        <p:txBody>
          <a:bodyPr wrap="none" rtlCol="0">
            <a:spAutoFit/>
          </a:bodyPr>
          <a:lstStyle/>
          <a:p>
            <a:r>
              <a:rPr lang="en-US" sz="3600" b="1" dirty="0">
                <a:solidFill>
                  <a:srgbClr val="00B050"/>
                </a:solidFill>
              </a:rPr>
              <a:t>S</a:t>
            </a:r>
          </a:p>
        </p:txBody>
      </p:sp>
      <p:sp>
        <p:nvSpPr>
          <p:cNvPr id="10" name="TextBox 9">
            <a:extLst>
              <a:ext uri="{FF2B5EF4-FFF2-40B4-BE49-F238E27FC236}">
                <a16:creationId xmlns:a16="http://schemas.microsoft.com/office/drawing/2014/main" id="{0D9E46FE-DD5E-4C9F-1B5D-8F8764F04906}"/>
              </a:ext>
            </a:extLst>
          </p:cNvPr>
          <p:cNvSpPr txBox="1"/>
          <p:nvPr/>
        </p:nvSpPr>
        <p:spPr>
          <a:xfrm>
            <a:off x="231795" y="3730847"/>
            <a:ext cx="543739" cy="646331"/>
          </a:xfrm>
          <a:prstGeom prst="rect">
            <a:avLst/>
          </a:prstGeom>
          <a:noFill/>
        </p:spPr>
        <p:txBody>
          <a:bodyPr wrap="none" rtlCol="0">
            <a:spAutoFit/>
          </a:bodyPr>
          <a:lstStyle/>
          <a:p>
            <a:r>
              <a:rPr lang="en-US" sz="3600" b="1" dirty="0">
                <a:solidFill>
                  <a:srgbClr val="00B050"/>
                </a:solidFill>
              </a:rPr>
              <a:t>O</a:t>
            </a:r>
          </a:p>
        </p:txBody>
      </p:sp>
      <p:sp>
        <p:nvSpPr>
          <p:cNvPr id="11" name="TextBox 10">
            <a:extLst>
              <a:ext uri="{FF2B5EF4-FFF2-40B4-BE49-F238E27FC236}">
                <a16:creationId xmlns:a16="http://schemas.microsoft.com/office/drawing/2014/main" id="{42BB310C-C2C3-BF78-633F-03DDA8C408CA}"/>
              </a:ext>
            </a:extLst>
          </p:cNvPr>
          <p:cNvSpPr txBox="1"/>
          <p:nvPr/>
        </p:nvSpPr>
        <p:spPr>
          <a:xfrm>
            <a:off x="11339522" y="1402678"/>
            <a:ext cx="620683" cy="646331"/>
          </a:xfrm>
          <a:prstGeom prst="rect">
            <a:avLst/>
          </a:prstGeom>
          <a:noFill/>
        </p:spPr>
        <p:txBody>
          <a:bodyPr wrap="none" rtlCol="0">
            <a:spAutoFit/>
          </a:bodyPr>
          <a:lstStyle/>
          <a:p>
            <a:r>
              <a:rPr lang="en-US" sz="3600" b="1" dirty="0">
                <a:solidFill>
                  <a:srgbClr val="C00000"/>
                </a:solidFill>
              </a:rPr>
              <a:t>W</a:t>
            </a:r>
          </a:p>
        </p:txBody>
      </p:sp>
      <p:sp>
        <p:nvSpPr>
          <p:cNvPr id="12" name="TextBox 11">
            <a:extLst>
              <a:ext uri="{FF2B5EF4-FFF2-40B4-BE49-F238E27FC236}">
                <a16:creationId xmlns:a16="http://schemas.microsoft.com/office/drawing/2014/main" id="{D6B03CF3-E5CB-9603-D03E-5A6A1BA595B7}"/>
              </a:ext>
            </a:extLst>
          </p:cNvPr>
          <p:cNvSpPr txBox="1"/>
          <p:nvPr/>
        </p:nvSpPr>
        <p:spPr>
          <a:xfrm>
            <a:off x="11339522" y="3730847"/>
            <a:ext cx="466794" cy="646331"/>
          </a:xfrm>
          <a:prstGeom prst="rect">
            <a:avLst/>
          </a:prstGeom>
          <a:noFill/>
        </p:spPr>
        <p:txBody>
          <a:bodyPr wrap="none" rtlCol="0">
            <a:spAutoFit/>
          </a:bodyPr>
          <a:lstStyle/>
          <a:p>
            <a:r>
              <a:rPr lang="en-US" sz="3600" b="1" dirty="0">
                <a:solidFill>
                  <a:srgbClr val="C00000"/>
                </a:solidFill>
              </a:rPr>
              <a:t>T</a:t>
            </a:r>
          </a:p>
        </p:txBody>
      </p:sp>
      <p:sp>
        <p:nvSpPr>
          <p:cNvPr id="3" name="Content Placeholder 2">
            <a:extLst>
              <a:ext uri="{FF2B5EF4-FFF2-40B4-BE49-F238E27FC236}">
                <a16:creationId xmlns:a16="http://schemas.microsoft.com/office/drawing/2014/main" id="{6B7F82F3-0ECB-A37F-EE18-C97475A2A23B}"/>
              </a:ext>
            </a:extLst>
          </p:cNvPr>
          <p:cNvSpPr txBox="1">
            <a:spLocks/>
          </p:cNvSpPr>
          <p:nvPr/>
        </p:nvSpPr>
        <p:spPr>
          <a:xfrm>
            <a:off x="1032564" y="1296142"/>
            <a:ext cx="5127831" cy="2504815"/>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Strong brand recognition and reputation in the semiconductor industry.
2. Dominant market position in the graphics processing unit (GPU) market.
3. Diversified product portfolio catering to various industries such as gaming, data centers, and automotive.
4. Strong financial performance with consistent revenue growth and profitability.
5. Robust research and development capabilities driving innovation and technological advancements.</a:t>
            </a:r>
          </a:p>
        </p:txBody>
      </p:sp>
      <p:sp>
        <p:nvSpPr>
          <p:cNvPr id="13" name="Content Placeholder 2">
            <a:extLst>
              <a:ext uri="{FF2B5EF4-FFF2-40B4-BE49-F238E27FC236}">
                <a16:creationId xmlns:a16="http://schemas.microsoft.com/office/drawing/2014/main" id="{56CD043A-4494-C8C6-17DD-DF2B786BE64B}"/>
              </a:ext>
            </a:extLst>
          </p:cNvPr>
          <p:cNvSpPr txBox="1">
            <a:spLocks/>
          </p:cNvSpPr>
          <p:nvPr/>
        </p:nvSpPr>
        <p:spPr>
          <a:xfrm>
            <a:off x="1032564" y="3798332"/>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Growing demand for GPUs in artificial intelligence (AI) and machine learning applications.
2. Expansion into new markets such as autonomous vehicles and edge computing.
3. Increasing adoption of cloud computing and data centers.
4. Potential for partnerships and collaborations to enhance product offerings and market reach.</a:t>
            </a:r>
          </a:p>
        </p:txBody>
      </p:sp>
      <p:sp>
        <p:nvSpPr>
          <p:cNvPr id="14" name="Content Placeholder 2">
            <a:extLst>
              <a:ext uri="{FF2B5EF4-FFF2-40B4-BE49-F238E27FC236}">
                <a16:creationId xmlns:a16="http://schemas.microsoft.com/office/drawing/2014/main" id="{F24F0418-586B-2752-E746-9F353559B525}"/>
              </a:ext>
            </a:extLst>
          </p:cNvPr>
          <p:cNvSpPr txBox="1">
            <a:spLocks/>
          </p:cNvSpPr>
          <p:nvPr/>
        </p:nvSpPr>
        <p:spPr>
          <a:xfrm>
            <a:off x="6160395" y="1296143"/>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Dependence on a few key customers for a significant portion of revenue.
2. Vulnerability to fluctuations in the global semiconductor market.
3. Limited presence in certain emerging markets and industries.
4. High competition from other semiconductor companies.</a:t>
            </a:r>
          </a:p>
        </p:txBody>
      </p:sp>
      <p:sp>
        <p:nvSpPr>
          <p:cNvPr id="15" name="Content Placeholder 2">
            <a:extLst>
              <a:ext uri="{FF2B5EF4-FFF2-40B4-BE49-F238E27FC236}">
                <a16:creationId xmlns:a16="http://schemas.microsoft.com/office/drawing/2014/main" id="{D68CC5B0-FF5F-098C-90E2-0F3EC87B2E21}"/>
              </a:ext>
            </a:extLst>
          </p:cNvPr>
          <p:cNvSpPr txBox="1">
            <a:spLocks/>
          </p:cNvSpPr>
          <p:nvPr/>
        </p:nvSpPr>
        <p:spPr>
          <a:xfrm>
            <a:off x="6160395" y="3798332"/>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Intense competition from established players and new entrants in the semiconductor industry.
2. Potential impact of trade tensions and geopolitical uncertainties on global supply chains.
3. Rapid technological advancements leading to shorter product life cycles.
4. Regulatory and legal challenges in certain markets.</a:t>
            </a:r>
          </a:p>
        </p:txBody>
      </p:sp>
    </p:spTree>
    <p:extLst>
      <p:ext uri="{BB962C8B-B14F-4D97-AF65-F5344CB8AC3E}">
        <p14:creationId xmlns:p14="http://schemas.microsoft.com/office/powerpoint/2010/main" val="254368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TextBox 1">
            <a:extLst>
              <a:ext uri="{FF2B5EF4-FFF2-40B4-BE49-F238E27FC236}">
                <a16:creationId xmlns:a16="http://schemas.microsoft.com/office/drawing/2014/main" id="{7B095BAE-82D6-3D8B-49F0-5D0127DD18AB}"/>
              </a:ext>
            </a:extLst>
          </p:cNvPr>
          <p:cNvSpPr txBox="1"/>
          <p:nvPr/>
        </p:nvSpPr>
        <p:spPr>
          <a:xfrm>
            <a:off x="968169" y="6513256"/>
            <a:ext cx="3686124" cy="276999"/>
          </a:xfrm>
          <a:prstGeom prst="rect">
            <a:avLst/>
          </a:prstGeom>
          <a:noFill/>
        </p:spPr>
        <p:txBody>
          <a:bodyPr wrap="square" rtlCol="0">
            <a:spAutoFit/>
          </a:bodyPr>
          <a:lstStyle/>
          <a:p>
            <a:r>
              <a:rPr lang="en-US" sz="1200" dirty="0"/>
              <a:t>Source: Yahoo Finance</a:t>
            </a:r>
          </a:p>
        </p:txBody>
      </p:sp>
      <p:pic>
        <p:nvPicPr>
          <p:cNvPr id="3" name="Picture 2" descr="stock.png"/>
          <p:cNvPicPr>
            <a:picLocks noChangeAspect="1"/>
          </p:cNvPicPr>
          <p:nvPr/>
        </p:nvPicPr>
        <p:blipFill>
          <a:blip r:embed="rId3"/>
          <a:stretch>
            <a:fillRect/>
          </a:stretch>
        </p:blipFill>
        <p:spPr>
          <a:xfrm>
            <a:off x="1645920" y="457200"/>
            <a:ext cx="4114800" cy="2939143"/>
          </a:xfrm>
          <a:prstGeom prst="rect">
            <a:avLst/>
          </a:prstGeom>
        </p:spPr>
      </p:pic>
      <p:pic>
        <p:nvPicPr>
          <p:cNvPr id="4" name="Picture 3" descr="rev.png"/>
          <p:cNvPicPr>
            <a:picLocks noChangeAspect="1"/>
          </p:cNvPicPr>
          <p:nvPr/>
        </p:nvPicPr>
        <p:blipFill>
          <a:blip r:embed="rId4"/>
          <a:stretch>
            <a:fillRect/>
          </a:stretch>
        </p:blipFill>
        <p:spPr>
          <a:xfrm>
            <a:off x="1645920" y="3474720"/>
            <a:ext cx="4114800" cy="2939143"/>
          </a:xfrm>
          <a:prstGeom prst="rect">
            <a:avLst/>
          </a:prstGeom>
        </p:spPr>
      </p:pic>
      <p:pic>
        <p:nvPicPr>
          <p:cNvPr id="5" name="Picture 4" descr="marketcap.png"/>
          <p:cNvPicPr>
            <a:picLocks noChangeAspect="1"/>
          </p:cNvPicPr>
          <p:nvPr/>
        </p:nvPicPr>
        <p:blipFill>
          <a:blip r:embed="rId5"/>
          <a:stretch>
            <a:fillRect/>
          </a:stretch>
        </p:blipFill>
        <p:spPr>
          <a:xfrm>
            <a:off x="6675120" y="457200"/>
            <a:ext cx="4114800" cy="2939143"/>
          </a:xfrm>
          <a:prstGeom prst="rect">
            <a:avLst/>
          </a:prstGeom>
        </p:spPr>
      </p:pic>
      <p:pic>
        <p:nvPicPr>
          <p:cNvPr id="6" name="Picture 5" descr="ebitda.png"/>
          <p:cNvPicPr>
            <a:picLocks noChangeAspect="1"/>
          </p:cNvPicPr>
          <p:nvPr/>
        </p:nvPicPr>
        <p:blipFill>
          <a:blip r:embed="rId6"/>
          <a:stretch>
            <a:fillRect/>
          </a:stretch>
        </p:blipFill>
        <p:spPr>
          <a:xfrm>
            <a:off x="6675120" y="3474720"/>
            <a:ext cx="4114800" cy="29391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TextBox 1">
            <a:extLst>
              <a:ext uri="{FF2B5EF4-FFF2-40B4-BE49-F238E27FC236}">
                <a16:creationId xmlns:a16="http://schemas.microsoft.com/office/drawing/2014/main" id="{150B013D-9E99-795B-18F5-7EE76DEB7CE4}"/>
              </a:ext>
            </a:extLst>
          </p:cNvPr>
          <p:cNvSpPr txBox="1"/>
          <p:nvPr/>
        </p:nvSpPr>
        <p:spPr>
          <a:xfrm>
            <a:off x="968168" y="6513256"/>
            <a:ext cx="4997626" cy="276999"/>
          </a:xfrm>
          <a:prstGeom prst="rect">
            <a:avLst/>
          </a:prstGeom>
          <a:noFill/>
        </p:spPr>
        <p:txBody>
          <a:bodyPr wrap="square" rtlCol="0">
            <a:spAutoFit/>
          </a:bodyPr>
          <a:lstStyle/>
          <a:p>
            <a:r>
              <a:rPr lang="en-US" sz="1200" dirty="0"/>
              <a:t>Source: GPT 3.5 LLM; Knowledge </a:t>
            </a:r>
            <a:r>
              <a:rPr lang="en-IE" sz="1200" dirty="0"/>
              <a:t>cut off date is September 2021</a:t>
            </a:r>
            <a:endParaRPr lang="en-US" sz="1200" dirty="0"/>
          </a:p>
        </p:txBody>
      </p:sp>
      <p:sp>
        <p:nvSpPr>
          <p:cNvPr id="3" name="Google Shape;249;p40">
            <a:extLst>
              <a:ext uri="{FF2B5EF4-FFF2-40B4-BE49-F238E27FC236}">
                <a16:creationId xmlns:a16="http://schemas.microsoft.com/office/drawing/2014/main" id="{69EAB52B-4653-C284-AFB4-BE83DAEC0402}"/>
              </a:ext>
            </a:extLst>
          </p:cNvPr>
          <p:cNvSpPr txBox="1">
            <a:spLocks noGrp="1"/>
          </p:cNvSpPr>
          <p:nvPr>
            <p:ph type="title"/>
          </p:nvPr>
        </p:nvSpPr>
        <p:spPr>
          <a:xfrm>
            <a:off x="968168" y="451392"/>
            <a:ext cx="10270962" cy="637600"/>
          </a:xfrm>
          <a:prstGeom prst="rect">
            <a:avLst/>
          </a:prstGeom>
        </p:spPr>
        <p:txBody>
          <a:bodyPr spcFirstLastPara="1" wrap="square" lIns="121900" tIns="121900" rIns="121900" bIns="121900" anchor="ctr" anchorCtr="0">
            <a:noAutofit/>
          </a:bodyPr>
          <a:lstStyle/>
          <a:p>
            <a:r>
              <a:rPr lang="en-IE" dirty="0"/>
              <a:t>Value Proposition of Cloud Data Storage for NVIDIA Corporation</a:t>
            </a:r>
            <a:endParaRPr dirty="0"/>
          </a:p>
        </p:txBody>
      </p:sp>
      <p:sp>
        <p:nvSpPr>
          <p:cNvPr id="4" name="Content Placeholder 2">
            <a:extLst>
              <a:ext uri="{FF2B5EF4-FFF2-40B4-BE49-F238E27FC236}">
                <a16:creationId xmlns:a16="http://schemas.microsoft.com/office/drawing/2014/main" id="{08F8FF3E-5834-9EC7-B669-790DE4F6A91B}"/>
              </a:ext>
            </a:extLst>
          </p:cNvPr>
          <p:cNvSpPr txBox="1">
            <a:spLocks/>
          </p:cNvSpPr>
          <p:nvPr/>
        </p:nvSpPr>
        <p:spPr>
          <a:xfrm>
            <a:off x="968168" y="1694164"/>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High costs and complexity of managing on-premises data storage infrastructure
2. Limited scalability and flexibility of existing data storage solutions
3. Concerns about data security and privacy</a:t>
            </a:r>
          </a:p>
        </p:txBody>
      </p:sp>
      <p:sp>
        <p:nvSpPr>
          <p:cNvPr id="5" name="Content Placeholder 2">
            <a:extLst>
              <a:ext uri="{FF2B5EF4-FFF2-40B4-BE49-F238E27FC236}">
                <a16:creationId xmlns:a16="http://schemas.microsoft.com/office/drawing/2014/main" id="{C497A0C7-CFE7-46A8-0E2E-D8928E0293E2}"/>
              </a:ext>
            </a:extLst>
          </p:cNvPr>
          <p:cNvSpPr txBox="1">
            <a:spLocks/>
          </p:cNvSpPr>
          <p:nvPr/>
        </p:nvSpPr>
        <p:spPr>
          <a:xfrm>
            <a:off x="975818" y="4267950"/>
            <a:ext cx="5127831" cy="204850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Cloud-based storage solution eliminates the need for on-premises infrastructure and reduces associated costs
2. Scalable and flexible storage options to meet changing business requirements
3. Robust security measures, including encryption and access controls, to protect sensitive data</a:t>
            </a:r>
          </a:p>
        </p:txBody>
      </p:sp>
      <p:sp>
        <p:nvSpPr>
          <p:cNvPr id="8" name="Content Placeholder 2">
            <a:extLst>
              <a:ext uri="{FF2B5EF4-FFF2-40B4-BE49-F238E27FC236}">
                <a16:creationId xmlns:a16="http://schemas.microsoft.com/office/drawing/2014/main" id="{C5039528-4C4C-9822-66F2-78C37753CA20}"/>
              </a:ext>
            </a:extLst>
          </p:cNvPr>
          <p:cNvSpPr txBox="1">
            <a:spLocks/>
          </p:cNvSpPr>
          <p:nvPr/>
        </p:nvSpPr>
        <p:spPr>
          <a:xfrm>
            <a:off x="6095999" y="1694164"/>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Cost savings through reduced infrastructure and maintenance expenses
2. Increased scalability and flexibility to accommodate growing data storage needs
3. Enhanced data security and privacy measures</a:t>
            </a:r>
          </a:p>
        </p:txBody>
      </p:sp>
      <p:sp>
        <p:nvSpPr>
          <p:cNvPr id="9" name="Content Placeholder 2">
            <a:extLst>
              <a:ext uri="{FF2B5EF4-FFF2-40B4-BE49-F238E27FC236}">
                <a16:creationId xmlns:a16="http://schemas.microsoft.com/office/drawing/2014/main" id="{3000823B-66CE-CE3D-BA00-08DED922140E}"/>
              </a:ext>
            </a:extLst>
          </p:cNvPr>
          <p:cNvSpPr txBox="1">
            <a:spLocks/>
          </p:cNvSpPr>
          <p:nvPr/>
        </p:nvSpPr>
        <p:spPr>
          <a:xfrm>
            <a:off x="6103649" y="4267950"/>
            <a:ext cx="5127831" cy="204850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dirty="0"/>
              <a:t>1. Seamless integration with existing IT infrastructure and workflows
2. Advanced data analytics capabilities for improved decision-making
3. Reliable and high-performance data storage and retrieval</a:t>
            </a:r>
          </a:p>
        </p:txBody>
      </p:sp>
      <p:sp>
        <p:nvSpPr>
          <p:cNvPr id="10" name="TextBox 9">
            <a:extLst>
              <a:ext uri="{FF2B5EF4-FFF2-40B4-BE49-F238E27FC236}">
                <a16:creationId xmlns:a16="http://schemas.microsoft.com/office/drawing/2014/main" id="{375C9DAB-BEA2-7139-C16E-B60E633D4550}"/>
              </a:ext>
            </a:extLst>
          </p:cNvPr>
          <p:cNvSpPr txBox="1"/>
          <p:nvPr/>
        </p:nvSpPr>
        <p:spPr>
          <a:xfrm>
            <a:off x="975818" y="132483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Pains</a:t>
            </a:r>
          </a:p>
        </p:txBody>
      </p:sp>
      <p:sp>
        <p:nvSpPr>
          <p:cNvPr id="11" name="TextBox 10">
            <a:extLst>
              <a:ext uri="{FF2B5EF4-FFF2-40B4-BE49-F238E27FC236}">
                <a16:creationId xmlns:a16="http://schemas.microsoft.com/office/drawing/2014/main" id="{362A417A-703A-72D2-F22A-4CC690AC3055}"/>
              </a:ext>
            </a:extLst>
          </p:cNvPr>
          <p:cNvSpPr txBox="1"/>
          <p:nvPr/>
        </p:nvSpPr>
        <p:spPr>
          <a:xfrm>
            <a:off x="6095999" y="132483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Gains</a:t>
            </a:r>
          </a:p>
        </p:txBody>
      </p:sp>
      <p:sp>
        <p:nvSpPr>
          <p:cNvPr id="12" name="TextBox 11">
            <a:extLst>
              <a:ext uri="{FF2B5EF4-FFF2-40B4-BE49-F238E27FC236}">
                <a16:creationId xmlns:a16="http://schemas.microsoft.com/office/drawing/2014/main" id="{AA9A3648-6C60-85D0-E81A-642C0F8ED89C}"/>
              </a:ext>
            </a:extLst>
          </p:cNvPr>
          <p:cNvSpPr txBox="1"/>
          <p:nvPr/>
        </p:nvSpPr>
        <p:spPr>
          <a:xfrm>
            <a:off x="975818" y="3898618"/>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Pain Relievers</a:t>
            </a:r>
          </a:p>
        </p:txBody>
      </p:sp>
      <p:sp>
        <p:nvSpPr>
          <p:cNvPr id="13" name="TextBox 12">
            <a:extLst>
              <a:ext uri="{FF2B5EF4-FFF2-40B4-BE49-F238E27FC236}">
                <a16:creationId xmlns:a16="http://schemas.microsoft.com/office/drawing/2014/main" id="{D171061E-3EDD-66AB-06F7-7E502A69785B}"/>
              </a:ext>
            </a:extLst>
          </p:cNvPr>
          <p:cNvSpPr txBox="1"/>
          <p:nvPr/>
        </p:nvSpPr>
        <p:spPr>
          <a:xfrm>
            <a:off x="6095999" y="3898618"/>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Gain Creators</a:t>
            </a:r>
          </a:p>
        </p:txBody>
      </p:sp>
    </p:spTree>
    <p:extLst>
      <p:ext uri="{BB962C8B-B14F-4D97-AF65-F5344CB8AC3E}">
        <p14:creationId xmlns:p14="http://schemas.microsoft.com/office/powerpoint/2010/main" val="126081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FC8F0F-C0A2-672C-27C5-88A3A53F5F2F}"/>
              </a:ext>
            </a:extLst>
          </p:cNvPr>
          <p:cNvSpPr>
            <a:spLocks noGrp="1"/>
          </p:cNvSpPr>
          <p:nvPr>
            <p:ph type="title"/>
          </p:nvPr>
        </p:nvSpPr>
        <p:spPr>
          <a:xfrm>
            <a:off x="951000" y="483024"/>
            <a:ext cx="10290000" cy="637600"/>
          </a:xfrm>
        </p:spPr>
        <p:txBody>
          <a:bodyPr/>
          <a:lstStyle/>
          <a:p>
            <a:r>
              <a:rPr lang="en-US" dirty="0"/>
              <a:t>Key People at NVIDIA Corporation</a:t>
            </a:r>
          </a:p>
        </p:txBody>
      </p:sp>
      <p:sp>
        <p:nvSpPr>
          <p:cNvPr id="4" name="Content Placeholder 2">
            <a:extLst>
              <a:ext uri="{FF2B5EF4-FFF2-40B4-BE49-F238E27FC236}">
                <a16:creationId xmlns:a16="http://schemas.microsoft.com/office/drawing/2014/main" id="{3BED03CE-3696-6FEA-9943-69E25D7A041C}"/>
              </a:ext>
            </a:extLst>
          </p:cNvPr>
          <p:cNvSpPr txBox="1">
            <a:spLocks/>
          </p:cNvSpPr>
          <p:nvPr/>
        </p:nvSpPr>
        <p:spPr>
          <a:xfrm>
            <a:off x="562726" y="1261548"/>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5" name="TextBox 4">
            <a:extLst>
              <a:ext uri="{FF2B5EF4-FFF2-40B4-BE49-F238E27FC236}">
                <a16:creationId xmlns:a16="http://schemas.microsoft.com/office/drawing/2014/main" id="{ACE2E2E0-BF8E-E9A1-BE76-CDBE88015A68}"/>
              </a:ext>
            </a:extLst>
          </p:cNvPr>
          <p:cNvSpPr txBox="1"/>
          <p:nvPr/>
        </p:nvSpPr>
        <p:spPr>
          <a:xfrm>
            <a:off x="562725" y="1261548"/>
            <a:ext cx="2427765" cy="400110"/>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Co-Founder, CEO, Pres &amp; Director</a:t>
            </a:r>
          </a:p>
          <a:p>
            <a:endParaRPr lang="en-US" sz="1000" b="1" dirty="0">
              <a:solidFill>
                <a:schemeClr val="bg1"/>
              </a:solidFill>
            </a:endParaRPr>
          </a:p>
        </p:txBody>
      </p:sp>
      <p:sp>
        <p:nvSpPr>
          <p:cNvPr id="6" name="Content Placeholder 2">
            <a:extLst>
              <a:ext uri="{FF2B5EF4-FFF2-40B4-BE49-F238E27FC236}">
                <a16:creationId xmlns:a16="http://schemas.microsoft.com/office/drawing/2014/main" id="{5EC65329-8EF8-E363-2E76-8F23CED9B3F6}"/>
              </a:ext>
            </a:extLst>
          </p:cNvPr>
          <p:cNvSpPr txBox="1">
            <a:spLocks/>
          </p:cNvSpPr>
          <p:nvPr/>
        </p:nvSpPr>
        <p:spPr>
          <a:xfrm>
            <a:off x="3332377" y="1269043"/>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7" name="TextBox 6">
            <a:extLst>
              <a:ext uri="{FF2B5EF4-FFF2-40B4-BE49-F238E27FC236}">
                <a16:creationId xmlns:a16="http://schemas.microsoft.com/office/drawing/2014/main" id="{EC797C8F-FE62-1627-795F-FBC212A0072E}"/>
              </a:ext>
            </a:extLst>
          </p:cNvPr>
          <p:cNvSpPr txBox="1"/>
          <p:nvPr/>
        </p:nvSpPr>
        <p:spPr>
          <a:xfrm>
            <a:off x="3333750" y="1265805"/>
            <a:ext cx="2427765" cy="400110"/>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Exec. VP &amp; CFO</a:t>
            </a:r>
          </a:p>
          <a:p>
            <a:endParaRPr lang="en-US" sz="1000" b="1" dirty="0">
              <a:solidFill>
                <a:schemeClr val="bg1"/>
              </a:solidFill>
            </a:endParaRPr>
          </a:p>
        </p:txBody>
      </p:sp>
      <p:sp>
        <p:nvSpPr>
          <p:cNvPr id="8" name="Content Placeholder 2">
            <a:extLst>
              <a:ext uri="{FF2B5EF4-FFF2-40B4-BE49-F238E27FC236}">
                <a16:creationId xmlns:a16="http://schemas.microsoft.com/office/drawing/2014/main" id="{D78A2EA9-A472-AB22-A997-F3D30EF50B27}"/>
              </a:ext>
            </a:extLst>
          </p:cNvPr>
          <p:cNvSpPr txBox="1">
            <a:spLocks/>
          </p:cNvSpPr>
          <p:nvPr/>
        </p:nvSpPr>
        <p:spPr>
          <a:xfrm>
            <a:off x="6103401" y="1269081"/>
            <a:ext cx="2431391"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9" name="TextBox 8">
            <a:extLst>
              <a:ext uri="{FF2B5EF4-FFF2-40B4-BE49-F238E27FC236}">
                <a16:creationId xmlns:a16="http://schemas.microsoft.com/office/drawing/2014/main" id="{82CFB180-DD1A-BEAC-63C2-9718D4860F0A}"/>
              </a:ext>
            </a:extLst>
          </p:cNvPr>
          <p:cNvSpPr txBox="1"/>
          <p:nvPr/>
        </p:nvSpPr>
        <p:spPr>
          <a:xfrm>
            <a:off x="6107028" y="1276065"/>
            <a:ext cx="2427764" cy="400110"/>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Exec. VP of Operations</a:t>
            </a:r>
          </a:p>
          <a:p>
            <a:endParaRPr lang="en-US" sz="1000" b="1" dirty="0">
              <a:solidFill>
                <a:schemeClr val="bg1"/>
              </a:solidFill>
            </a:endParaRPr>
          </a:p>
        </p:txBody>
      </p:sp>
      <p:sp>
        <p:nvSpPr>
          <p:cNvPr id="10" name="Content Placeholder 2">
            <a:extLst>
              <a:ext uri="{FF2B5EF4-FFF2-40B4-BE49-F238E27FC236}">
                <a16:creationId xmlns:a16="http://schemas.microsoft.com/office/drawing/2014/main" id="{AE283ECF-29E0-9495-CB0F-1D68577EA9CA}"/>
              </a:ext>
            </a:extLst>
          </p:cNvPr>
          <p:cNvSpPr txBox="1">
            <a:spLocks/>
          </p:cNvSpPr>
          <p:nvPr/>
        </p:nvSpPr>
        <p:spPr>
          <a:xfrm>
            <a:off x="8874423" y="1276065"/>
            <a:ext cx="2427763"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11" name="TextBox 10">
            <a:extLst>
              <a:ext uri="{FF2B5EF4-FFF2-40B4-BE49-F238E27FC236}">
                <a16:creationId xmlns:a16="http://schemas.microsoft.com/office/drawing/2014/main" id="{3A94D137-9E76-C037-3ED9-9391C1CD4B89}"/>
              </a:ext>
            </a:extLst>
          </p:cNvPr>
          <p:cNvSpPr txBox="1"/>
          <p:nvPr/>
        </p:nvSpPr>
        <p:spPr>
          <a:xfrm>
            <a:off x="8874423" y="1276065"/>
            <a:ext cx="2424141" cy="400110"/>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Exec. VP, Gen. Counsel &amp; Sec.</a:t>
            </a:r>
          </a:p>
          <a:p>
            <a:endParaRPr lang="en-US" sz="1000" b="1" dirty="0">
              <a:solidFill>
                <a:schemeClr val="bg1"/>
              </a:solidFill>
            </a:endParaRPr>
          </a:p>
        </p:txBody>
      </p:sp>
      <p:sp>
        <p:nvSpPr>
          <p:cNvPr id="14" name="TextBox 13">
            <a:extLst>
              <a:ext uri="{FF2B5EF4-FFF2-40B4-BE49-F238E27FC236}">
                <a16:creationId xmlns:a16="http://schemas.microsoft.com/office/drawing/2014/main" id="{F8F5599A-CDE7-D627-0536-E730AFBA3952}"/>
              </a:ext>
            </a:extLst>
          </p:cNvPr>
          <p:cNvSpPr txBox="1"/>
          <p:nvPr/>
        </p:nvSpPr>
        <p:spPr>
          <a:xfrm>
            <a:off x="562725" y="1780592"/>
            <a:ext cx="2424137" cy="246221"/>
          </a:xfrm>
          <a:prstGeom prst="rect">
            <a:avLst/>
          </a:prstGeom>
          <a:noFill/>
        </p:spPr>
        <p:txBody>
          <a:bodyPr wrap="square" rtlCol="0">
            <a:spAutoFit/>
          </a:bodyPr>
          <a:lstStyle/>
          <a:p>
            <a:r>
              <a:rPr lang="en-US" sz="1000" dirty="0"/>
              <a:t>Name: Mr. Jen-Hsun  Huang</a:t>
            </a:r>
          </a:p>
        </p:txBody>
      </p:sp>
      <p:sp>
        <p:nvSpPr>
          <p:cNvPr id="15" name="TextBox 14">
            <a:extLst>
              <a:ext uri="{FF2B5EF4-FFF2-40B4-BE49-F238E27FC236}">
                <a16:creationId xmlns:a16="http://schemas.microsoft.com/office/drawing/2014/main" id="{8A1FC405-4BD4-94DA-0A6A-C83C7A189E8F}"/>
              </a:ext>
            </a:extLst>
          </p:cNvPr>
          <p:cNvSpPr txBox="1"/>
          <p:nvPr/>
        </p:nvSpPr>
        <p:spPr>
          <a:xfrm>
            <a:off x="562725" y="2411267"/>
            <a:ext cx="2358028" cy="246221"/>
          </a:xfrm>
          <a:prstGeom prst="rect">
            <a:avLst/>
          </a:prstGeom>
          <a:noFill/>
        </p:spPr>
        <p:txBody>
          <a:bodyPr wrap="square" rtlCol="0">
            <a:spAutoFit/>
          </a:bodyPr>
          <a:lstStyle/>
          <a:p>
            <a:r>
              <a:rPr lang="en-US" sz="1000" dirty="0"/>
              <a:t>Age: 59</a:t>
            </a:r>
          </a:p>
        </p:txBody>
      </p:sp>
      <p:sp>
        <p:nvSpPr>
          <p:cNvPr id="16" name="TextBox 15">
            <a:extLst>
              <a:ext uri="{FF2B5EF4-FFF2-40B4-BE49-F238E27FC236}">
                <a16:creationId xmlns:a16="http://schemas.microsoft.com/office/drawing/2014/main" id="{B8142558-3573-D93A-7C27-C4D8A1AA5B94}"/>
              </a:ext>
            </a:extLst>
          </p:cNvPr>
          <p:cNvSpPr txBox="1"/>
          <p:nvPr/>
        </p:nvSpPr>
        <p:spPr>
          <a:xfrm>
            <a:off x="3341009" y="1788087"/>
            <a:ext cx="2420013" cy="246221"/>
          </a:xfrm>
          <a:prstGeom prst="rect">
            <a:avLst/>
          </a:prstGeom>
          <a:noFill/>
        </p:spPr>
        <p:txBody>
          <a:bodyPr wrap="square" rtlCol="0">
            <a:spAutoFit/>
          </a:bodyPr>
          <a:lstStyle/>
          <a:p>
            <a:r>
              <a:rPr lang="en-US" sz="1000" dirty="0"/>
              <a:t>Name: Ms. Colette M. Kress</a:t>
            </a:r>
          </a:p>
        </p:txBody>
      </p:sp>
      <p:sp>
        <p:nvSpPr>
          <p:cNvPr id="17" name="TextBox 16">
            <a:extLst>
              <a:ext uri="{FF2B5EF4-FFF2-40B4-BE49-F238E27FC236}">
                <a16:creationId xmlns:a16="http://schemas.microsoft.com/office/drawing/2014/main" id="{F4A6872E-F5C8-31AA-4BF7-C1AE91CD4F8D}"/>
              </a:ext>
            </a:extLst>
          </p:cNvPr>
          <p:cNvSpPr txBox="1"/>
          <p:nvPr/>
        </p:nvSpPr>
        <p:spPr>
          <a:xfrm>
            <a:off x="3341009" y="2418762"/>
            <a:ext cx="2420012" cy="246221"/>
          </a:xfrm>
          <a:prstGeom prst="rect">
            <a:avLst/>
          </a:prstGeom>
          <a:noFill/>
        </p:spPr>
        <p:txBody>
          <a:bodyPr wrap="square" rtlCol="0">
            <a:spAutoFit/>
          </a:bodyPr>
          <a:lstStyle/>
          <a:p>
            <a:r>
              <a:rPr lang="en-US" sz="1000" dirty="0"/>
              <a:t>Age: 55</a:t>
            </a:r>
          </a:p>
        </p:txBody>
      </p:sp>
      <p:sp>
        <p:nvSpPr>
          <p:cNvPr id="18" name="TextBox 17">
            <a:extLst>
              <a:ext uri="{FF2B5EF4-FFF2-40B4-BE49-F238E27FC236}">
                <a16:creationId xmlns:a16="http://schemas.microsoft.com/office/drawing/2014/main" id="{FE52CDEC-32CB-2BE1-9521-9E81DADC65FD}"/>
              </a:ext>
            </a:extLst>
          </p:cNvPr>
          <p:cNvSpPr txBox="1"/>
          <p:nvPr/>
        </p:nvSpPr>
        <p:spPr>
          <a:xfrm>
            <a:off x="6100653" y="1791363"/>
            <a:ext cx="2427764" cy="246221"/>
          </a:xfrm>
          <a:prstGeom prst="rect">
            <a:avLst/>
          </a:prstGeom>
          <a:noFill/>
        </p:spPr>
        <p:txBody>
          <a:bodyPr wrap="square" rtlCol="0">
            <a:spAutoFit/>
          </a:bodyPr>
          <a:lstStyle/>
          <a:p>
            <a:r>
              <a:rPr lang="en-US" sz="1000" dirty="0"/>
              <a:t>Name: Ms. Debora  Shoquist</a:t>
            </a:r>
          </a:p>
        </p:txBody>
      </p:sp>
      <p:sp>
        <p:nvSpPr>
          <p:cNvPr id="19" name="TextBox 18">
            <a:extLst>
              <a:ext uri="{FF2B5EF4-FFF2-40B4-BE49-F238E27FC236}">
                <a16:creationId xmlns:a16="http://schemas.microsoft.com/office/drawing/2014/main" id="{0E5A6D9E-77CC-0F7A-816C-F7120EC209AD}"/>
              </a:ext>
            </a:extLst>
          </p:cNvPr>
          <p:cNvSpPr txBox="1"/>
          <p:nvPr/>
        </p:nvSpPr>
        <p:spPr>
          <a:xfrm>
            <a:off x="6100652" y="2422038"/>
            <a:ext cx="2427763" cy="246221"/>
          </a:xfrm>
          <a:prstGeom prst="rect">
            <a:avLst/>
          </a:prstGeom>
          <a:noFill/>
        </p:spPr>
        <p:txBody>
          <a:bodyPr wrap="square" rtlCol="0">
            <a:spAutoFit/>
          </a:bodyPr>
          <a:lstStyle/>
          <a:p>
            <a:r>
              <a:rPr lang="en-US" sz="1000" dirty="0"/>
              <a:t>Age: 67</a:t>
            </a:r>
          </a:p>
        </p:txBody>
      </p:sp>
      <p:sp>
        <p:nvSpPr>
          <p:cNvPr id="20" name="TextBox 19">
            <a:extLst>
              <a:ext uri="{FF2B5EF4-FFF2-40B4-BE49-F238E27FC236}">
                <a16:creationId xmlns:a16="http://schemas.microsoft.com/office/drawing/2014/main" id="{C0AB3701-C579-3E51-FEA5-0ACC4FEE5347}"/>
              </a:ext>
            </a:extLst>
          </p:cNvPr>
          <p:cNvSpPr txBox="1"/>
          <p:nvPr/>
        </p:nvSpPr>
        <p:spPr>
          <a:xfrm>
            <a:off x="8879919" y="1795109"/>
            <a:ext cx="2413500" cy="246221"/>
          </a:xfrm>
          <a:prstGeom prst="rect">
            <a:avLst/>
          </a:prstGeom>
          <a:noFill/>
        </p:spPr>
        <p:txBody>
          <a:bodyPr wrap="square" rtlCol="0">
            <a:spAutoFit/>
          </a:bodyPr>
          <a:lstStyle/>
          <a:p>
            <a:r>
              <a:rPr lang="en-US" sz="1000" dirty="0"/>
              <a:t>Name: Mr. Timothy S. Teter</a:t>
            </a:r>
          </a:p>
        </p:txBody>
      </p:sp>
      <p:sp>
        <p:nvSpPr>
          <p:cNvPr id="21" name="TextBox 20">
            <a:extLst>
              <a:ext uri="{FF2B5EF4-FFF2-40B4-BE49-F238E27FC236}">
                <a16:creationId xmlns:a16="http://schemas.microsoft.com/office/drawing/2014/main" id="{24B7E5A3-0922-2C26-FF4A-5CAC1881CF39}"/>
              </a:ext>
            </a:extLst>
          </p:cNvPr>
          <p:cNvSpPr txBox="1"/>
          <p:nvPr/>
        </p:nvSpPr>
        <p:spPr>
          <a:xfrm>
            <a:off x="8879918" y="2425784"/>
            <a:ext cx="2361081" cy="246221"/>
          </a:xfrm>
          <a:prstGeom prst="rect">
            <a:avLst/>
          </a:prstGeom>
          <a:noFill/>
        </p:spPr>
        <p:txBody>
          <a:bodyPr wrap="square" rtlCol="0">
            <a:spAutoFit/>
          </a:bodyPr>
          <a:lstStyle/>
          <a:p>
            <a:r>
              <a:rPr lang="en-US" sz="1000" dirty="0"/>
              <a:t>Age: 55</a:t>
            </a:r>
          </a:p>
        </p:txBody>
      </p:sp>
      <p:sp>
        <p:nvSpPr>
          <p:cNvPr id="24" name="Title 2">
            <a:extLst>
              <a:ext uri="{FF2B5EF4-FFF2-40B4-BE49-F238E27FC236}">
                <a16:creationId xmlns:a16="http://schemas.microsoft.com/office/drawing/2014/main" id="{024BB10D-F02E-31B5-E0C7-EE56BF3B68B2}"/>
              </a:ext>
            </a:extLst>
          </p:cNvPr>
          <p:cNvSpPr txBox="1">
            <a:spLocks/>
          </p:cNvSpPr>
          <p:nvPr/>
        </p:nvSpPr>
        <p:spPr>
          <a:xfrm>
            <a:off x="951000" y="3110200"/>
            <a:ext cx="10290000" cy="6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arcellus"/>
              <a:buNone/>
              <a:defRPr sz="2800" b="0" i="0" u="none" strike="noStrike" cap="none">
                <a:solidFill>
                  <a:schemeClr val="dk1"/>
                </a:solidFill>
                <a:latin typeface="Marcellus"/>
                <a:ea typeface="Marcellus"/>
                <a:cs typeface="Marcellus"/>
                <a:sym typeface="Marcellus"/>
              </a:defRPr>
            </a:lvl1pPr>
            <a:lvl2pPr marR="0" lvl="1"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2pPr>
            <a:lvl3pPr marR="0" lvl="2"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3pPr>
            <a:lvl4pPr marR="0" lvl="3"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4pPr>
            <a:lvl5pPr marR="0" lvl="4"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5pPr>
            <a:lvl6pPr marR="0" lvl="5"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6pPr>
            <a:lvl7pPr marR="0" lvl="6"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7pPr>
            <a:lvl8pPr marR="0" lvl="7"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8pPr>
            <a:lvl9pPr marR="0" lvl="8"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9pPr>
          </a:lstStyle>
          <a:p>
            <a:r>
              <a:rPr lang="en-US" kern="0" dirty="0"/>
              <a:t>News and Corporate Events</a:t>
            </a:r>
          </a:p>
        </p:txBody>
      </p:sp>
      <p:sp>
        <p:nvSpPr>
          <p:cNvPr id="12" name="TextBox 11">
            <a:extLst>
              <a:ext uri="{FF2B5EF4-FFF2-40B4-BE49-F238E27FC236}">
                <a16:creationId xmlns:a16="http://schemas.microsoft.com/office/drawing/2014/main" id="{AAC5AE5E-1CF2-717C-D832-E5A1572C8C41}"/>
              </a:ext>
            </a:extLst>
          </p:cNvPr>
          <p:cNvSpPr txBox="1"/>
          <p:nvPr/>
        </p:nvSpPr>
        <p:spPr>
          <a:xfrm>
            <a:off x="559097" y="3775452"/>
            <a:ext cx="3401549"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Headline</a:t>
            </a:r>
          </a:p>
        </p:txBody>
      </p:sp>
      <p:sp>
        <p:nvSpPr>
          <p:cNvPr id="22" name="Content Placeholder 2">
            <a:extLst>
              <a:ext uri="{FF2B5EF4-FFF2-40B4-BE49-F238E27FC236}">
                <a16:creationId xmlns:a16="http://schemas.microsoft.com/office/drawing/2014/main" id="{7D6F33D7-971B-0C64-53A7-9905DA9CBEC9}"/>
              </a:ext>
            </a:extLst>
          </p:cNvPr>
          <p:cNvSpPr txBox="1">
            <a:spLocks/>
          </p:cNvSpPr>
          <p:nvPr/>
        </p:nvSpPr>
        <p:spPr>
          <a:xfrm>
            <a:off x="3918675" y="4037424"/>
            <a:ext cx="1464864" cy="776491"/>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2023-06-28</a:t>
            </a:r>
          </a:p>
        </p:txBody>
      </p:sp>
      <p:sp>
        <p:nvSpPr>
          <p:cNvPr id="23" name="TextBox 22">
            <a:extLst>
              <a:ext uri="{FF2B5EF4-FFF2-40B4-BE49-F238E27FC236}">
                <a16:creationId xmlns:a16="http://schemas.microsoft.com/office/drawing/2014/main" id="{20E35B35-9C37-4318-AE6D-2B0B0A76BFE0}"/>
              </a:ext>
            </a:extLst>
          </p:cNvPr>
          <p:cNvSpPr txBox="1"/>
          <p:nvPr/>
        </p:nvSpPr>
        <p:spPr>
          <a:xfrm>
            <a:off x="3960646" y="3775452"/>
            <a:ext cx="1464864"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Date</a:t>
            </a:r>
          </a:p>
        </p:txBody>
      </p:sp>
      <p:sp>
        <p:nvSpPr>
          <p:cNvPr id="25" name="Content Placeholder 2">
            <a:extLst>
              <a:ext uri="{FF2B5EF4-FFF2-40B4-BE49-F238E27FC236}">
                <a16:creationId xmlns:a16="http://schemas.microsoft.com/office/drawing/2014/main" id="{DACD43AD-56D4-219C-E265-7CBEC5D10B79}"/>
              </a:ext>
            </a:extLst>
          </p:cNvPr>
          <p:cNvSpPr txBox="1">
            <a:spLocks/>
          </p:cNvSpPr>
          <p:nvPr/>
        </p:nvSpPr>
        <p:spPr>
          <a:xfrm>
            <a:off x="5393256" y="4030906"/>
            <a:ext cx="5905308" cy="783009"/>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June 28 (reuters) - nvidia corp &lt;nvda.o&gt;nvidia cfo aware of reports that the u.s. considering further controls that may restrict exports of our a800 and h800 products to china.nvidia cfo says do not anticipate such additional restrictions from us , if adopted, would have an immediate material impact on our financial results.nvidia cfo - over long-term, restrictions prohibiting sale of datacenter...</a:t>
            </a:r>
          </a:p>
        </p:txBody>
      </p:sp>
      <p:sp>
        <p:nvSpPr>
          <p:cNvPr id="26" name="TextBox 25">
            <a:extLst>
              <a:ext uri="{FF2B5EF4-FFF2-40B4-BE49-F238E27FC236}">
                <a16:creationId xmlns:a16="http://schemas.microsoft.com/office/drawing/2014/main" id="{7B0A8CDB-872A-2F70-6801-DACC829C83F5}"/>
              </a:ext>
            </a:extLst>
          </p:cNvPr>
          <p:cNvSpPr txBox="1"/>
          <p:nvPr/>
        </p:nvSpPr>
        <p:spPr>
          <a:xfrm>
            <a:off x="5421882" y="3775452"/>
            <a:ext cx="5871537"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Description</a:t>
            </a:r>
          </a:p>
        </p:txBody>
      </p:sp>
      <p:sp>
        <p:nvSpPr>
          <p:cNvPr id="28" name="Content Placeholder 2">
            <a:extLst>
              <a:ext uri="{FF2B5EF4-FFF2-40B4-BE49-F238E27FC236}">
                <a16:creationId xmlns:a16="http://schemas.microsoft.com/office/drawing/2014/main" id="{24A819D5-A26A-8E92-4760-5BE0F6AA8595}"/>
              </a:ext>
            </a:extLst>
          </p:cNvPr>
          <p:cNvSpPr txBox="1">
            <a:spLocks/>
          </p:cNvSpPr>
          <p:nvPr/>
        </p:nvSpPr>
        <p:spPr>
          <a:xfrm>
            <a:off x="3918675" y="4816633"/>
            <a:ext cx="1464864" cy="79637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2023-05-24</a:t>
            </a:r>
          </a:p>
        </p:txBody>
      </p:sp>
      <p:sp>
        <p:nvSpPr>
          <p:cNvPr id="29" name="Content Placeholder 2">
            <a:extLst>
              <a:ext uri="{FF2B5EF4-FFF2-40B4-BE49-F238E27FC236}">
                <a16:creationId xmlns:a16="http://schemas.microsoft.com/office/drawing/2014/main" id="{AEF0BE55-9F55-CE18-A8B2-682F91BF0117}"/>
              </a:ext>
            </a:extLst>
          </p:cNvPr>
          <p:cNvSpPr txBox="1">
            <a:spLocks/>
          </p:cNvSpPr>
          <p:nvPr/>
        </p:nvSpPr>
        <p:spPr>
          <a:xfrm>
            <a:off x="5393256" y="4816633"/>
            <a:ext cx="5900163" cy="78643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May 24 (reuters) - nvidia q1 net income usd 2,043 million.</a:t>
            </a:r>
          </a:p>
          <a:p>
            <a:pPr marL="0" indent="0">
              <a:buFont typeface="Anaheim"/>
              <a:buNone/>
            </a:pPr>
            <a:endParaRPr lang="en-US" sz="1050" kern="0" dirty="0"/>
          </a:p>
        </p:txBody>
      </p:sp>
      <p:sp>
        <p:nvSpPr>
          <p:cNvPr id="36" name="Content Placeholder 2">
            <a:extLst>
              <a:ext uri="{FF2B5EF4-FFF2-40B4-BE49-F238E27FC236}">
                <a16:creationId xmlns:a16="http://schemas.microsoft.com/office/drawing/2014/main" id="{3860865F-626C-A124-14E0-E221D561BBE9}"/>
              </a:ext>
            </a:extLst>
          </p:cNvPr>
          <p:cNvSpPr txBox="1">
            <a:spLocks/>
          </p:cNvSpPr>
          <p:nvPr/>
        </p:nvSpPr>
        <p:spPr>
          <a:xfrm>
            <a:off x="559097" y="5614656"/>
            <a:ext cx="3370207" cy="776446"/>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
            </a:r>
          </a:p>
        </p:txBody>
      </p:sp>
      <p:sp>
        <p:nvSpPr>
          <p:cNvPr id="37" name="Content Placeholder 2">
            <a:extLst>
              <a:ext uri="{FF2B5EF4-FFF2-40B4-BE49-F238E27FC236}">
                <a16:creationId xmlns:a16="http://schemas.microsoft.com/office/drawing/2014/main" id="{0063F2ED-0C56-EF13-BEDD-85FFB3DFD7FF}"/>
              </a:ext>
            </a:extLst>
          </p:cNvPr>
          <p:cNvSpPr txBox="1">
            <a:spLocks/>
          </p:cNvSpPr>
          <p:nvPr/>
        </p:nvSpPr>
        <p:spPr>
          <a:xfrm>
            <a:off x="3929304" y="5604669"/>
            <a:ext cx="1458159" cy="78643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
            </a:r>
          </a:p>
          <a:p>
            <a:pPr marL="0" indent="0">
              <a:buFont typeface="Anaheim"/>
              <a:buNone/>
            </a:pPr>
            <a:endParaRPr lang="en-US" sz="1200" kern="0" dirty="0"/>
          </a:p>
        </p:txBody>
      </p:sp>
      <p:sp>
        <p:nvSpPr>
          <p:cNvPr id="38" name="Content Placeholder 2">
            <a:extLst>
              <a:ext uri="{FF2B5EF4-FFF2-40B4-BE49-F238E27FC236}">
                <a16:creationId xmlns:a16="http://schemas.microsoft.com/office/drawing/2014/main" id="{AC552602-7E5F-0512-996A-03FB5FF550F1}"/>
              </a:ext>
            </a:extLst>
          </p:cNvPr>
          <p:cNvSpPr txBox="1">
            <a:spLocks/>
          </p:cNvSpPr>
          <p:nvPr/>
        </p:nvSpPr>
        <p:spPr>
          <a:xfrm>
            <a:off x="5393256" y="5607763"/>
            <a:ext cx="5908930" cy="783339"/>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
            </a:r>
          </a:p>
          <a:p>
            <a:pPr marL="0" indent="0">
              <a:buFont typeface="Anaheim"/>
              <a:buNone/>
            </a:pPr>
            <a:endParaRPr lang="en-US" sz="1050" kern="0" dirty="0"/>
          </a:p>
        </p:txBody>
      </p:sp>
      <p:sp>
        <p:nvSpPr>
          <p:cNvPr id="13" name="Content Placeholder 2">
            <a:extLst>
              <a:ext uri="{FF2B5EF4-FFF2-40B4-BE49-F238E27FC236}">
                <a16:creationId xmlns:a16="http://schemas.microsoft.com/office/drawing/2014/main" id="{6888171E-E1EE-65B1-3256-ABC41CB93456}"/>
              </a:ext>
            </a:extLst>
          </p:cNvPr>
          <p:cNvSpPr txBox="1">
            <a:spLocks/>
          </p:cNvSpPr>
          <p:nvPr/>
        </p:nvSpPr>
        <p:spPr>
          <a:xfrm>
            <a:off x="559098" y="4036398"/>
            <a:ext cx="3370206" cy="775561"/>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Nvidia CFO Says Aware Of Reports That The U.S. Considering Further Controls That May Restrict Exports Of Our A800 And H800 Products To China</a:t>
            </a:r>
          </a:p>
        </p:txBody>
      </p:sp>
      <p:sp>
        <p:nvSpPr>
          <p:cNvPr id="30" name="Content Placeholder 2">
            <a:extLst>
              <a:ext uri="{FF2B5EF4-FFF2-40B4-BE49-F238E27FC236}">
                <a16:creationId xmlns:a16="http://schemas.microsoft.com/office/drawing/2014/main" id="{15375924-9E6D-B5B2-4515-C38DB980C282}"/>
              </a:ext>
            </a:extLst>
          </p:cNvPr>
          <p:cNvSpPr txBox="1">
            <a:spLocks/>
          </p:cNvSpPr>
          <p:nvPr/>
        </p:nvSpPr>
        <p:spPr>
          <a:xfrm>
            <a:off x="559097" y="4816323"/>
            <a:ext cx="3370208" cy="79637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latin typeface="+mn-lt"/>
              </a:rPr>
              <a:t>NVIDIA reports Q1 revenue USD 7,192 million</a:t>
            </a:r>
          </a:p>
        </p:txBody>
      </p:sp>
      <p:sp>
        <p:nvSpPr>
          <p:cNvPr id="2" name="TextBox 1">
            <a:extLst>
              <a:ext uri="{FF2B5EF4-FFF2-40B4-BE49-F238E27FC236}">
                <a16:creationId xmlns:a16="http://schemas.microsoft.com/office/drawing/2014/main" id="{509BD428-4DFE-871E-BBCF-1EFCA9E39BA4}"/>
              </a:ext>
            </a:extLst>
          </p:cNvPr>
          <p:cNvSpPr txBox="1"/>
          <p:nvPr/>
        </p:nvSpPr>
        <p:spPr>
          <a:xfrm>
            <a:off x="968169" y="6513256"/>
            <a:ext cx="3686124" cy="276999"/>
          </a:xfrm>
          <a:prstGeom prst="rect">
            <a:avLst/>
          </a:prstGeom>
          <a:noFill/>
        </p:spPr>
        <p:txBody>
          <a:bodyPr wrap="square" rtlCol="0">
            <a:spAutoFit/>
          </a:bodyPr>
          <a:lstStyle/>
          <a:p>
            <a:r>
              <a:rPr lang="en-US" sz="1200" dirty="0"/>
              <a:t>Source: Yahoo Finance</a:t>
            </a:r>
          </a:p>
        </p:txBody>
      </p:sp>
    </p:spTree>
    <p:extLst>
      <p:ext uri="{BB962C8B-B14F-4D97-AF65-F5344CB8AC3E}">
        <p14:creationId xmlns:p14="http://schemas.microsoft.com/office/powerpoint/2010/main" val="306762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14A07C2-2388-7D08-3F7B-4C10D781830D}"/>
              </a:ext>
            </a:extLst>
          </p:cNvPr>
          <p:cNvSpPr txBox="1">
            <a:spLocks/>
          </p:cNvSpPr>
          <p:nvPr/>
        </p:nvSpPr>
        <p:spPr>
          <a:xfrm>
            <a:off x="6140387" y="642160"/>
            <a:ext cx="5127831" cy="94694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solidFill>
                  <a:schemeClr val="tx1"/>
                </a:solidFill>
              </a:rPr>
              <a:t>Advanced Micro Devices, Inc. operates as a semiconductor company worldwide.</a:t>
            </a:r>
          </a:p>
        </p:txBody>
      </p:sp>
      <p:sp>
        <p:nvSpPr>
          <p:cNvPr id="3" name="Content Placeholder 2">
            <a:extLst>
              <a:ext uri="{FF2B5EF4-FFF2-40B4-BE49-F238E27FC236}">
                <a16:creationId xmlns:a16="http://schemas.microsoft.com/office/drawing/2014/main" id="{E49F2AE5-9626-A4F3-D48D-50BE73C2E654}"/>
              </a:ext>
            </a:extLst>
          </p:cNvPr>
          <p:cNvSpPr txBox="1">
            <a:spLocks/>
          </p:cNvSpPr>
          <p:nvPr/>
        </p:nvSpPr>
        <p:spPr>
          <a:xfrm>
            <a:off x="6140386" y="2256413"/>
            <a:ext cx="5127831" cy="9469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solidFill>
                  <a:schemeClr val="tx1"/>
                </a:solidFill>
              </a:rPr>
              <a:t>Intel Corporation designs, develops, manufactures, markets, and sells computing and related products worldwide. It operates through Client Computing Group, Data Center and AI, Network and Edge, Mobileye, Accelerated Computing Systems and Graphics, Intel Foundry Services, and Other segments.</a:t>
            </a:r>
          </a:p>
        </p:txBody>
      </p:sp>
      <p:sp>
        <p:nvSpPr>
          <p:cNvPr id="4" name="Content Placeholder 2">
            <a:extLst>
              <a:ext uri="{FF2B5EF4-FFF2-40B4-BE49-F238E27FC236}">
                <a16:creationId xmlns:a16="http://schemas.microsoft.com/office/drawing/2014/main" id="{BC123A94-2768-8335-BC1A-3801903ACA60}"/>
              </a:ext>
            </a:extLst>
          </p:cNvPr>
          <p:cNvSpPr txBox="1">
            <a:spLocks/>
          </p:cNvSpPr>
          <p:nvPr/>
        </p:nvSpPr>
        <p:spPr>
          <a:xfrm>
            <a:off x="6140385" y="3870667"/>
            <a:ext cx="5127831" cy="9469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solidFill>
                  <a:schemeClr val="tx1"/>
                </a:solidFill>
              </a:rPr>
              <a:t>QUALCOMM Incorporated engages in the development and commercialization of foundational technologies for the wireless industry worldwide. It operates through three segments: Qualcomm CDMA Technologies (QCT); Qualcomm Technology Licensing (QTL); and Qualcomm Strategic Initiatives (QSI).</a:t>
            </a:r>
          </a:p>
        </p:txBody>
      </p:sp>
      <p:sp>
        <p:nvSpPr>
          <p:cNvPr id="5" name="Content Placeholder 2">
            <a:extLst>
              <a:ext uri="{FF2B5EF4-FFF2-40B4-BE49-F238E27FC236}">
                <a16:creationId xmlns:a16="http://schemas.microsoft.com/office/drawing/2014/main" id="{015CD449-2553-7802-E5A0-72CD59A6D9D8}"/>
              </a:ext>
            </a:extLst>
          </p:cNvPr>
          <p:cNvSpPr txBox="1">
            <a:spLocks/>
          </p:cNvSpPr>
          <p:nvPr/>
        </p:nvSpPr>
        <p:spPr>
          <a:xfrm>
            <a:off x="6140385" y="5484921"/>
            <a:ext cx="5127831" cy="9469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dirty="0">
                <a:solidFill>
                  <a:schemeClr val="tx1"/>
                </a:solidFill>
              </a:rPr>
              <a:t>Texas Instruments Incorporated designs, manufactures, and sells semiconductors to electronics designers and manufacturers in the United States and internationally. It operates in two segments, Analog and Embedded Processing.</a:t>
            </a:r>
          </a:p>
        </p:txBody>
      </p:sp>
      <p:sp>
        <p:nvSpPr>
          <p:cNvPr id="6" name="TextBox 5">
            <a:extLst>
              <a:ext uri="{FF2B5EF4-FFF2-40B4-BE49-F238E27FC236}">
                <a16:creationId xmlns:a16="http://schemas.microsoft.com/office/drawing/2014/main" id="{999F67A9-800E-D03B-DCF9-DED0615D34A4}"/>
              </a:ext>
            </a:extLst>
          </p:cNvPr>
          <p:cNvSpPr txBox="1"/>
          <p:nvPr/>
        </p:nvSpPr>
        <p:spPr>
          <a:xfrm>
            <a:off x="968169" y="6513256"/>
            <a:ext cx="5011290" cy="276999"/>
          </a:xfrm>
          <a:prstGeom prst="rect">
            <a:avLst/>
          </a:prstGeom>
          <a:noFill/>
        </p:spPr>
        <p:txBody>
          <a:bodyPr wrap="square" rtlCol="0">
            <a:spAutoFit/>
          </a:bodyPr>
          <a:lstStyle/>
          <a:p>
            <a:r>
              <a:rPr lang="en-US" sz="1200" dirty="0"/>
              <a:t>Source: Yahoo Finance, GPT 3.5 LLM, </a:t>
            </a:r>
            <a:r>
              <a:rPr lang="en-US" sz="1200" dirty="0">
                <a:hlinkClick r:id="rId2"/>
              </a:rPr>
              <a:t>Logos provided by </a:t>
            </a:r>
            <a:r>
              <a:rPr lang="en-US" sz="1200" dirty="0" err="1">
                <a:hlinkClick r:id="rId2"/>
              </a:rPr>
              <a:t>Clearbit</a:t>
            </a:r>
            <a:endParaRPr lang="en-US" sz="1200" dirty="0"/>
          </a:p>
        </p:txBody>
      </p:sp>
      <p:pic>
        <p:nvPicPr>
          <p:cNvPr id="7" name="Picture 6" descr="sg_and_a_peers.png"/>
          <p:cNvPicPr>
            <a:picLocks noChangeAspect="1"/>
          </p:cNvPicPr>
          <p:nvPr/>
        </p:nvPicPr>
        <p:blipFill>
          <a:blip r:embed="rId3"/>
          <a:stretch>
            <a:fillRect/>
          </a:stretch>
        </p:blipFill>
        <p:spPr>
          <a:xfrm>
            <a:off x="731520" y="457200"/>
            <a:ext cx="4389120" cy="3135086"/>
          </a:xfrm>
          <a:prstGeom prst="rect">
            <a:avLst/>
          </a:prstGeom>
        </p:spPr>
      </p:pic>
      <p:pic>
        <p:nvPicPr>
          <p:cNvPr id="8" name="Picture 7" descr="rev_peers.png"/>
          <p:cNvPicPr>
            <a:picLocks noChangeAspect="1"/>
          </p:cNvPicPr>
          <p:nvPr/>
        </p:nvPicPr>
        <p:blipFill>
          <a:blip r:embed="rId4"/>
          <a:stretch>
            <a:fillRect/>
          </a:stretch>
        </p:blipFill>
        <p:spPr>
          <a:xfrm>
            <a:off x="731520" y="3474720"/>
            <a:ext cx="4389120" cy="3135086"/>
          </a:xfrm>
          <a:prstGeom prst="rect">
            <a:avLst/>
          </a:prstGeom>
        </p:spPr>
      </p:pic>
      <p:pic>
        <p:nvPicPr>
          <p:cNvPr id="9" name="Picture 8" descr="logo.png"/>
          <p:cNvPicPr>
            <a:picLocks noChangeAspect="1"/>
          </p:cNvPicPr>
          <p:nvPr/>
        </p:nvPicPr>
        <p:blipFill>
          <a:blip r:embed="rId5"/>
          <a:stretch>
            <a:fillRect/>
          </a:stretch>
        </p:blipFill>
        <p:spPr>
          <a:xfrm>
            <a:off x="4937760" y="640080"/>
            <a:ext cx="1097280" cy="698269"/>
          </a:xfrm>
          <a:prstGeom prst="rect">
            <a:avLst/>
          </a:prstGeom>
        </p:spPr>
      </p:pic>
      <p:pic>
        <p:nvPicPr>
          <p:cNvPr id="10" name="Picture 9" descr="logo.png"/>
          <p:cNvPicPr>
            <a:picLocks noChangeAspect="1"/>
          </p:cNvPicPr>
          <p:nvPr/>
        </p:nvPicPr>
        <p:blipFill>
          <a:blip r:embed="rId6"/>
          <a:stretch>
            <a:fillRect/>
          </a:stretch>
        </p:blipFill>
        <p:spPr>
          <a:xfrm>
            <a:off x="4937760" y="2286000"/>
            <a:ext cx="1097280" cy="698269"/>
          </a:xfrm>
          <a:prstGeom prst="rect">
            <a:avLst/>
          </a:prstGeom>
        </p:spPr>
      </p:pic>
      <p:pic>
        <p:nvPicPr>
          <p:cNvPr id="11" name="Picture 10" descr="logo.png"/>
          <p:cNvPicPr>
            <a:picLocks noChangeAspect="1"/>
          </p:cNvPicPr>
          <p:nvPr/>
        </p:nvPicPr>
        <p:blipFill>
          <a:blip r:embed="rId7"/>
          <a:stretch>
            <a:fillRect/>
          </a:stretch>
        </p:blipFill>
        <p:spPr>
          <a:xfrm>
            <a:off x="4937760" y="3931920"/>
            <a:ext cx="1097280" cy="698269"/>
          </a:xfrm>
          <a:prstGeom prst="rect">
            <a:avLst/>
          </a:prstGeom>
        </p:spPr>
      </p:pic>
      <p:pic>
        <p:nvPicPr>
          <p:cNvPr id="12" name="Picture 11" descr="logo.png"/>
          <p:cNvPicPr>
            <a:picLocks noChangeAspect="1"/>
          </p:cNvPicPr>
          <p:nvPr/>
        </p:nvPicPr>
        <p:blipFill>
          <a:blip r:embed="rId8"/>
          <a:stretch>
            <a:fillRect/>
          </a:stretch>
        </p:blipFill>
        <p:spPr>
          <a:xfrm>
            <a:off x="4937760" y="5577840"/>
            <a:ext cx="1097280" cy="698269"/>
          </a:xfrm>
          <a:prstGeom prst="rect">
            <a:avLst/>
          </a:prstGeom>
        </p:spPr>
      </p:pic>
    </p:spTree>
    <p:extLst>
      <p:ext uri="{BB962C8B-B14F-4D97-AF65-F5344CB8AC3E}">
        <p14:creationId xmlns:p14="http://schemas.microsoft.com/office/powerpoint/2010/main" val="281414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9F67A9-800E-D03B-DCF9-DED0615D34A4}"/>
              </a:ext>
            </a:extLst>
          </p:cNvPr>
          <p:cNvSpPr txBox="1"/>
          <p:nvPr/>
        </p:nvSpPr>
        <p:spPr>
          <a:xfrm>
            <a:off x="968169" y="6513256"/>
            <a:ext cx="5011290" cy="276999"/>
          </a:xfrm>
          <a:prstGeom prst="rect">
            <a:avLst/>
          </a:prstGeom>
          <a:noFill/>
        </p:spPr>
        <p:txBody>
          <a:bodyPr wrap="square" rtlCol="0">
            <a:spAutoFit/>
          </a:bodyPr>
          <a:lstStyle/>
          <a:p>
            <a:r>
              <a:rPr lang="en-US" sz="1200" dirty="0"/>
              <a:t>Source: Yahoo Finance</a:t>
            </a:r>
          </a:p>
        </p:txBody>
      </p:sp>
      <p:sp>
        <p:nvSpPr>
          <p:cNvPr id="2" name="Title 2">
            <a:extLst>
              <a:ext uri="{FF2B5EF4-FFF2-40B4-BE49-F238E27FC236}">
                <a16:creationId xmlns:a16="http://schemas.microsoft.com/office/drawing/2014/main" id="{F5D911B8-64E7-1ECD-0D6E-75EAE0ED666E}"/>
              </a:ext>
            </a:extLst>
          </p:cNvPr>
          <p:cNvSpPr>
            <a:spLocks noGrp="1"/>
          </p:cNvSpPr>
          <p:nvPr>
            <p:ph type="title"/>
          </p:nvPr>
        </p:nvSpPr>
        <p:spPr>
          <a:xfrm>
            <a:off x="951000" y="483024"/>
            <a:ext cx="10290000" cy="637600"/>
          </a:xfrm>
        </p:spPr>
        <p:txBody>
          <a:bodyPr/>
          <a:lstStyle/>
          <a:p>
            <a:r>
              <a:rPr lang="en-US" dirty="0"/>
              <a:t>ESG Score NVIDIA Corporation vs Peer Group</a:t>
            </a:r>
          </a:p>
        </p:txBody>
      </p:sp>
      <p:pic>
        <p:nvPicPr>
          <p:cNvPr id="7" name="Picture 6" descr="esg.png"/>
          <p:cNvPicPr>
            <a:picLocks noChangeAspect="1"/>
          </p:cNvPicPr>
          <p:nvPr/>
        </p:nvPicPr>
        <p:blipFill>
          <a:blip r:embed="rId2"/>
          <a:stretch>
            <a:fillRect/>
          </a:stretch>
        </p:blipFill>
        <p:spPr>
          <a:xfrm>
            <a:off x="2743200" y="1463040"/>
            <a:ext cx="7040880" cy="4928616"/>
          </a:xfrm>
          <a:prstGeom prst="rect">
            <a:avLst/>
          </a:prstGeom>
        </p:spPr>
      </p:pic>
    </p:spTree>
    <p:extLst>
      <p:ext uri="{BB962C8B-B14F-4D97-AF65-F5344CB8AC3E}">
        <p14:creationId xmlns:p14="http://schemas.microsoft.com/office/powerpoint/2010/main" val="375365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16" name="Google Shape;216;p38"/>
          <p:cNvSpPr/>
          <p:nvPr/>
        </p:nvSpPr>
        <p:spPr>
          <a:xfrm>
            <a:off x="-8600" y="-25800"/>
            <a:ext cx="12200800" cy="6884000"/>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38"/>
          <p:cNvSpPr txBox="1">
            <a:spLocks noGrp="1"/>
          </p:cNvSpPr>
          <p:nvPr>
            <p:ph type="ctrTitle"/>
          </p:nvPr>
        </p:nvSpPr>
        <p:spPr>
          <a:xfrm>
            <a:off x="2578791" y="1309005"/>
            <a:ext cx="7034400"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Thanks for attention</a:t>
            </a:r>
            <a:r>
              <a:rPr lang="en-US" sz="6400" dirty="0">
                <a:sym typeface="Wingdings" panose="05000000000000000000" pitchFamily="2" charset="2"/>
              </a:rPr>
              <a:t> </a:t>
            </a:r>
            <a:endParaRPr sz="6400" dirty="0"/>
          </a:p>
        </p:txBody>
      </p:sp>
      <p:grpSp>
        <p:nvGrpSpPr>
          <p:cNvPr id="219" name="Google Shape;219;p38"/>
          <p:cNvGrpSpPr/>
          <p:nvPr/>
        </p:nvGrpSpPr>
        <p:grpSpPr>
          <a:xfrm>
            <a:off x="1583248" y="1290706"/>
            <a:ext cx="9018000" cy="3641100"/>
            <a:chOff x="1077725" y="1006750"/>
            <a:chExt cx="6763500" cy="2730825"/>
          </a:xfrm>
        </p:grpSpPr>
        <p:cxnSp>
          <p:nvCxnSpPr>
            <p:cNvPr id="220" name="Google Shape;220;p38"/>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21" name="Google Shape;221;p38"/>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
        <p:nvSpPr>
          <p:cNvPr id="2" name="TextBox 1">
            <a:extLst>
              <a:ext uri="{FF2B5EF4-FFF2-40B4-BE49-F238E27FC236}">
                <a16:creationId xmlns:a16="http://schemas.microsoft.com/office/drawing/2014/main" id="{CDE50496-05E4-E647-E04A-C7A3D4E5CDE9}"/>
              </a:ext>
            </a:extLst>
          </p:cNvPr>
          <p:cNvSpPr txBox="1"/>
          <p:nvPr/>
        </p:nvSpPr>
        <p:spPr>
          <a:xfrm>
            <a:off x="181821" y="6326660"/>
            <a:ext cx="7195524" cy="461665"/>
          </a:xfrm>
          <a:prstGeom prst="rect">
            <a:avLst/>
          </a:prstGeom>
          <a:noFill/>
        </p:spPr>
        <p:txBody>
          <a:bodyPr wrap="square" rtlCol="0">
            <a:spAutoFit/>
          </a:bodyPr>
          <a:lstStyle/>
          <a:p>
            <a:r>
              <a:rPr lang="en-US" sz="1200" dirty="0">
                <a:solidFill>
                  <a:schemeClr val="bg1"/>
                </a:solidFill>
              </a:rPr>
              <a:t>Created by Oleksandr Arsentiev for </a:t>
            </a:r>
            <a:r>
              <a:rPr lang="en-US" sz="1200" dirty="0" err="1">
                <a:solidFill>
                  <a:schemeClr val="bg1"/>
                </a:solidFill>
              </a:rPr>
              <a:t>Streamlit</a:t>
            </a:r>
            <a:r>
              <a:rPr lang="en-US" sz="1200" dirty="0">
                <a:solidFill>
                  <a:schemeClr val="bg1"/>
                </a:solidFill>
              </a:rPr>
              <a:t> Summit Hackathon</a:t>
            </a:r>
          </a:p>
          <a:p>
            <a:r>
              <a:rPr lang="en-US" sz="1200" dirty="0">
                <a:solidFill>
                  <a:schemeClr val="bg1"/>
                </a:solidFill>
              </a:rPr>
              <a:t>Contact me at: </a:t>
            </a:r>
            <a:r>
              <a:rPr lang="en-US" sz="1200" dirty="0">
                <a:solidFill>
                  <a:schemeClr val="bg1"/>
                </a:solidFill>
                <a:hlinkClick r:id="rId4">
                  <a:extLst>
                    <a:ext uri="{A12FA001-AC4F-418D-AE19-62706E023703}">
                      <ahyp:hlinkClr xmlns:ahyp="http://schemas.microsoft.com/office/drawing/2018/hyperlinkcolor" val="tx"/>
                    </a:ext>
                  </a:extLst>
                </a:hlinkClick>
              </a:rPr>
              <a:t>LinkedIn</a:t>
            </a:r>
            <a:r>
              <a:rPr lang="en-US" sz="1200" dirty="0">
                <a:solidFill>
                  <a:schemeClr val="bg1"/>
                </a:solidFill>
              </a:rPr>
              <a:t> </a:t>
            </a:r>
            <a:r>
              <a:rPr lang="en-US" sz="1200" dirty="0">
                <a:solidFill>
                  <a:schemeClr val="bg1"/>
                </a:solidFill>
                <a:hlinkClick r:id="rId5">
                  <a:extLst>
                    <a:ext uri="{A12FA001-AC4F-418D-AE19-62706E023703}">
                      <ahyp:hlinkClr xmlns:ahyp="http://schemas.microsoft.com/office/drawing/2018/hyperlinkcolor" val="tx"/>
                    </a:ext>
                  </a:extLst>
                </a:hlinkClick>
              </a:rPr>
              <a:t>Twitter</a:t>
            </a:r>
            <a:r>
              <a:rPr lang="en-US" sz="1200" dirty="0">
                <a:solidFill>
                  <a:schemeClr val="bg1"/>
                </a:solidFill>
              </a:rPr>
              <a:t> </a:t>
            </a:r>
            <a:r>
              <a:rPr lang="en-US" sz="1200" dirty="0">
                <a:solidFill>
                  <a:schemeClr val="bg1"/>
                </a:solidFill>
                <a:hlinkClick r:id="rId6">
                  <a:extLst>
                    <a:ext uri="{A12FA001-AC4F-418D-AE19-62706E023703}">
                      <ahyp:hlinkClr xmlns:ahyp="http://schemas.microsoft.com/office/drawing/2018/hyperlinkcolor" val="tx"/>
                    </a:ext>
                  </a:extLst>
                </a:hlinkClick>
              </a:rPr>
              <a:t>GitHub</a:t>
            </a:r>
            <a:endParaRPr lang="en-US" sz="1200" dirty="0">
              <a:solidFill>
                <a:schemeClr val="bg1"/>
              </a:solidFill>
            </a:endParaRPr>
          </a:p>
        </p:txBody>
      </p:sp>
    </p:spTree>
    <p:extLst>
      <p:ext uri="{BB962C8B-B14F-4D97-AF65-F5344CB8AC3E}">
        <p14:creationId xmlns:p14="http://schemas.microsoft.com/office/powerpoint/2010/main" val="2961963197"/>
      </p:ext>
    </p:extLst>
  </p:cSld>
  <p:clrMapOvr>
    <a:masterClrMapping/>
  </p:clrMapOvr>
</p:sld>
</file>

<file path=ppt/theme/theme1.xml><?xml version="1.0" encoding="utf-8"?>
<a:theme xmlns:a="http://schemas.openxmlformats.org/drawingml/2006/main" name="Starting a Company in Korea by Slidesgo">
  <a:themeElements>
    <a:clrScheme name="Simple Light">
      <a:dk1>
        <a:srgbClr val="212121"/>
      </a:dk1>
      <a:lt1>
        <a:srgbClr val="FFFFFF"/>
      </a:lt1>
      <a:dk2>
        <a:srgbClr val="C1A480"/>
      </a:dk2>
      <a:lt2>
        <a:srgbClr val="F3F4ED"/>
      </a:lt2>
      <a:accent1>
        <a:srgbClr val="4E4E4E"/>
      </a:accent1>
      <a:accent2>
        <a:srgbClr val="D3C1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287</Words>
  <Application>Microsoft Office PowerPoint</Application>
  <PresentationFormat>Widescreen</PresentationFormat>
  <Paragraphs>70</Paragraphs>
  <Slides>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Anaheim</vt:lpstr>
      <vt:lpstr>Arial</vt:lpstr>
      <vt:lpstr>Bebas Neue</vt:lpstr>
      <vt:lpstr>Black Ops One</vt:lpstr>
      <vt:lpstr>Calibri</vt:lpstr>
      <vt:lpstr>Josefin Sans</vt:lpstr>
      <vt:lpstr>Marcellus</vt:lpstr>
      <vt:lpstr>Open Sans</vt:lpstr>
      <vt:lpstr>Roboto Condensed Light</vt:lpstr>
      <vt:lpstr>Russo One</vt:lpstr>
      <vt:lpstr>Starting a Company in Korea by Slidesgo</vt:lpstr>
      <vt:lpstr>{company}</vt:lpstr>
      <vt:lpstr>Company Information</vt:lpstr>
      <vt:lpstr>{swot_title}</vt:lpstr>
      <vt:lpstr>PowerPoint Presentation</vt:lpstr>
      <vt:lpstr>{vp_title}</vt:lpstr>
      <vt:lpstr>Key People at {company_name}</vt:lpstr>
      <vt:lpstr>PowerPoint Presentation</vt:lpstr>
      <vt:lpstr>ESG Score {company_name} vs Peer Group</vt:lpstr>
      <vt:lpstr>Thanks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Arsentiev</dc:creator>
  <cp:lastModifiedBy>Oleksandr Arsentiev</cp:lastModifiedBy>
  <cp:revision>68</cp:revision>
  <dcterms:created xsi:type="dcterms:W3CDTF">2023-01-06T22:44:10Z</dcterms:created>
  <dcterms:modified xsi:type="dcterms:W3CDTF">2023-07-28T14:39:54Z</dcterms:modified>
</cp:coreProperties>
</file>